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53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93" r:id="rId34"/>
    <p:sldId id="295" r:id="rId35"/>
    <p:sldId id="296" r:id="rId36"/>
    <p:sldId id="297" r:id="rId37"/>
    <p:sldId id="298" r:id="rId38"/>
    <p:sldId id="299" r:id="rId39"/>
    <p:sldId id="300" r:id="rId40"/>
    <p:sldId id="301" r:id="rId41"/>
    <p:sldId id="302" r:id="rId42"/>
    <p:sldId id="303" r:id="rId43"/>
    <p:sldId id="304" r:id="rId44"/>
    <p:sldId id="305" r:id="rId45"/>
    <p:sldId id="307" r:id="rId46"/>
    <p:sldId id="308" r:id="rId47"/>
    <p:sldId id="309" r:id="rId48"/>
    <p:sldId id="310" r:id="rId49"/>
    <p:sldId id="311" r:id="rId50"/>
    <p:sldId id="312" r:id="rId51"/>
    <p:sldId id="317" r:id="rId5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363" autoAdjust="0"/>
    <p:restoredTop sz="94109" autoAdjust="0"/>
  </p:normalViewPr>
  <p:slideViewPr>
    <p:cSldViewPr snapToGrid="0">
      <p:cViewPr>
        <p:scale>
          <a:sx n="68" d="100"/>
          <a:sy n="68" d="100"/>
        </p:scale>
        <p:origin x="672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597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F84750-3B36-4A20-B2AE-EC4E53A62273}" type="datetimeFigureOut">
              <a:rPr lang="en-US" smtClean="0"/>
              <a:t>11/30/2015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45CB4A-9C59-44B7-9054-1BA6252E19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391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fld id="{39FFB2F5-BD70-45FA-8B5A-43BC32C229E5}" type="slidenum">
              <a:rPr lang="en-GB" altLang="en-US" sz="12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</a:t>
            </a:fld>
            <a:endParaRPr lang="en-GB" altLang="en-US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675" name="Text Box 1"/>
          <p:cNvSpPr txBox="1">
            <a:spLocks noChangeArrowheads="1"/>
          </p:cNvSpPr>
          <p:nvPr/>
        </p:nvSpPr>
        <p:spPr bwMode="auto">
          <a:xfrm>
            <a:off x="3965575" y="8820150"/>
            <a:ext cx="30305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880" tIns="46440" rIns="92880" bIns="464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r" eaLnBrk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</a:pPr>
            <a:fld id="{AA0077E5-5257-4B25-B3C7-26242A552327}" type="slidenum">
              <a:rPr lang="en-GB" altLang="en-US" sz="1200" b="1" i="1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100000"/>
                </a:lnSpc>
                <a:spcBef>
                  <a:spcPct val="0"/>
                </a:spcBef>
                <a:buClr>
                  <a:srgbClr val="000000"/>
                </a:buClr>
              </a:pPr>
              <a:t>1</a:t>
            </a:fld>
            <a:endParaRPr lang="en-GB" altLang="en-US" sz="1200" b="1" i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676" name="Text Box 2"/>
          <p:cNvSpPr txBox="1">
            <a:spLocks noChangeArrowheads="1"/>
          </p:cNvSpPr>
          <p:nvPr/>
        </p:nvSpPr>
        <p:spPr bwMode="auto">
          <a:xfrm>
            <a:off x="3965575" y="8820150"/>
            <a:ext cx="303212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880" tIns="46440" rIns="92880" bIns="464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</a:pPr>
            <a:fld id="{D8380600-67AA-4778-9505-0E6C0FDC6887}" type="slidenum">
              <a:rPr lang="en-GB" altLang="en-US" sz="1200" b="1" i="1">
                <a:solidFill>
                  <a:srgbClr val="000000"/>
                </a:solidFill>
              </a:rPr>
              <a:pPr algn="r">
                <a:lnSpc>
                  <a:spcPct val="100000"/>
                </a:lnSpc>
                <a:spcBef>
                  <a:spcPct val="0"/>
                </a:spcBef>
                <a:buClr>
                  <a:srgbClr val="000000"/>
                </a:buClr>
              </a:pPr>
              <a:t>1</a:t>
            </a:fld>
            <a:endParaRPr lang="en-GB" altLang="en-US" sz="1200" b="1" i="1">
              <a:solidFill>
                <a:srgbClr val="000000"/>
              </a:solidFill>
            </a:endParaRPr>
          </a:p>
        </p:txBody>
      </p:sp>
      <p:sp>
        <p:nvSpPr>
          <p:cNvPr id="28677" name="Text Box 3"/>
          <p:cNvSpPr txBox="1">
            <a:spLocks noChangeArrowheads="1"/>
          </p:cNvSpPr>
          <p:nvPr/>
        </p:nvSpPr>
        <p:spPr bwMode="auto">
          <a:xfrm>
            <a:off x="1177925" y="695325"/>
            <a:ext cx="4641850" cy="34813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28678" name="Text Box 4"/>
          <p:cNvSpPr>
            <a:spLocks noGrp="1" noChangeArrowheads="1"/>
          </p:cNvSpPr>
          <p:nvPr>
            <p:ph type="body"/>
          </p:nvPr>
        </p:nvSpPr>
        <p:spPr>
          <a:xfrm>
            <a:off x="933450" y="4410075"/>
            <a:ext cx="5129213" cy="41767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64422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zh-TW" altLang="en-US" sz="1200">
                <a:ea typeface="新細明體" pitchFamily="18" charset="-120"/>
              </a:rPr>
              <a:t>Graphs</a:t>
            </a:r>
            <a:endParaRPr lang="en-US" altLang="zh-TW" sz="1200">
              <a:ea typeface="新細明體" pitchFamily="18" charset="-120"/>
            </a:endParaRP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/>
            <a:fld id="{09AE21A1-F2C7-47A3-9526-EC140E4FB196}" type="datetime8">
              <a:rPr lang="zh-TW" altLang="en-US" sz="1200">
                <a:ea typeface="新細明體" pitchFamily="18" charset="-120"/>
              </a:rPr>
              <a:pPr eaLnBrk="1" hangingPunct="1"/>
              <a:t>二○一五年十一月三十日</a:t>
            </a:fld>
            <a:endParaRPr lang="en-US" altLang="zh-TW" sz="1200">
              <a:ea typeface="新細明體" pitchFamily="18" charset="-120"/>
            </a:endParaRPr>
          </a:p>
        </p:txBody>
      </p:sp>
      <p:sp>
        <p:nvSpPr>
          <p:cNvPr id="9114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/>
            <a:fld id="{0E910487-898E-4EDD-AC7D-F0A3B5399751}" type="slidenum">
              <a:rPr lang="zh-TW" altLang="en-US" sz="1200">
                <a:ea typeface="新細明體" pitchFamily="18" charset="-120"/>
              </a:rPr>
              <a:pPr eaLnBrk="1" hangingPunct="1"/>
              <a:t>44</a:t>
            </a:fld>
            <a:endParaRPr lang="en-US" altLang="zh-TW" sz="1200">
              <a:ea typeface="新細明體" pitchFamily="18" charset="-120"/>
            </a:endParaRPr>
          </a:p>
        </p:txBody>
      </p:sp>
      <p:sp>
        <p:nvSpPr>
          <p:cNvPr id="911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TW" smtClean="0">
              <a:latin typeface="Times New Roman" panose="02020603050405020304" pitchFamily="18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215256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zh-TW" altLang="en-US" sz="1200">
                <a:ea typeface="新細明體" pitchFamily="18" charset="-120"/>
              </a:rPr>
              <a:t>Graphs</a:t>
            </a:r>
            <a:endParaRPr lang="en-US" altLang="zh-TW" sz="1200">
              <a:ea typeface="新細明體" pitchFamily="18" charset="-120"/>
            </a:endParaRP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/>
            <a:fld id="{F83E71F9-1600-484C-AF91-D4F5835CE933}" type="datetime8">
              <a:rPr lang="zh-TW" altLang="en-US" sz="1200">
                <a:ea typeface="新細明體" pitchFamily="18" charset="-120"/>
              </a:rPr>
              <a:pPr eaLnBrk="1" hangingPunct="1"/>
              <a:t>二○一五年十一月三十日</a:t>
            </a:fld>
            <a:endParaRPr lang="en-US" altLang="zh-TW" sz="1200">
              <a:ea typeface="新細明體" pitchFamily="18" charset="-120"/>
            </a:endParaRPr>
          </a:p>
        </p:txBody>
      </p:sp>
      <p:sp>
        <p:nvSpPr>
          <p:cNvPr id="9318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/>
            <a:fld id="{BB1D82C6-4C51-492F-8C76-8124D449C347}" type="slidenum">
              <a:rPr lang="zh-TW" altLang="en-US" sz="1200">
                <a:ea typeface="新細明體" pitchFamily="18" charset="-120"/>
              </a:rPr>
              <a:pPr eaLnBrk="1" hangingPunct="1"/>
              <a:t>46</a:t>
            </a:fld>
            <a:endParaRPr lang="en-US" altLang="zh-TW" sz="1200">
              <a:ea typeface="新細明體" pitchFamily="18" charset="-120"/>
            </a:endParaRPr>
          </a:p>
        </p:txBody>
      </p:sp>
      <p:sp>
        <p:nvSpPr>
          <p:cNvPr id="931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zh-TW" smtClean="0">
                <a:latin typeface="Times New Roman" panose="02020603050405020304" pitchFamily="18" charset="0"/>
                <a:ea typeface="新細明體" pitchFamily="18" charset="-120"/>
              </a:rPr>
              <a:t>Shortest paths are composed of shortest paths</a:t>
            </a:r>
          </a:p>
          <a:p>
            <a:pPr eaLnBrk="1" hangingPunct="1"/>
            <a:r>
              <a:rPr lang="en-US" altLang="zh-TW" i="1" smtClean="0">
                <a:latin typeface="Times New Roman" panose="02020603050405020304" pitchFamily="18" charset="0"/>
                <a:ea typeface="新細明體" pitchFamily="18" charset="-120"/>
              </a:rPr>
              <a:t>D</a:t>
            </a:r>
            <a:r>
              <a:rPr lang="en-US" altLang="zh-TW" smtClean="0">
                <a:latin typeface="Times New Roman" panose="02020603050405020304" pitchFamily="18" charset="0"/>
                <a:ea typeface="新細明體" pitchFamily="18" charset="-120"/>
              </a:rPr>
              <a:t>[F]</a:t>
            </a:r>
            <a:r>
              <a:rPr lang="en-US" altLang="zh-TW" u="sng" smtClean="0">
                <a:latin typeface="Times New Roman" panose="02020603050405020304" pitchFamily="18" charset="0"/>
                <a:ea typeface="新細明體" pitchFamily="18" charset="-120"/>
              </a:rPr>
              <a:t>&gt;</a:t>
            </a:r>
            <a:r>
              <a:rPr lang="en-US" altLang="zh-TW" i="1" smtClean="0">
                <a:latin typeface="Times New Roman" panose="02020603050405020304" pitchFamily="18" charset="0"/>
                <a:ea typeface="新細明體" pitchFamily="18" charset="-120"/>
              </a:rPr>
              <a:t>D</a:t>
            </a:r>
            <a:r>
              <a:rPr lang="en-US" altLang="zh-TW" smtClean="0">
                <a:latin typeface="Times New Roman" panose="02020603050405020304" pitchFamily="18" charset="0"/>
                <a:ea typeface="新細明體" pitchFamily="18" charset="-120"/>
              </a:rPr>
              <a:t>[D]</a:t>
            </a:r>
          </a:p>
          <a:p>
            <a:pPr eaLnBrk="1" hangingPunct="1"/>
            <a:r>
              <a:rPr lang="en-US" altLang="zh-TW" smtClean="0">
                <a:latin typeface="Times New Roman" panose="02020603050405020304" pitchFamily="18" charset="0"/>
                <a:ea typeface="新細明體" pitchFamily="18" charset="-120"/>
              </a:rPr>
              <a:t>There must be a path =&gt; There must be a shortest path </a:t>
            </a:r>
          </a:p>
        </p:txBody>
      </p:sp>
    </p:spTree>
    <p:extLst>
      <p:ext uri="{BB962C8B-B14F-4D97-AF65-F5344CB8AC3E}">
        <p14:creationId xmlns:p14="http://schemas.microsoft.com/office/powerpoint/2010/main" val="37894356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zh-TW" altLang="en-US" sz="1200">
                <a:ea typeface="新細明體" pitchFamily="18" charset="-120"/>
              </a:rPr>
              <a:t>Graphs</a:t>
            </a:r>
            <a:endParaRPr lang="en-US" altLang="zh-TW" sz="1200">
              <a:ea typeface="新細明體" pitchFamily="18" charset="-120"/>
            </a:endParaRP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/>
            <a:fld id="{6F69884C-96DA-46BC-8D5B-2546F11852AD}" type="datetime8">
              <a:rPr lang="zh-TW" altLang="en-US" sz="1200">
                <a:ea typeface="新細明體" pitchFamily="18" charset="-120"/>
              </a:rPr>
              <a:pPr eaLnBrk="1" hangingPunct="1"/>
              <a:t>二○一五年十一月三十日</a:t>
            </a:fld>
            <a:endParaRPr lang="en-US" altLang="zh-TW" sz="1200">
              <a:ea typeface="新細明體" pitchFamily="18" charset="-120"/>
            </a:endParaRPr>
          </a:p>
        </p:txBody>
      </p:sp>
      <p:sp>
        <p:nvSpPr>
          <p:cNvPr id="9421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/>
            <a:fld id="{F7C4680E-C64A-4DFC-BA70-F5EE1947F5E2}" type="slidenum">
              <a:rPr lang="zh-TW" altLang="en-US" sz="1200">
                <a:ea typeface="新細明體" pitchFamily="18" charset="-120"/>
              </a:rPr>
              <a:pPr eaLnBrk="1" hangingPunct="1"/>
              <a:t>48</a:t>
            </a:fld>
            <a:endParaRPr lang="en-US" altLang="zh-TW" sz="1200">
              <a:ea typeface="新細明體" pitchFamily="18" charset="-120"/>
            </a:endParaRPr>
          </a:p>
        </p:txBody>
      </p:sp>
      <p:sp>
        <p:nvSpPr>
          <p:cNvPr id="942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zh-TW" smtClean="0">
                <a:latin typeface="Times New Roman" panose="02020603050405020304" pitchFamily="18" charset="0"/>
                <a:ea typeface="新細明體" pitchFamily="18" charset="-120"/>
              </a:rPr>
              <a:t>Data structure?</a:t>
            </a:r>
          </a:p>
        </p:txBody>
      </p:sp>
    </p:spTree>
    <p:extLst>
      <p:ext uri="{BB962C8B-B14F-4D97-AF65-F5344CB8AC3E}">
        <p14:creationId xmlns:p14="http://schemas.microsoft.com/office/powerpoint/2010/main" val="6515534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zh-TW" altLang="en-US" sz="1200">
                <a:ea typeface="新細明體" pitchFamily="18" charset="-120"/>
              </a:rPr>
              <a:t>Graphs</a:t>
            </a:r>
            <a:endParaRPr lang="en-US" altLang="zh-TW" sz="1200">
              <a:ea typeface="新細明體" pitchFamily="18" charset="-120"/>
            </a:endParaRP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/>
            <a:fld id="{646379C5-C5FB-4592-8E81-6FEA5F216C68}" type="datetime8">
              <a:rPr lang="zh-TW" altLang="en-US" sz="1200">
                <a:ea typeface="新細明體" pitchFamily="18" charset="-120"/>
              </a:rPr>
              <a:pPr eaLnBrk="1" hangingPunct="1"/>
              <a:t>二○一五年十一月三十日</a:t>
            </a:fld>
            <a:endParaRPr lang="en-US" altLang="zh-TW" sz="1200">
              <a:ea typeface="新細明體" pitchFamily="18" charset="-120"/>
            </a:endParaRPr>
          </a:p>
        </p:txBody>
      </p:sp>
      <p:sp>
        <p:nvSpPr>
          <p:cNvPr id="8294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/>
            <a:fld id="{A3F1A28E-1D83-4160-A367-7A082F8902FC}" type="slidenum">
              <a:rPr lang="zh-TW" altLang="en-US" sz="1200">
                <a:ea typeface="新細明體" pitchFamily="18" charset="-120"/>
              </a:rPr>
              <a:pPr eaLnBrk="1" hangingPunct="1"/>
              <a:t>2</a:t>
            </a:fld>
            <a:endParaRPr lang="en-US" altLang="zh-TW" sz="1200">
              <a:ea typeface="新細明體" pitchFamily="18" charset="-120"/>
            </a:endParaRPr>
          </a:p>
        </p:txBody>
      </p:sp>
      <p:sp>
        <p:nvSpPr>
          <p:cNvPr id="829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295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6145" tIns="43073" rIns="86145" bIns="43073"/>
          <a:lstStyle/>
          <a:p>
            <a:endParaRPr lang="zh-TW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82279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zh-TW" altLang="en-US" sz="1200">
                <a:ea typeface="新細明體" pitchFamily="18" charset="-120"/>
              </a:rPr>
              <a:t>Graphs</a:t>
            </a:r>
            <a:endParaRPr lang="en-US" altLang="zh-TW" sz="1200">
              <a:ea typeface="新細明體" pitchFamily="18" charset="-120"/>
            </a:endParaRP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/>
            <a:fld id="{8245BAD9-831B-4577-9F30-2A4B11BBBBCF}" type="datetime8">
              <a:rPr lang="zh-TW" altLang="en-US" sz="1200">
                <a:ea typeface="新細明體" pitchFamily="18" charset="-120"/>
              </a:rPr>
              <a:pPr eaLnBrk="1" hangingPunct="1"/>
              <a:t>二○一五年十一月三十日</a:t>
            </a:fld>
            <a:endParaRPr lang="en-US" altLang="zh-TW" sz="1200">
              <a:ea typeface="新細明體" pitchFamily="18" charset="-120"/>
            </a:endParaRPr>
          </a:p>
        </p:txBody>
      </p:sp>
      <p:sp>
        <p:nvSpPr>
          <p:cNvPr id="8397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/>
            <a:fld id="{D7915BED-36A1-4B6A-B36D-78986FA784FE}" type="slidenum">
              <a:rPr lang="zh-TW" altLang="en-US" sz="1200">
                <a:ea typeface="新細明體" pitchFamily="18" charset="-120"/>
              </a:rPr>
              <a:pPr eaLnBrk="1" hangingPunct="1"/>
              <a:t>33</a:t>
            </a:fld>
            <a:endParaRPr lang="en-US" altLang="zh-TW" sz="1200">
              <a:ea typeface="新細明體" pitchFamily="18" charset="-120"/>
            </a:endParaRPr>
          </a:p>
        </p:txBody>
      </p:sp>
      <p:sp>
        <p:nvSpPr>
          <p:cNvPr id="839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397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6145" tIns="43073" rIns="86145" bIns="43073"/>
          <a:lstStyle/>
          <a:p>
            <a:pPr eaLnBrk="1" hangingPunct="1"/>
            <a:endParaRPr lang="zh-TW" altLang="en-US" smtClean="0">
              <a:latin typeface="Times New Roman" panose="02020603050405020304" pitchFamily="18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936349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zh-TW" altLang="en-US" sz="1200">
                <a:ea typeface="新細明體" pitchFamily="18" charset="-120"/>
              </a:rPr>
              <a:t>Graphs</a:t>
            </a:r>
            <a:endParaRPr lang="en-US" altLang="zh-TW" sz="1200">
              <a:ea typeface="新細明體" pitchFamily="18" charset="-120"/>
            </a:endParaRP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/>
            <a:fld id="{D4280C0E-4118-430C-A073-F9E03286FB70}" type="datetime8">
              <a:rPr lang="zh-TW" altLang="en-US" sz="1200">
                <a:ea typeface="新細明體" pitchFamily="18" charset="-120"/>
              </a:rPr>
              <a:pPr eaLnBrk="1" hangingPunct="1"/>
              <a:t>二○一五年十一月三十日</a:t>
            </a:fld>
            <a:endParaRPr lang="en-US" altLang="zh-TW" sz="1200">
              <a:ea typeface="新細明體" pitchFamily="18" charset="-120"/>
            </a:endParaRPr>
          </a:p>
        </p:txBody>
      </p:sp>
      <p:sp>
        <p:nvSpPr>
          <p:cNvPr id="8499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/>
            <a:fld id="{44DFBB0D-B7AF-46C6-BDF8-03AAC484C11D}" type="slidenum">
              <a:rPr lang="zh-TW" altLang="en-US" sz="1200">
                <a:ea typeface="新細明體" pitchFamily="18" charset="-120"/>
              </a:rPr>
              <a:pPr eaLnBrk="1" hangingPunct="1"/>
              <a:t>35</a:t>
            </a:fld>
            <a:endParaRPr lang="en-US" altLang="zh-TW" sz="1200">
              <a:ea typeface="新細明體" pitchFamily="18" charset="-120"/>
            </a:endParaRPr>
          </a:p>
        </p:txBody>
      </p:sp>
      <p:sp>
        <p:nvSpPr>
          <p:cNvPr id="849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TW" smtClean="0">
              <a:latin typeface="Times New Roman" panose="02020603050405020304" pitchFamily="18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050085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zh-TW" altLang="en-US" sz="1200">
                <a:ea typeface="新細明體" pitchFamily="18" charset="-120"/>
              </a:rPr>
              <a:t>Graphs</a:t>
            </a:r>
            <a:endParaRPr lang="en-US" altLang="zh-TW" sz="1200">
              <a:ea typeface="新細明體" pitchFamily="18" charset="-120"/>
            </a:endParaRP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/>
            <a:fld id="{F2EB02F3-84B9-43B2-AD8D-945BB61828CC}" type="datetime8">
              <a:rPr lang="zh-TW" altLang="en-US" sz="1200">
                <a:ea typeface="新細明體" pitchFamily="18" charset="-120"/>
              </a:rPr>
              <a:pPr eaLnBrk="1" hangingPunct="1"/>
              <a:t>二○一五年十一月三十日</a:t>
            </a:fld>
            <a:endParaRPr lang="en-US" altLang="zh-TW" sz="1200">
              <a:ea typeface="新細明體" pitchFamily="18" charset="-120"/>
            </a:endParaRPr>
          </a:p>
        </p:txBody>
      </p:sp>
      <p:sp>
        <p:nvSpPr>
          <p:cNvPr id="8602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/>
            <a:fld id="{EE1CAC69-1C3B-4ECC-85DD-9F966FD3A3BE}" type="slidenum">
              <a:rPr lang="zh-TW" altLang="en-US" sz="1200">
                <a:ea typeface="新細明體" pitchFamily="18" charset="-120"/>
              </a:rPr>
              <a:pPr eaLnBrk="1" hangingPunct="1"/>
              <a:t>36</a:t>
            </a:fld>
            <a:endParaRPr lang="en-US" altLang="zh-TW" sz="1200">
              <a:ea typeface="新細明體" pitchFamily="18" charset="-120"/>
            </a:endParaRPr>
          </a:p>
        </p:txBody>
      </p:sp>
      <p:sp>
        <p:nvSpPr>
          <p:cNvPr id="860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TW" smtClean="0">
              <a:latin typeface="Times New Roman" panose="02020603050405020304" pitchFamily="18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271745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zh-TW" altLang="en-US" sz="1200">
                <a:ea typeface="新細明體" pitchFamily="18" charset="-120"/>
              </a:rPr>
              <a:t>Graphs</a:t>
            </a:r>
            <a:endParaRPr lang="en-US" altLang="zh-TW" sz="1200">
              <a:ea typeface="新細明體" pitchFamily="18" charset="-120"/>
            </a:endParaRP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/>
            <a:fld id="{E67E367E-C66E-42F6-B49D-5DCC8542E910}" type="datetime8">
              <a:rPr lang="zh-TW" altLang="en-US" sz="1200">
                <a:ea typeface="新細明體" pitchFamily="18" charset="-120"/>
              </a:rPr>
              <a:pPr eaLnBrk="1" hangingPunct="1"/>
              <a:t>二○一五年十一月三十日</a:t>
            </a:fld>
            <a:endParaRPr lang="en-US" altLang="zh-TW" sz="1200">
              <a:ea typeface="新細明體" pitchFamily="18" charset="-120"/>
            </a:endParaRPr>
          </a:p>
        </p:txBody>
      </p:sp>
      <p:sp>
        <p:nvSpPr>
          <p:cNvPr id="8704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/>
            <a:fld id="{9FFBB801-8F46-4C0C-94E7-A29B10545601}" type="slidenum">
              <a:rPr lang="zh-TW" altLang="en-US" sz="1200">
                <a:ea typeface="新細明體" pitchFamily="18" charset="-120"/>
              </a:rPr>
              <a:pPr eaLnBrk="1" hangingPunct="1"/>
              <a:t>37</a:t>
            </a:fld>
            <a:endParaRPr lang="en-US" altLang="zh-TW" sz="1200">
              <a:ea typeface="新細明體" pitchFamily="18" charset="-120"/>
            </a:endParaRPr>
          </a:p>
        </p:txBody>
      </p:sp>
      <p:sp>
        <p:nvSpPr>
          <p:cNvPr id="870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zh-TW" smtClean="0">
                <a:latin typeface="Times New Roman" panose="02020603050405020304" pitchFamily="18" charset="0"/>
                <a:ea typeface="新細明體" pitchFamily="18" charset="-120"/>
              </a:rPr>
              <a:t>Justification of the properties</a:t>
            </a:r>
          </a:p>
          <a:p>
            <a:pPr eaLnBrk="1" hangingPunct="1"/>
            <a:r>
              <a:rPr lang="en-US" altLang="zh-TW" smtClean="0">
                <a:latin typeface="Times New Roman" panose="02020603050405020304" pitchFamily="18" charset="0"/>
                <a:ea typeface="新細明體" pitchFamily="18" charset="-120"/>
              </a:rPr>
              <a:t>Motivate the greedy algorithms</a:t>
            </a:r>
          </a:p>
        </p:txBody>
      </p:sp>
    </p:spTree>
    <p:extLst>
      <p:ext uri="{BB962C8B-B14F-4D97-AF65-F5344CB8AC3E}">
        <p14:creationId xmlns:p14="http://schemas.microsoft.com/office/powerpoint/2010/main" val="15852340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zh-TW" altLang="en-US" sz="1200">
                <a:ea typeface="新細明體" pitchFamily="18" charset="-120"/>
              </a:rPr>
              <a:t>Graphs</a:t>
            </a:r>
            <a:endParaRPr lang="en-US" altLang="zh-TW" sz="1200">
              <a:ea typeface="新細明體" pitchFamily="18" charset="-120"/>
            </a:endParaRP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/>
            <a:fld id="{DD0ABAA6-B410-4716-90E0-36CAC332E298}" type="datetime8">
              <a:rPr lang="zh-TW" altLang="en-US" sz="1200">
                <a:ea typeface="新細明體" pitchFamily="18" charset="-120"/>
              </a:rPr>
              <a:pPr eaLnBrk="1" hangingPunct="1"/>
              <a:t>二○一五年十一月三十日</a:t>
            </a:fld>
            <a:endParaRPr lang="en-US" altLang="zh-TW" sz="1200">
              <a:ea typeface="新細明體" pitchFamily="18" charset="-120"/>
            </a:endParaRPr>
          </a:p>
        </p:txBody>
      </p:sp>
      <p:sp>
        <p:nvSpPr>
          <p:cNvPr id="8806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/>
            <a:fld id="{847B19F1-8BF2-4C11-B978-A9CEEA386588}" type="slidenum">
              <a:rPr lang="zh-TW" altLang="en-US" sz="1200">
                <a:ea typeface="新細明體" pitchFamily="18" charset="-120"/>
              </a:rPr>
              <a:pPr eaLnBrk="1" hangingPunct="1"/>
              <a:t>38</a:t>
            </a:fld>
            <a:endParaRPr lang="en-US" altLang="zh-TW" sz="1200">
              <a:ea typeface="新細明體" pitchFamily="18" charset="-120"/>
            </a:endParaRPr>
          </a:p>
        </p:txBody>
      </p:sp>
      <p:sp>
        <p:nvSpPr>
          <p:cNvPr id="880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zh-TW" smtClean="0">
                <a:latin typeface="Times New Roman" panose="02020603050405020304" pitchFamily="18" charset="0"/>
                <a:ea typeface="新細明體" pitchFamily="18" charset="-120"/>
              </a:rPr>
              <a:t>Which algorithm resembles this one?</a:t>
            </a:r>
          </a:p>
        </p:txBody>
      </p:sp>
    </p:spTree>
    <p:extLst>
      <p:ext uri="{BB962C8B-B14F-4D97-AF65-F5344CB8AC3E}">
        <p14:creationId xmlns:p14="http://schemas.microsoft.com/office/powerpoint/2010/main" val="8516742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zh-TW" altLang="en-US" sz="1200">
                <a:ea typeface="新細明體" pitchFamily="18" charset="-120"/>
              </a:rPr>
              <a:t>Graphs</a:t>
            </a:r>
            <a:endParaRPr lang="en-US" altLang="zh-TW" sz="1200">
              <a:ea typeface="新細明體" pitchFamily="18" charset="-120"/>
            </a:endParaRP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/>
            <a:fld id="{0E9E9B5C-E18A-4E27-BDD2-ED1D9B5C2DA4}" type="datetime8">
              <a:rPr lang="zh-TW" altLang="en-US" sz="1200">
                <a:ea typeface="新細明體" pitchFamily="18" charset="-120"/>
              </a:rPr>
              <a:pPr eaLnBrk="1" hangingPunct="1"/>
              <a:t>二○一五年十一月三十日</a:t>
            </a:fld>
            <a:endParaRPr lang="en-US" altLang="zh-TW" sz="1200">
              <a:ea typeface="新細明體" pitchFamily="18" charset="-120"/>
            </a:endParaRPr>
          </a:p>
        </p:txBody>
      </p:sp>
      <p:sp>
        <p:nvSpPr>
          <p:cNvPr id="8909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/>
            <a:fld id="{B454D488-2BED-4976-A4E1-0966C406F803}" type="slidenum">
              <a:rPr lang="zh-TW" altLang="en-US" sz="1200">
                <a:ea typeface="新細明體" pitchFamily="18" charset="-120"/>
              </a:rPr>
              <a:pPr eaLnBrk="1" hangingPunct="1"/>
              <a:t>40</a:t>
            </a:fld>
            <a:endParaRPr lang="en-US" altLang="zh-TW" sz="1200">
              <a:ea typeface="新細明體" pitchFamily="18" charset="-120"/>
            </a:endParaRPr>
          </a:p>
        </p:txBody>
      </p:sp>
      <p:sp>
        <p:nvSpPr>
          <p:cNvPr id="890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zh-TW" smtClean="0">
                <a:latin typeface="Times New Roman" panose="02020603050405020304" pitchFamily="18" charset="0"/>
                <a:ea typeface="新細明體" pitchFamily="18" charset="-120"/>
              </a:rPr>
              <a:t>*The labels within the cloud are not changed thereafter</a:t>
            </a:r>
          </a:p>
        </p:txBody>
      </p:sp>
    </p:spTree>
    <p:extLst>
      <p:ext uri="{BB962C8B-B14F-4D97-AF65-F5344CB8AC3E}">
        <p14:creationId xmlns:p14="http://schemas.microsoft.com/office/powerpoint/2010/main" val="28554157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zh-TW" altLang="en-US" sz="1200">
                <a:ea typeface="新細明體" pitchFamily="18" charset="-120"/>
              </a:rPr>
              <a:t>Graphs</a:t>
            </a:r>
            <a:endParaRPr lang="en-US" altLang="zh-TW" sz="1200">
              <a:ea typeface="新細明體" pitchFamily="18" charset="-120"/>
            </a:endParaRP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/>
            <a:fld id="{980962BF-B169-41B5-B420-E382E9288060}" type="datetime8">
              <a:rPr lang="zh-TW" altLang="en-US" sz="1200">
                <a:ea typeface="新細明體" pitchFamily="18" charset="-120"/>
              </a:rPr>
              <a:pPr eaLnBrk="1" hangingPunct="1"/>
              <a:t>二○一五年十一月三十日</a:t>
            </a:fld>
            <a:endParaRPr lang="en-US" altLang="zh-TW" sz="1200">
              <a:ea typeface="新細明體" pitchFamily="18" charset="-120"/>
            </a:endParaRPr>
          </a:p>
        </p:txBody>
      </p:sp>
      <p:sp>
        <p:nvSpPr>
          <p:cNvPr id="9011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/>
            <a:fld id="{CD9B4AAB-9BBD-428E-8BA4-EF754A777676}" type="slidenum">
              <a:rPr lang="zh-TW" altLang="en-US" sz="1200">
                <a:ea typeface="新細明體" pitchFamily="18" charset="-120"/>
              </a:rPr>
              <a:pPr eaLnBrk="1" hangingPunct="1"/>
              <a:t>43</a:t>
            </a:fld>
            <a:endParaRPr lang="en-US" altLang="zh-TW" sz="1200">
              <a:ea typeface="新細明體" pitchFamily="18" charset="-120"/>
            </a:endParaRPr>
          </a:p>
        </p:txBody>
      </p:sp>
      <p:sp>
        <p:nvSpPr>
          <p:cNvPr id="901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zh-TW" smtClean="0">
                <a:latin typeface="Times New Roman" panose="02020603050405020304" pitchFamily="18" charset="0"/>
                <a:ea typeface="新細明體" pitchFamily="18" charset="-120"/>
              </a:rPr>
              <a:t>Heap construction</a:t>
            </a:r>
          </a:p>
          <a:p>
            <a:pPr eaLnBrk="1" hangingPunct="1"/>
            <a:r>
              <a:rPr lang="en-US" altLang="zh-TW" smtClean="0">
                <a:latin typeface="Times New Roman" panose="02020603050405020304" pitchFamily="18" charset="0"/>
                <a:ea typeface="新細明體" pitchFamily="18" charset="-120"/>
              </a:rPr>
              <a:t>Adjacency matrix</a:t>
            </a:r>
          </a:p>
          <a:p>
            <a:pPr eaLnBrk="1" hangingPunct="1"/>
            <a:r>
              <a:rPr lang="en-US" altLang="zh-TW" smtClean="0">
                <a:latin typeface="Times New Roman" panose="02020603050405020304" pitchFamily="18" charset="0"/>
                <a:ea typeface="新細明體" pitchFamily="18" charset="-120"/>
              </a:rPr>
              <a:t>A function of n only</a:t>
            </a:r>
          </a:p>
          <a:p>
            <a:pPr eaLnBrk="1" hangingPunct="1"/>
            <a:r>
              <a:rPr lang="en-US" altLang="zh-TW" smtClean="0">
                <a:latin typeface="Times New Roman" panose="02020603050405020304" pitchFamily="18" charset="0"/>
                <a:ea typeface="新細明體" pitchFamily="18" charset="-120"/>
              </a:rPr>
              <a:t>*What does the algorithm return?</a:t>
            </a:r>
          </a:p>
          <a:p>
            <a:pPr eaLnBrk="1" hangingPunct="1"/>
            <a:endParaRPr lang="en-US" altLang="zh-TW" smtClean="0">
              <a:latin typeface="Times New Roman" panose="02020603050405020304" pitchFamily="18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86502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r>
              <a:rPr lang="en-US" smtClean="0"/>
              <a:t>© 2010 Goodrich, Tamassia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r>
              <a:rPr lang="en-US" smtClean="0"/>
              <a:t>Sets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2010 Goodrich, Tamassia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Sets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2010 Goodrich, Tamassia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Sets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2010 Goodrich, Tamassia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Sets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2010 Goodrich, Tamassia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Sets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2010 Goodrich, Tamassia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Sets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2010 Goodrich, Tamassia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Sets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2010 Goodrich, Tamassia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2010 Goodrich, Tamassia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304800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17600" y="19050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6400800" y="1905000"/>
            <a:ext cx="508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65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r>
              <a:rPr lang="en-US" altLang="en-US" smtClean="0"/>
              <a:t>© 2010 Goodrich, Tamassia</a:t>
            </a:r>
            <a:endParaRPr lang="en-US" altLang="en-US"/>
          </a:p>
        </p:txBody>
      </p:sp>
      <p:sp>
        <p:nvSpPr>
          <p:cNvPr id="6" name="Rectangle 66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r>
              <a:rPr lang="en-US" altLang="en-US" smtClean="0"/>
              <a:t>Sets</a:t>
            </a:r>
            <a:endParaRPr lang="en-US" altLang="en-US"/>
          </a:p>
        </p:txBody>
      </p:sp>
      <p:sp>
        <p:nvSpPr>
          <p:cNvPr id="7" name="Rectangle 6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393426-548F-457E-8C96-A5425AC078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75298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304800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117600" y="1905000"/>
            <a:ext cx="103632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r>
              <a:rPr lang="en-US" altLang="zh-TW" smtClean="0"/>
              <a:t>© 2010 Goodrich, Tamassia</a:t>
            </a: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r>
              <a:rPr lang="en-US" altLang="zh-TW" smtClean="0"/>
              <a:t>Sets</a:t>
            </a: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BB393EF2-2D1C-48F6-98B6-92A1709A3572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8465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2010 Goodrich, Tamassia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304800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17600" y="19050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00" y="19050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zh-TW" smtClean="0"/>
              <a:t>© 2010 Goodrich, Tamassia</a:t>
            </a:r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zh-TW" smtClean="0"/>
              <a:t>Sets</a:t>
            </a: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E29ECC2B-221D-44CB-A1C1-5C6C116D809C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87817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2010 Goodrich, Tamassia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2010 Goodrich, Tamassia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Sets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2010 Goodrich, Tamassia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Sets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2010 Goodrich, Tamassia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Sets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2010 Goodrich, Tamassia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2010 Goodrich, Tamassia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Sets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2010 Goodrich, Tamassia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Sets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2010 Goodrich, Tamassia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Sets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  <p:sldLayoutId id="2147483669" r:id="rId18"/>
    <p:sldLayoutId id="2147483670" r:id="rId19"/>
    <p:sldLayoutId id="2147483671" r:id="rId2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30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5.wmf"/><Relationship Id="rId4" Type="http://schemas.openxmlformats.org/officeDocument/2006/relationships/image" Target="../media/image3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1.wmf"/><Relationship Id="rId4" Type="http://schemas.openxmlformats.org/officeDocument/2006/relationships/image" Target="../media/image4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wmf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5.w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7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1.wmf"/><Relationship Id="rId4" Type="http://schemas.openxmlformats.org/officeDocument/2006/relationships/image" Target="../media/image49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55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41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13</a:t>
            </a:r>
            <a:br>
              <a:rPr lang="en-US" dirty="0" smtClean="0"/>
            </a:br>
            <a:r>
              <a:rPr lang="en-US" sz="4000" dirty="0" smtClean="0"/>
              <a:t>Graph Algorithms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Acknowledgement: These slides are adapted from slides provided with Data Structures and Algorithms in C++, Goodrich, </a:t>
            </a:r>
            <a:r>
              <a:rPr lang="en-US" dirty="0" err="1"/>
              <a:t>Tamassia</a:t>
            </a:r>
            <a:r>
              <a:rPr lang="en-US" dirty="0"/>
              <a:t> and Mount (Wiley 2004) and slides from Nancy M. </a:t>
            </a:r>
            <a:r>
              <a:rPr lang="en-US" dirty="0" smtClean="0"/>
              <a:t>Amato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7072042" y="1120451"/>
            <a:ext cx="3146425" cy="1971675"/>
            <a:chOff x="7072042" y="1120451"/>
            <a:chExt cx="3146425" cy="1971675"/>
          </a:xfrm>
        </p:grpSpPr>
        <p:sp>
          <p:nvSpPr>
            <p:cNvPr id="5" name="Oval 567"/>
            <p:cNvSpPr>
              <a:spLocks noChangeArrowheads="1"/>
            </p:cNvSpPr>
            <p:nvPr/>
          </p:nvSpPr>
          <p:spPr bwMode="auto">
            <a:xfrm>
              <a:off x="9281842" y="1120451"/>
              <a:ext cx="936625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ORD</a:t>
              </a:r>
            </a:p>
          </p:txBody>
        </p:sp>
        <p:sp>
          <p:nvSpPr>
            <p:cNvPr id="6" name="Oval 568"/>
            <p:cNvSpPr>
              <a:spLocks noChangeArrowheads="1"/>
            </p:cNvSpPr>
            <p:nvPr/>
          </p:nvSpPr>
          <p:spPr bwMode="auto">
            <a:xfrm>
              <a:off x="8992917" y="2634926"/>
              <a:ext cx="936625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DFW</a:t>
              </a:r>
            </a:p>
          </p:txBody>
        </p:sp>
        <p:sp>
          <p:nvSpPr>
            <p:cNvPr id="7" name="Oval 569"/>
            <p:cNvSpPr>
              <a:spLocks noChangeArrowheads="1"/>
            </p:cNvSpPr>
            <p:nvPr/>
          </p:nvSpPr>
          <p:spPr bwMode="auto">
            <a:xfrm>
              <a:off x="7072042" y="1349051"/>
              <a:ext cx="936625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SFO</a:t>
              </a:r>
            </a:p>
          </p:txBody>
        </p:sp>
        <p:sp>
          <p:nvSpPr>
            <p:cNvPr id="8" name="Oval 570"/>
            <p:cNvSpPr>
              <a:spLocks noChangeArrowheads="1"/>
            </p:cNvSpPr>
            <p:nvPr/>
          </p:nvSpPr>
          <p:spPr bwMode="auto">
            <a:xfrm>
              <a:off x="7224442" y="2492051"/>
              <a:ext cx="936625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LAX</a:t>
              </a:r>
            </a:p>
          </p:txBody>
        </p:sp>
        <p:cxnSp>
          <p:nvCxnSpPr>
            <p:cNvPr id="9" name="AutoShape 571"/>
            <p:cNvCxnSpPr>
              <a:cxnSpLocks noChangeShapeType="1"/>
              <a:stCxn id="7" idx="6"/>
              <a:endCxn id="5" idx="2"/>
            </p:cNvCxnSpPr>
            <p:nvPr/>
          </p:nvCxnSpPr>
          <p:spPr bwMode="auto">
            <a:xfrm flipV="1">
              <a:off x="8018192" y="1349051"/>
              <a:ext cx="1254125" cy="2286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" name="AutoShape 572"/>
            <p:cNvCxnSpPr>
              <a:cxnSpLocks noChangeShapeType="1"/>
              <a:stCxn id="6" idx="0"/>
              <a:endCxn id="5" idx="4"/>
            </p:cNvCxnSpPr>
            <p:nvPr/>
          </p:nvCxnSpPr>
          <p:spPr bwMode="auto">
            <a:xfrm flipV="1">
              <a:off x="9461230" y="1587176"/>
              <a:ext cx="288925" cy="103822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" name="AutoShape 573"/>
            <p:cNvCxnSpPr>
              <a:cxnSpLocks noChangeShapeType="1"/>
              <a:stCxn id="7" idx="4"/>
              <a:endCxn id="8" idx="0"/>
            </p:cNvCxnSpPr>
            <p:nvPr/>
          </p:nvCxnSpPr>
          <p:spPr bwMode="auto">
            <a:xfrm>
              <a:off x="7540355" y="1815776"/>
              <a:ext cx="152400" cy="6667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" name="AutoShape 574"/>
            <p:cNvCxnSpPr>
              <a:cxnSpLocks noChangeShapeType="1"/>
              <a:stCxn id="8" idx="6"/>
              <a:endCxn id="6" idx="2"/>
            </p:cNvCxnSpPr>
            <p:nvPr/>
          </p:nvCxnSpPr>
          <p:spPr bwMode="auto">
            <a:xfrm>
              <a:off x="8170592" y="2720651"/>
              <a:ext cx="812800" cy="14287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" name="AutoShape 575"/>
            <p:cNvCxnSpPr>
              <a:cxnSpLocks noChangeShapeType="1"/>
              <a:stCxn id="8" idx="7"/>
              <a:endCxn id="5" idx="3"/>
            </p:cNvCxnSpPr>
            <p:nvPr/>
          </p:nvCxnSpPr>
          <p:spPr bwMode="auto">
            <a:xfrm flipV="1">
              <a:off x="8024542" y="1520501"/>
              <a:ext cx="1393825" cy="10287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" name="Text Box 576"/>
            <p:cNvSpPr txBox="1">
              <a:spLocks noChangeArrowheads="1"/>
            </p:cNvSpPr>
            <p:nvPr/>
          </p:nvSpPr>
          <p:spPr bwMode="auto">
            <a:xfrm rot="16937753">
              <a:off x="9239773" y="1675283"/>
              <a:ext cx="600075" cy="398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b="0">
                  <a:ea typeface="新細明體" charset="-120"/>
                </a:rPr>
                <a:t>802</a:t>
              </a:r>
            </a:p>
          </p:txBody>
        </p:sp>
        <p:sp>
          <p:nvSpPr>
            <p:cNvPr id="15" name="Text Box 577"/>
            <p:cNvSpPr txBox="1">
              <a:spLocks noChangeArrowheads="1"/>
            </p:cNvSpPr>
            <p:nvPr/>
          </p:nvSpPr>
          <p:spPr bwMode="auto">
            <a:xfrm rot="19463698">
              <a:off x="8103917" y="1857051"/>
              <a:ext cx="738188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b="0" dirty="0">
                  <a:ea typeface="新細明體" charset="-120"/>
                </a:rPr>
                <a:t>1743</a:t>
              </a:r>
            </a:p>
          </p:txBody>
        </p:sp>
        <p:sp>
          <p:nvSpPr>
            <p:cNvPr id="16" name="Text Box 578"/>
            <p:cNvSpPr txBox="1">
              <a:spLocks noChangeArrowheads="1"/>
            </p:cNvSpPr>
            <p:nvPr/>
          </p:nvSpPr>
          <p:spPr bwMode="auto">
            <a:xfrm rot="20910655">
              <a:off x="8215042" y="1120451"/>
              <a:ext cx="738188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b="0">
                  <a:ea typeface="新細明體" charset="-120"/>
                </a:rPr>
                <a:t>1843</a:t>
              </a:r>
            </a:p>
          </p:txBody>
        </p:sp>
        <p:sp>
          <p:nvSpPr>
            <p:cNvPr id="17" name="Text Box 579"/>
            <p:cNvSpPr txBox="1">
              <a:spLocks noChangeArrowheads="1"/>
            </p:cNvSpPr>
            <p:nvPr/>
          </p:nvSpPr>
          <p:spPr bwMode="auto">
            <a:xfrm rot="695916">
              <a:off x="8256317" y="2447601"/>
              <a:ext cx="738188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b="0">
                  <a:ea typeface="新細明體" charset="-120"/>
                </a:rPr>
                <a:t>1233</a:t>
              </a:r>
            </a:p>
          </p:txBody>
        </p:sp>
        <p:sp>
          <p:nvSpPr>
            <p:cNvPr id="18" name="Text Box 580"/>
            <p:cNvSpPr txBox="1">
              <a:spLocks noChangeArrowheads="1"/>
            </p:cNvSpPr>
            <p:nvPr/>
          </p:nvSpPr>
          <p:spPr bwMode="auto">
            <a:xfrm rot="4665015">
              <a:off x="7472886" y="1984845"/>
              <a:ext cx="600075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b="0">
                  <a:ea typeface="新細明體" charset="-120"/>
                </a:rPr>
                <a:t>337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343192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ea typeface="新細明體" pitchFamily="18" charset="-120"/>
              </a:rPr>
              <a:t>Example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133600" y="1676400"/>
            <a:ext cx="3867150" cy="2309814"/>
            <a:chOff x="2133600" y="1676400"/>
            <a:chExt cx="3867150" cy="2309814"/>
          </a:xfrm>
        </p:grpSpPr>
        <p:sp>
          <p:nvSpPr>
            <p:cNvPr id="27653" name="Freeform 2"/>
            <p:cNvSpPr>
              <a:spLocks/>
            </p:cNvSpPr>
            <p:nvPr/>
          </p:nvSpPr>
          <p:spPr bwMode="auto">
            <a:xfrm>
              <a:off x="2133600" y="3124201"/>
              <a:ext cx="806450" cy="862013"/>
            </a:xfrm>
            <a:custGeom>
              <a:avLst/>
              <a:gdLst>
                <a:gd name="T0" fmla="*/ 105846563 w 508"/>
                <a:gd name="T1" fmla="*/ 619958797 h 543"/>
                <a:gd name="T2" fmla="*/ 211693125 w 508"/>
                <a:gd name="T3" fmla="*/ 1118950024 h 543"/>
                <a:gd name="T4" fmla="*/ 846772500 w 508"/>
                <a:gd name="T5" fmla="*/ 1270159487 h 543"/>
                <a:gd name="T6" fmla="*/ 1255037813 w 508"/>
                <a:gd name="T7" fmla="*/ 529233119 h 543"/>
                <a:gd name="T8" fmla="*/ 695563125 w 508"/>
                <a:gd name="T9" fmla="*/ 15120946 h 543"/>
                <a:gd name="T10" fmla="*/ 105846563 w 508"/>
                <a:gd name="T11" fmla="*/ 619958797 h 5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08"/>
                <a:gd name="T19" fmla="*/ 0 h 543"/>
                <a:gd name="T20" fmla="*/ 508 w 508"/>
                <a:gd name="T21" fmla="*/ 543 h 54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08" h="543">
                  <a:moveTo>
                    <a:pt x="42" y="246"/>
                  </a:moveTo>
                  <a:cubicBezTo>
                    <a:pt x="0" y="396"/>
                    <a:pt x="35" y="401"/>
                    <a:pt x="84" y="444"/>
                  </a:cubicBezTo>
                  <a:cubicBezTo>
                    <a:pt x="133" y="487"/>
                    <a:pt x="267" y="543"/>
                    <a:pt x="336" y="504"/>
                  </a:cubicBezTo>
                  <a:cubicBezTo>
                    <a:pt x="405" y="465"/>
                    <a:pt x="508" y="293"/>
                    <a:pt x="498" y="210"/>
                  </a:cubicBezTo>
                  <a:cubicBezTo>
                    <a:pt x="488" y="127"/>
                    <a:pt x="352" y="0"/>
                    <a:pt x="276" y="6"/>
                  </a:cubicBezTo>
                  <a:cubicBezTo>
                    <a:pt x="200" y="12"/>
                    <a:pt x="84" y="96"/>
                    <a:pt x="42" y="246"/>
                  </a:cubicBezTo>
                  <a:close/>
                </a:path>
              </a:pathLst>
            </a:custGeom>
            <a:solidFill>
              <a:srgbClr val="FFFFFF">
                <a:alpha val="50196"/>
              </a:srgbClr>
            </a:solidFill>
            <a:ln>
              <a:noFill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7654" name="Oval 4"/>
            <p:cNvSpPr>
              <a:spLocks noChangeArrowheads="1"/>
            </p:cNvSpPr>
            <p:nvPr/>
          </p:nvSpPr>
          <p:spPr bwMode="auto">
            <a:xfrm>
              <a:off x="2724150" y="19812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ea typeface="新細明體" pitchFamily="18" charset="-120"/>
                </a:rPr>
                <a:t>B</a:t>
              </a:r>
            </a:p>
          </p:txBody>
        </p:sp>
        <p:sp>
          <p:nvSpPr>
            <p:cNvPr id="27655" name="Oval 5"/>
            <p:cNvSpPr>
              <a:spLocks noChangeArrowheads="1"/>
            </p:cNvSpPr>
            <p:nvPr/>
          </p:nvSpPr>
          <p:spPr bwMode="auto">
            <a:xfrm>
              <a:off x="4705350" y="16764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ea typeface="新細明體" pitchFamily="18" charset="-120"/>
                </a:rPr>
                <a:t>D</a:t>
              </a:r>
            </a:p>
          </p:txBody>
        </p:sp>
        <p:sp>
          <p:nvSpPr>
            <p:cNvPr id="27656" name="Oval 6"/>
            <p:cNvSpPr>
              <a:spLocks noChangeArrowheads="1"/>
            </p:cNvSpPr>
            <p:nvPr/>
          </p:nvSpPr>
          <p:spPr bwMode="auto">
            <a:xfrm>
              <a:off x="3409950" y="25908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ea typeface="新細明體" pitchFamily="18" charset="-120"/>
                </a:rPr>
                <a:t>C</a:t>
              </a:r>
            </a:p>
          </p:txBody>
        </p:sp>
        <p:sp>
          <p:nvSpPr>
            <p:cNvPr id="27657" name="Oval 7"/>
            <p:cNvSpPr>
              <a:spLocks noChangeArrowheads="1"/>
            </p:cNvSpPr>
            <p:nvPr/>
          </p:nvSpPr>
          <p:spPr bwMode="auto">
            <a:xfrm>
              <a:off x="2419350" y="3276600"/>
              <a:ext cx="304800" cy="304800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 dirty="0">
                  <a:solidFill>
                    <a:schemeClr val="tx2"/>
                  </a:solidFill>
                  <a:ea typeface="新細明體" pitchFamily="18" charset="-120"/>
                </a:rPr>
                <a:t>A</a:t>
              </a:r>
            </a:p>
          </p:txBody>
        </p:sp>
        <p:sp>
          <p:nvSpPr>
            <p:cNvPr id="27658" name="Oval 8"/>
            <p:cNvSpPr>
              <a:spLocks noChangeArrowheads="1"/>
            </p:cNvSpPr>
            <p:nvPr/>
          </p:nvSpPr>
          <p:spPr bwMode="auto">
            <a:xfrm>
              <a:off x="5391150" y="24384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ea typeface="新細明體" pitchFamily="18" charset="-120"/>
                </a:rPr>
                <a:t>F</a:t>
              </a:r>
            </a:p>
          </p:txBody>
        </p:sp>
        <p:sp>
          <p:nvSpPr>
            <p:cNvPr id="27659" name="Oval 9"/>
            <p:cNvSpPr>
              <a:spLocks noChangeArrowheads="1"/>
            </p:cNvSpPr>
            <p:nvPr/>
          </p:nvSpPr>
          <p:spPr bwMode="auto">
            <a:xfrm>
              <a:off x="4857750" y="31242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ea typeface="新細明體" pitchFamily="18" charset="-120"/>
                </a:rPr>
                <a:t>E</a:t>
              </a:r>
            </a:p>
          </p:txBody>
        </p:sp>
        <p:cxnSp>
          <p:nvCxnSpPr>
            <p:cNvPr id="27660" name="AutoShape 10"/>
            <p:cNvCxnSpPr>
              <a:cxnSpLocks noChangeShapeType="1"/>
              <a:stCxn id="27654" idx="5"/>
              <a:endCxn id="27656" idx="1"/>
            </p:cNvCxnSpPr>
            <p:nvPr/>
          </p:nvCxnSpPr>
          <p:spPr bwMode="auto">
            <a:xfrm>
              <a:off x="2984500" y="2251075"/>
              <a:ext cx="469900" cy="3746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661" name="AutoShape 11"/>
            <p:cNvCxnSpPr>
              <a:cxnSpLocks noChangeShapeType="1"/>
              <a:stCxn id="27656" idx="3"/>
              <a:endCxn id="27657" idx="7"/>
            </p:cNvCxnSpPr>
            <p:nvPr/>
          </p:nvCxnSpPr>
          <p:spPr bwMode="auto">
            <a:xfrm flipH="1">
              <a:off x="2679700" y="2860676"/>
              <a:ext cx="774700" cy="441325"/>
            </a:xfrm>
            <a:prstGeom prst="straightConnector1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662" name="AutoShape 12"/>
            <p:cNvCxnSpPr>
              <a:cxnSpLocks noChangeShapeType="1"/>
              <a:stCxn id="27654" idx="3"/>
              <a:endCxn id="27657" idx="0"/>
            </p:cNvCxnSpPr>
            <p:nvPr/>
          </p:nvCxnSpPr>
          <p:spPr bwMode="auto">
            <a:xfrm flipH="1">
              <a:off x="2571750" y="2251076"/>
              <a:ext cx="196850" cy="1006475"/>
            </a:xfrm>
            <a:prstGeom prst="straightConnector1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663" name="AutoShape 13"/>
            <p:cNvCxnSpPr>
              <a:cxnSpLocks noChangeShapeType="1"/>
              <a:stCxn id="27656" idx="6"/>
              <a:endCxn id="27659" idx="1"/>
            </p:cNvCxnSpPr>
            <p:nvPr/>
          </p:nvCxnSpPr>
          <p:spPr bwMode="auto">
            <a:xfrm>
              <a:off x="3724276" y="2743201"/>
              <a:ext cx="1177925" cy="41592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664" name="AutoShape 14"/>
            <p:cNvCxnSpPr>
              <a:cxnSpLocks noChangeShapeType="1"/>
              <a:stCxn id="27657" idx="6"/>
              <a:endCxn id="27659" idx="2"/>
            </p:cNvCxnSpPr>
            <p:nvPr/>
          </p:nvCxnSpPr>
          <p:spPr bwMode="auto">
            <a:xfrm flipV="1">
              <a:off x="2743201" y="3276600"/>
              <a:ext cx="2105025" cy="152400"/>
            </a:xfrm>
            <a:prstGeom prst="straightConnector1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665" name="AutoShape 15"/>
            <p:cNvCxnSpPr>
              <a:cxnSpLocks noChangeShapeType="1"/>
              <a:stCxn id="27654" idx="6"/>
              <a:endCxn id="27655" idx="2"/>
            </p:cNvCxnSpPr>
            <p:nvPr/>
          </p:nvCxnSpPr>
          <p:spPr bwMode="auto">
            <a:xfrm flipV="1">
              <a:off x="3038475" y="1828800"/>
              <a:ext cx="1657350" cy="3048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666" name="AutoShape 16"/>
            <p:cNvCxnSpPr>
              <a:cxnSpLocks noChangeShapeType="1"/>
              <a:stCxn id="27656" idx="7"/>
              <a:endCxn id="27655" idx="3"/>
            </p:cNvCxnSpPr>
            <p:nvPr/>
          </p:nvCxnSpPr>
          <p:spPr bwMode="auto">
            <a:xfrm flipV="1">
              <a:off x="3670300" y="1946275"/>
              <a:ext cx="1079500" cy="6794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667" name="AutoShape 17"/>
            <p:cNvCxnSpPr>
              <a:cxnSpLocks noChangeShapeType="1"/>
              <a:stCxn id="27658" idx="1"/>
              <a:endCxn id="27655" idx="5"/>
            </p:cNvCxnSpPr>
            <p:nvPr/>
          </p:nvCxnSpPr>
          <p:spPr bwMode="auto">
            <a:xfrm flipH="1" flipV="1">
              <a:off x="4965700" y="1946275"/>
              <a:ext cx="469900" cy="5270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668" name="AutoShape 18"/>
            <p:cNvCxnSpPr>
              <a:cxnSpLocks noChangeShapeType="1"/>
              <a:stCxn id="27659" idx="7"/>
              <a:endCxn id="27658" idx="3"/>
            </p:cNvCxnSpPr>
            <p:nvPr/>
          </p:nvCxnSpPr>
          <p:spPr bwMode="auto">
            <a:xfrm flipV="1">
              <a:off x="5118100" y="2708275"/>
              <a:ext cx="317500" cy="4508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7669" name="Text Box 19"/>
            <p:cNvSpPr txBox="1">
              <a:spLocks noChangeArrowheads="1"/>
            </p:cNvSpPr>
            <p:nvPr/>
          </p:nvSpPr>
          <p:spPr bwMode="auto">
            <a:xfrm>
              <a:off x="3700463" y="1676400"/>
              <a:ext cx="309562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ea typeface="新細明體" pitchFamily="18" charset="-120"/>
                </a:rPr>
                <a:t>7</a:t>
              </a:r>
            </a:p>
          </p:txBody>
        </p:sp>
        <p:sp>
          <p:nvSpPr>
            <p:cNvPr id="27670" name="Text Box 20"/>
            <p:cNvSpPr txBox="1">
              <a:spLocks noChangeArrowheads="1"/>
            </p:cNvSpPr>
            <p:nvPr/>
          </p:nvSpPr>
          <p:spPr bwMode="auto">
            <a:xfrm>
              <a:off x="5191126" y="1995488"/>
              <a:ext cx="309563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ea typeface="新細明體" pitchFamily="18" charset="-120"/>
                </a:rPr>
                <a:t>4</a:t>
              </a:r>
            </a:p>
          </p:txBody>
        </p:sp>
        <p:sp>
          <p:nvSpPr>
            <p:cNvPr id="27671" name="Text Box 21"/>
            <p:cNvSpPr txBox="1">
              <a:spLocks noChangeArrowheads="1"/>
            </p:cNvSpPr>
            <p:nvPr/>
          </p:nvSpPr>
          <p:spPr bwMode="auto">
            <a:xfrm>
              <a:off x="2351088" y="2463800"/>
              <a:ext cx="309562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solidFill>
                    <a:schemeClr val="tx2"/>
                  </a:solidFill>
                  <a:ea typeface="新細明體" pitchFamily="18" charset="-120"/>
                </a:rPr>
                <a:t>2</a:t>
              </a:r>
            </a:p>
          </p:txBody>
        </p:sp>
        <p:sp>
          <p:nvSpPr>
            <p:cNvPr id="27672" name="Text Box 22"/>
            <p:cNvSpPr txBox="1">
              <a:spLocks noChangeArrowheads="1"/>
            </p:cNvSpPr>
            <p:nvPr/>
          </p:nvSpPr>
          <p:spPr bwMode="auto">
            <a:xfrm>
              <a:off x="4319588" y="2681288"/>
              <a:ext cx="309562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ea typeface="新細明體" pitchFamily="18" charset="-120"/>
                </a:rPr>
                <a:t>8</a:t>
              </a:r>
            </a:p>
          </p:txBody>
        </p:sp>
        <p:sp>
          <p:nvSpPr>
            <p:cNvPr id="27673" name="Text Box 23"/>
            <p:cNvSpPr txBox="1">
              <a:spLocks noChangeArrowheads="1"/>
            </p:cNvSpPr>
            <p:nvPr/>
          </p:nvSpPr>
          <p:spPr bwMode="auto">
            <a:xfrm>
              <a:off x="2938463" y="2376488"/>
              <a:ext cx="309562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ea typeface="新細明體" pitchFamily="18" charset="-120"/>
                </a:rPr>
                <a:t>5</a:t>
              </a:r>
            </a:p>
          </p:txBody>
        </p:sp>
        <p:sp>
          <p:nvSpPr>
            <p:cNvPr id="27674" name="Text Box 24"/>
            <p:cNvSpPr txBox="1">
              <a:spLocks noChangeArrowheads="1"/>
            </p:cNvSpPr>
            <p:nvPr/>
          </p:nvSpPr>
          <p:spPr bwMode="auto">
            <a:xfrm>
              <a:off x="3578226" y="3367088"/>
              <a:ext cx="309563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solidFill>
                    <a:schemeClr val="tx2"/>
                  </a:solidFill>
                  <a:ea typeface="新細明體" pitchFamily="18" charset="-120"/>
                </a:rPr>
                <a:t>7</a:t>
              </a:r>
            </a:p>
          </p:txBody>
        </p:sp>
        <p:sp>
          <p:nvSpPr>
            <p:cNvPr id="27675" name="Text Box 25"/>
            <p:cNvSpPr txBox="1">
              <a:spLocks noChangeArrowheads="1"/>
            </p:cNvSpPr>
            <p:nvPr/>
          </p:nvSpPr>
          <p:spPr bwMode="auto">
            <a:xfrm>
              <a:off x="5243513" y="2838450"/>
              <a:ext cx="309562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ea typeface="新細明體" pitchFamily="18" charset="-120"/>
                </a:rPr>
                <a:t>3</a:t>
              </a:r>
            </a:p>
          </p:txBody>
        </p:sp>
        <p:sp>
          <p:nvSpPr>
            <p:cNvPr id="27676" name="Text Box 26"/>
            <p:cNvSpPr txBox="1">
              <a:spLocks noChangeArrowheads="1"/>
            </p:cNvSpPr>
            <p:nvPr/>
          </p:nvSpPr>
          <p:spPr bwMode="auto">
            <a:xfrm>
              <a:off x="4171951" y="2224088"/>
              <a:ext cx="309563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ea typeface="新細明體" pitchFamily="18" charset="-120"/>
                </a:rPr>
                <a:t>9</a:t>
              </a:r>
            </a:p>
          </p:txBody>
        </p:sp>
        <p:sp>
          <p:nvSpPr>
            <p:cNvPr id="27677" name="Text Box 27"/>
            <p:cNvSpPr txBox="1">
              <a:spLocks noChangeArrowheads="1"/>
            </p:cNvSpPr>
            <p:nvPr/>
          </p:nvSpPr>
          <p:spPr bwMode="auto">
            <a:xfrm>
              <a:off x="3144838" y="2940050"/>
              <a:ext cx="309562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solidFill>
                    <a:schemeClr val="tx2"/>
                  </a:solidFill>
                  <a:ea typeface="新細明體" pitchFamily="18" charset="-120"/>
                </a:rPr>
                <a:t>8</a:t>
              </a:r>
            </a:p>
          </p:txBody>
        </p:sp>
        <p:sp>
          <p:nvSpPr>
            <p:cNvPr id="27678" name="Text Box 28"/>
            <p:cNvSpPr txBox="1">
              <a:spLocks noChangeArrowheads="1"/>
            </p:cNvSpPr>
            <p:nvPr/>
          </p:nvSpPr>
          <p:spPr bwMode="auto">
            <a:xfrm>
              <a:off x="2190751" y="3429000"/>
              <a:ext cx="309563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solidFill>
                    <a:schemeClr val="tx2"/>
                  </a:solidFill>
                  <a:ea typeface="新細明體" pitchFamily="18" charset="-120"/>
                </a:rPr>
                <a:t>0</a:t>
              </a:r>
            </a:p>
          </p:txBody>
        </p:sp>
        <p:sp>
          <p:nvSpPr>
            <p:cNvPr id="27679" name="Text Box 29"/>
            <p:cNvSpPr txBox="1">
              <a:spLocks noChangeArrowheads="1"/>
            </p:cNvSpPr>
            <p:nvPr/>
          </p:nvSpPr>
          <p:spPr bwMode="auto">
            <a:xfrm>
              <a:off x="5086351" y="3290888"/>
              <a:ext cx="309563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solidFill>
                    <a:schemeClr val="tx2"/>
                  </a:solidFill>
                  <a:ea typeface="新細明體" pitchFamily="18" charset="-120"/>
                </a:rPr>
                <a:t>7</a:t>
              </a:r>
            </a:p>
          </p:txBody>
        </p:sp>
        <p:sp>
          <p:nvSpPr>
            <p:cNvPr id="27680" name="Text Box 30"/>
            <p:cNvSpPr txBox="1">
              <a:spLocks noChangeArrowheads="1"/>
            </p:cNvSpPr>
            <p:nvPr/>
          </p:nvSpPr>
          <p:spPr bwMode="auto">
            <a:xfrm>
              <a:off x="2495551" y="1766888"/>
              <a:ext cx="309563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solidFill>
                    <a:schemeClr val="tx2"/>
                  </a:solidFill>
                  <a:ea typeface="新細明體" pitchFamily="18" charset="-120"/>
                </a:rPr>
                <a:t>2</a:t>
              </a:r>
            </a:p>
          </p:txBody>
        </p:sp>
        <p:sp>
          <p:nvSpPr>
            <p:cNvPr id="27681" name="Text Box 31"/>
            <p:cNvSpPr txBox="1">
              <a:spLocks noChangeArrowheads="1"/>
            </p:cNvSpPr>
            <p:nvPr/>
          </p:nvSpPr>
          <p:spPr bwMode="auto">
            <a:xfrm>
              <a:off x="3409951" y="2276475"/>
              <a:ext cx="309563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solidFill>
                    <a:schemeClr val="tx2"/>
                  </a:solidFill>
                  <a:ea typeface="新細明體" pitchFamily="18" charset="-120"/>
                </a:rPr>
                <a:t>8</a:t>
              </a:r>
            </a:p>
          </p:txBody>
        </p:sp>
        <p:sp>
          <p:nvSpPr>
            <p:cNvPr id="27682" name="Text Box 32"/>
            <p:cNvSpPr txBox="1">
              <a:spLocks noChangeArrowheads="1"/>
            </p:cNvSpPr>
            <p:nvPr/>
          </p:nvSpPr>
          <p:spPr bwMode="auto">
            <a:xfrm>
              <a:off x="5653088" y="2224088"/>
              <a:ext cx="347662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zh-TW" altLang="en-US" sz="1800" b="1">
                  <a:solidFill>
                    <a:schemeClr val="tx2"/>
                  </a:solidFill>
                  <a:ea typeface="新細明體" pitchFamily="18" charset="-120"/>
                  <a:sym typeface="Symbol" panose="05050102010706020507" pitchFamily="18" charset="2"/>
                </a:rPr>
                <a:t></a:t>
              </a:r>
            </a:p>
          </p:txBody>
        </p:sp>
      </p:grpSp>
      <p:sp>
        <p:nvSpPr>
          <p:cNvPr id="27683" name="Text Box 33"/>
          <p:cNvSpPr txBox="1">
            <a:spLocks noChangeArrowheads="1"/>
          </p:cNvSpPr>
          <p:nvPr/>
        </p:nvSpPr>
        <p:spPr bwMode="auto">
          <a:xfrm>
            <a:off x="4914901" y="1463676"/>
            <a:ext cx="3476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zh-TW" altLang="en-US" sz="1800" b="1">
                <a:solidFill>
                  <a:schemeClr val="tx2"/>
                </a:solidFill>
                <a:ea typeface="新細明體" pitchFamily="18" charset="-120"/>
                <a:sym typeface="Symbol" panose="05050102010706020507" pitchFamily="18" charset="2"/>
              </a:rPr>
              <a:t></a:t>
            </a:r>
            <a:endParaRPr lang="zh-TW" altLang="en-US" sz="1800" b="1">
              <a:solidFill>
                <a:schemeClr val="tx2"/>
              </a:solidFill>
              <a:ea typeface="新細明體" pitchFamily="18" charset="-12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219326" y="3900488"/>
            <a:ext cx="3857624" cy="2479675"/>
            <a:chOff x="2219326" y="3900488"/>
            <a:chExt cx="3857624" cy="2479675"/>
          </a:xfrm>
        </p:grpSpPr>
        <p:sp>
          <p:nvSpPr>
            <p:cNvPr id="27684" name="Freeform 34"/>
            <p:cNvSpPr>
              <a:spLocks/>
            </p:cNvSpPr>
            <p:nvPr/>
          </p:nvSpPr>
          <p:spPr bwMode="auto">
            <a:xfrm>
              <a:off x="2219326" y="4195763"/>
              <a:ext cx="1120775" cy="2184400"/>
            </a:xfrm>
            <a:custGeom>
              <a:avLst/>
              <a:gdLst>
                <a:gd name="T0" fmla="*/ 105846563 w 706"/>
                <a:gd name="T1" fmla="*/ 1806952825 h 1376"/>
                <a:gd name="T2" fmla="*/ 120967500 w 706"/>
                <a:gd name="T3" fmla="*/ 2147483647 h 1376"/>
                <a:gd name="T4" fmla="*/ 786288750 w 706"/>
                <a:gd name="T5" fmla="*/ 2147483647 h 1376"/>
                <a:gd name="T6" fmla="*/ 1270158750 w 706"/>
                <a:gd name="T7" fmla="*/ 2147483647 h 1376"/>
                <a:gd name="T8" fmla="*/ 1754028750 w 706"/>
                <a:gd name="T9" fmla="*/ 869454700 h 1376"/>
                <a:gd name="T10" fmla="*/ 1421368125 w 706"/>
                <a:gd name="T11" fmla="*/ 128528763 h 1376"/>
                <a:gd name="T12" fmla="*/ 423386250 w 706"/>
                <a:gd name="T13" fmla="*/ 279738138 h 1376"/>
                <a:gd name="T14" fmla="*/ 105846563 w 706"/>
                <a:gd name="T15" fmla="*/ 1806952825 h 137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06"/>
                <a:gd name="T25" fmla="*/ 0 h 1376"/>
                <a:gd name="T26" fmla="*/ 706 w 706"/>
                <a:gd name="T27" fmla="*/ 1376 h 137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06" h="1376">
                  <a:moveTo>
                    <a:pt x="42" y="717"/>
                  </a:moveTo>
                  <a:cubicBezTo>
                    <a:pt x="48" y="879"/>
                    <a:pt x="0" y="1167"/>
                    <a:pt x="48" y="1275"/>
                  </a:cubicBezTo>
                  <a:cubicBezTo>
                    <a:pt x="93" y="1376"/>
                    <a:pt x="236" y="1364"/>
                    <a:pt x="312" y="1323"/>
                  </a:cubicBezTo>
                  <a:cubicBezTo>
                    <a:pt x="388" y="1282"/>
                    <a:pt x="440" y="1192"/>
                    <a:pt x="504" y="1029"/>
                  </a:cubicBezTo>
                  <a:cubicBezTo>
                    <a:pt x="568" y="866"/>
                    <a:pt x="686" y="508"/>
                    <a:pt x="696" y="345"/>
                  </a:cubicBezTo>
                  <a:cubicBezTo>
                    <a:pt x="706" y="182"/>
                    <a:pt x="652" y="90"/>
                    <a:pt x="564" y="51"/>
                  </a:cubicBezTo>
                  <a:cubicBezTo>
                    <a:pt x="476" y="12"/>
                    <a:pt x="255" y="0"/>
                    <a:pt x="168" y="111"/>
                  </a:cubicBezTo>
                  <a:cubicBezTo>
                    <a:pt x="81" y="222"/>
                    <a:pt x="36" y="555"/>
                    <a:pt x="42" y="717"/>
                  </a:cubicBezTo>
                  <a:close/>
                </a:path>
              </a:pathLst>
            </a:custGeom>
            <a:solidFill>
              <a:srgbClr val="FFFFFF">
                <a:alpha val="50196"/>
              </a:srgbClr>
            </a:solidFill>
            <a:ln>
              <a:noFill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7685" name="Oval 35"/>
            <p:cNvSpPr>
              <a:spLocks noChangeArrowheads="1"/>
            </p:cNvSpPr>
            <p:nvPr/>
          </p:nvSpPr>
          <p:spPr bwMode="auto">
            <a:xfrm>
              <a:off x="2800350" y="4419600"/>
              <a:ext cx="304800" cy="304800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solidFill>
                    <a:schemeClr val="tx2"/>
                  </a:solidFill>
                  <a:ea typeface="新細明體" pitchFamily="18" charset="-120"/>
                </a:rPr>
                <a:t>B</a:t>
              </a:r>
            </a:p>
          </p:txBody>
        </p:sp>
        <p:sp>
          <p:nvSpPr>
            <p:cNvPr id="27686" name="Oval 36"/>
            <p:cNvSpPr>
              <a:spLocks noChangeArrowheads="1"/>
            </p:cNvSpPr>
            <p:nvPr/>
          </p:nvSpPr>
          <p:spPr bwMode="auto">
            <a:xfrm>
              <a:off x="4781550" y="41148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ea typeface="新細明體" pitchFamily="18" charset="-120"/>
                </a:rPr>
                <a:t>D</a:t>
              </a:r>
            </a:p>
          </p:txBody>
        </p:sp>
        <p:sp>
          <p:nvSpPr>
            <p:cNvPr id="27687" name="Oval 37"/>
            <p:cNvSpPr>
              <a:spLocks noChangeArrowheads="1"/>
            </p:cNvSpPr>
            <p:nvPr/>
          </p:nvSpPr>
          <p:spPr bwMode="auto">
            <a:xfrm>
              <a:off x="3486150" y="50292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ea typeface="新細明體" pitchFamily="18" charset="-120"/>
                </a:rPr>
                <a:t>C</a:t>
              </a:r>
            </a:p>
          </p:txBody>
        </p:sp>
        <p:sp>
          <p:nvSpPr>
            <p:cNvPr id="27688" name="Oval 38"/>
            <p:cNvSpPr>
              <a:spLocks noChangeArrowheads="1"/>
            </p:cNvSpPr>
            <p:nvPr/>
          </p:nvSpPr>
          <p:spPr bwMode="auto">
            <a:xfrm>
              <a:off x="2495550" y="5715000"/>
              <a:ext cx="304800" cy="304800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ea typeface="新細明體" pitchFamily="18" charset="-120"/>
                </a:rPr>
                <a:t>A</a:t>
              </a:r>
            </a:p>
          </p:txBody>
        </p:sp>
        <p:sp>
          <p:nvSpPr>
            <p:cNvPr id="27689" name="Oval 39"/>
            <p:cNvSpPr>
              <a:spLocks noChangeArrowheads="1"/>
            </p:cNvSpPr>
            <p:nvPr/>
          </p:nvSpPr>
          <p:spPr bwMode="auto">
            <a:xfrm>
              <a:off x="5467350" y="48768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ea typeface="新細明體" pitchFamily="18" charset="-120"/>
                </a:rPr>
                <a:t>F</a:t>
              </a:r>
            </a:p>
          </p:txBody>
        </p:sp>
        <p:sp>
          <p:nvSpPr>
            <p:cNvPr id="27690" name="Oval 40"/>
            <p:cNvSpPr>
              <a:spLocks noChangeArrowheads="1"/>
            </p:cNvSpPr>
            <p:nvPr/>
          </p:nvSpPr>
          <p:spPr bwMode="auto">
            <a:xfrm>
              <a:off x="4933950" y="55626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ea typeface="新細明體" pitchFamily="18" charset="-120"/>
                </a:rPr>
                <a:t>E</a:t>
              </a:r>
            </a:p>
          </p:txBody>
        </p:sp>
        <p:cxnSp>
          <p:nvCxnSpPr>
            <p:cNvPr id="27691" name="AutoShape 41"/>
            <p:cNvCxnSpPr>
              <a:cxnSpLocks noChangeShapeType="1"/>
              <a:stCxn id="27685" idx="5"/>
              <a:endCxn id="27687" idx="1"/>
            </p:cNvCxnSpPr>
            <p:nvPr/>
          </p:nvCxnSpPr>
          <p:spPr bwMode="auto">
            <a:xfrm>
              <a:off x="3060700" y="4699001"/>
              <a:ext cx="469900" cy="365125"/>
            </a:xfrm>
            <a:prstGeom prst="straightConnector1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692" name="AutoShape 42"/>
            <p:cNvCxnSpPr>
              <a:cxnSpLocks noChangeShapeType="1"/>
              <a:stCxn id="27687" idx="3"/>
              <a:endCxn id="27688" idx="7"/>
            </p:cNvCxnSpPr>
            <p:nvPr/>
          </p:nvCxnSpPr>
          <p:spPr bwMode="auto">
            <a:xfrm flipH="1">
              <a:off x="2755900" y="5299076"/>
              <a:ext cx="774700" cy="441325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693" name="AutoShape 43"/>
            <p:cNvCxnSpPr>
              <a:cxnSpLocks noChangeShapeType="1"/>
              <a:stCxn id="27685" idx="3"/>
              <a:endCxn id="27688" idx="0"/>
            </p:cNvCxnSpPr>
            <p:nvPr/>
          </p:nvCxnSpPr>
          <p:spPr bwMode="auto">
            <a:xfrm flipH="1">
              <a:off x="2647950" y="4699000"/>
              <a:ext cx="196850" cy="996950"/>
            </a:xfrm>
            <a:prstGeom prst="straightConnector1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694" name="AutoShape 44"/>
            <p:cNvCxnSpPr>
              <a:cxnSpLocks noChangeShapeType="1"/>
              <a:stCxn id="27687" idx="6"/>
              <a:endCxn id="27690" idx="1"/>
            </p:cNvCxnSpPr>
            <p:nvPr/>
          </p:nvCxnSpPr>
          <p:spPr bwMode="auto">
            <a:xfrm>
              <a:off x="3800476" y="5181601"/>
              <a:ext cx="1177925" cy="41592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695" name="AutoShape 45"/>
            <p:cNvCxnSpPr>
              <a:cxnSpLocks noChangeShapeType="1"/>
              <a:stCxn id="27688" idx="6"/>
              <a:endCxn id="27690" idx="2"/>
            </p:cNvCxnSpPr>
            <p:nvPr/>
          </p:nvCxnSpPr>
          <p:spPr bwMode="auto">
            <a:xfrm flipV="1">
              <a:off x="2819401" y="5715000"/>
              <a:ext cx="2105025" cy="152400"/>
            </a:xfrm>
            <a:prstGeom prst="straightConnector1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696" name="AutoShape 46"/>
            <p:cNvCxnSpPr>
              <a:cxnSpLocks noChangeShapeType="1"/>
              <a:stCxn id="27685" idx="6"/>
              <a:endCxn id="27686" idx="2"/>
            </p:cNvCxnSpPr>
            <p:nvPr/>
          </p:nvCxnSpPr>
          <p:spPr bwMode="auto">
            <a:xfrm flipV="1">
              <a:off x="3124201" y="4267200"/>
              <a:ext cx="1647825" cy="304800"/>
            </a:xfrm>
            <a:prstGeom prst="straightConnector1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697" name="AutoShape 47"/>
            <p:cNvCxnSpPr>
              <a:cxnSpLocks noChangeShapeType="1"/>
              <a:stCxn id="27687" idx="7"/>
              <a:endCxn id="27686" idx="3"/>
            </p:cNvCxnSpPr>
            <p:nvPr/>
          </p:nvCxnSpPr>
          <p:spPr bwMode="auto">
            <a:xfrm flipV="1">
              <a:off x="3746500" y="4384675"/>
              <a:ext cx="1079500" cy="6794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698" name="AutoShape 48"/>
            <p:cNvCxnSpPr>
              <a:cxnSpLocks noChangeShapeType="1"/>
              <a:stCxn id="27689" idx="1"/>
              <a:endCxn id="27686" idx="5"/>
            </p:cNvCxnSpPr>
            <p:nvPr/>
          </p:nvCxnSpPr>
          <p:spPr bwMode="auto">
            <a:xfrm flipH="1" flipV="1">
              <a:off x="5041900" y="4384675"/>
              <a:ext cx="469900" cy="5270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699" name="AutoShape 49"/>
            <p:cNvCxnSpPr>
              <a:cxnSpLocks noChangeShapeType="1"/>
              <a:stCxn id="27690" idx="7"/>
              <a:endCxn id="27689" idx="3"/>
            </p:cNvCxnSpPr>
            <p:nvPr/>
          </p:nvCxnSpPr>
          <p:spPr bwMode="auto">
            <a:xfrm flipV="1">
              <a:off x="5194300" y="5146675"/>
              <a:ext cx="317500" cy="4508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7700" name="Text Box 50"/>
            <p:cNvSpPr txBox="1">
              <a:spLocks noChangeArrowheads="1"/>
            </p:cNvSpPr>
            <p:nvPr/>
          </p:nvSpPr>
          <p:spPr bwMode="auto">
            <a:xfrm>
              <a:off x="3776663" y="4114800"/>
              <a:ext cx="309562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solidFill>
                    <a:schemeClr val="tx2"/>
                  </a:solidFill>
                  <a:ea typeface="新細明體" pitchFamily="18" charset="-120"/>
                </a:rPr>
                <a:t>7</a:t>
              </a:r>
            </a:p>
          </p:txBody>
        </p:sp>
        <p:sp>
          <p:nvSpPr>
            <p:cNvPr id="27701" name="Text Box 51"/>
            <p:cNvSpPr txBox="1">
              <a:spLocks noChangeArrowheads="1"/>
            </p:cNvSpPr>
            <p:nvPr/>
          </p:nvSpPr>
          <p:spPr bwMode="auto">
            <a:xfrm>
              <a:off x="5267326" y="4433888"/>
              <a:ext cx="309563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ea typeface="新細明體" pitchFamily="18" charset="-120"/>
                </a:rPr>
                <a:t>4</a:t>
              </a:r>
            </a:p>
          </p:txBody>
        </p:sp>
        <p:sp>
          <p:nvSpPr>
            <p:cNvPr id="27702" name="Text Box 52"/>
            <p:cNvSpPr txBox="1">
              <a:spLocks noChangeArrowheads="1"/>
            </p:cNvSpPr>
            <p:nvPr/>
          </p:nvSpPr>
          <p:spPr bwMode="auto">
            <a:xfrm>
              <a:off x="2427288" y="4902200"/>
              <a:ext cx="309562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solidFill>
                    <a:schemeClr val="tx2"/>
                  </a:solidFill>
                  <a:ea typeface="新細明體" pitchFamily="18" charset="-120"/>
                </a:rPr>
                <a:t>2</a:t>
              </a:r>
            </a:p>
          </p:txBody>
        </p:sp>
        <p:sp>
          <p:nvSpPr>
            <p:cNvPr id="27703" name="Text Box 53"/>
            <p:cNvSpPr txBox="1">
              <a:spLocks noChangeArrowheads="1"/>
            </p:cNvSpPr>
            <p:nvPr/>
          </p:nvSpPr>
          <p:spPr bwMode="auto">
            <a:xfrm>
              <a:off x="4395788" y="5119688"/>
              <a:ext cx="309562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ea typeface="新細明體" pitchFamily="18" charset="-120"/>
                </a:rPr>
                <a:t>8</a:t>
              </a:r>
            </a:p>
          </p:txBody>
        </p:sp>
        <p:sp>
          <p:nvSpPr>
            <p:cNvPr id="27704" name="Text Box 54"/>
            <p:cNvSpPr txBox="1">
              <a:spLocks noChangeArrowheads="1"/>
            </p:cNvSpPr>
            <p:nvPr/>
          </p:nvSpPr>
          <p:spPr bwMode="auto">
            <a:xfrm>
              <a:off x="3014663" y="4814888"/>
              <a:ext cx="309562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solidFill>
                    <a:schemeClr val="tx2"/>
                  </a:solidFill>
                  <a:ea typeface="新細明體" pitchFamily="18" charset="-120"/>
                </a:rPr>
                <a:t>5</a:t>
              </a:r>
            </a:p>
          </p:txBody>
        </p:sp>
        <p:sp>
          <p:nvSpPr>
            <p:cNvPr id="27705" name="Text Box 55"/>
            <p:cNvSpPr txBox="1">
              <a:spLocks noChangeArrowheads="1"/>
            </p:cNvSpPr>
            <p:nvPr/>
          </p:nvSpPr>
          <p:spPr bwMode="auto">
            <a:xfrm>
              <a:off x="3654426" y="5805488"/>
              <a:ext cx="309563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solidFill>
                    <a:schemeClr val="tx2"/>
                  </a:solidFill>
                  <a:ea typeface="新細明體" pitchFamily="18" charset="-120"/>
                </a:rPr>
                <a:t>7</a:t>
              </a:r>
            </a:p>
          </p:txBody>
        </p:sp>
        <p:sp>
          <p:nvSpPr>
            <p:cNvPr id="27706" name="Text Box 56"/>
            <p:cNvSpPr txBox="1">
              <a:spLocks noChangeArrowheads="1"/>
            </p:cNvSpPr>
            <p:nvPr/>
          </p:nvSpPr>
          <p:spPr bwMode="auto">
            <a:xfrm>
              <a:off x="5319713" y="5276850"/>
              <a:ext cx="309562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ea typeface="新細明體" pitchFamily="18" charset="-120"/>
                </a:rPr>
                <a:t>3</a:t>
              </a:r>
            </a:p>
          </p:txBody>
        </p:sp>
        <p:sp>
          <p:nvSpPr>
            <p:cNvPr id="27707" name="Text Box 57"/>
            <p:cNvSpPr txBox="1">
              <a:spLocks noChangeArrowheads="1"/>
            </p:cNvSpPr>
            <p:nvPr/>
          </p:nvSpPr>
          <p:spPr bwMode="auto">
            <a:xfrm>
              <a:off x="4248151" y="4662488"/>
              <a:ext cx="309563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ea typeface="新細明體" pitchFamily="18" charset="-120"/>
                </a:rPr>
                <a:t>9</a:t>
              </a:r>
            </a:p>
          </p:txBody>
        </p:sp>
        <p:sp>
          <p:nvSpPr>
            <p:cNvPr id="27708" name="Text Box 58"/>
            <p:cNvSpPr txBox="1">
              <a:spLocks noChangeArrowheads="1"/>
            </p:cNvSpPr>
            <p:nvPr/>
          </p:nvSpPr>
          <p:spPr bwMode="auto">
            <a:xfrm>
              <a:off x="3221038" y="5378450"/>
              <a:ext cx="309562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ea typeface="新細明體" pitchFamily="18" charset="-120"/>
                </a:rPr>
                <a:t>8</a:t>
              </a:r>
            </a:p>
          </p:txBody>
        </p:sp>
        <p:sp>
          <p:nvSpPr>
            <p:cNvPr id="27709" name="Text Box 59"/>
            <p:cNvSpPr txBox="1">
              <a:spLocks noChangeArrowheads="1"/>
            </p:cNvSpPr>
            <p:nvPr/>
          </p:nvSpPr>
          <p:spPr bwMode="auto">
            <a:xfrm>
              <a:off x="2266951" y="5867400"/>
              <a:ext cx="309563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solidFill>
                    <a:schemeClr val="tx2"/>
                  </a:solidFill>
                  <a:ea typeface="新細明體" pitchFamily="18" charset="-120"/>
                </a:rPr>
                <a:t>0</a:t>
              </a:r>
            </a:p>
          </p:txBody>
        </p:sp>
        <p:sp>
          <p:nvSpPr>
            <p:cNvPr id="27710" name="Text Box 60"/>
            <p:cNvSpPr txBox="1">
              <a:spLocks noChangeArrowheads="1"/>
            </p:cNvSpPr>
            <p:nvPr/>
          </p:nvSpPr>
          <p:spPr bwMode="auto">
            <a:xfrm>
              <a:off x="5162551" y="5729288"/>
              <a:ext cx="309563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solidFill>
                    <a:schemeClr val="tx2"/>
                  </a:solidFill>
                  <a:ea typeface="新細明體" pitchFamily="18" charset="-120"/>
                </a:rPr>
                <a:t>7</a:t>
              </a:r>
            </a:p>
          </p:txBody>
        </p:sp>
        <p:sp>
          <p:nvSpPr>
            <p:cNvPr id="27711" name="Text Box 61"/>
            <p:cNvSpPr txBox="1">
              <a:spLocks noChangeArrowheads="1"/>
            </p:cNvSpPr>
            <p:nvPr/>
          </p:nvSpPr>
          <p:spPr bwMode="auto">
            <a:xfrm>
              <a:off x="2571751" y="4205288"/>
              <a:ext cx="309563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solidFill>
                    <a:schemeClr val="tx2"/>
                  </a:solidFill>
                  <a:ea typeface="新細明體" pitchFamily="18" charset="-120"/>
                </a:rPr>
                <a:t>2</a:t>
              </a:r>
            </a:p>
          </p:txBody>
        </p:sp>
        <p:sp>
          <p:nvSpPr>
            <p:cNvPr id="27712" name="Text Box 62"/>
            <p:cNvSpPr txBox="1">
              <a:spLocks noChangeArrowheads="1"/>
            </p:cNvSpPr>
            <p:nvPr/>
          </p:nvSpPr>
          <p:spPr bwMode="auto">
            <a:xfrm>
              <a:off x="3486151" y="4714875"/>
              <a:ext cx="309563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solidFill>
                    <a:schemeClr val="tx2"/>
                  </a:solidFill>
                  <a:ea typeface="新細明體" pitchFamily="18" charset="-120"/>
                </a:rPr>
                <a:t>5</a:t>
              </a:r>
            </a:p>
          </p:txBody>
        </p:sp>
        <p:sp>
          <p:nvSpPr>
            <p:cNvPr id="27713" name="Text Box 63"/>
            <p:cNvSpPr txBox="1">
              <a:spLocks noChangeArrowheads="1"/>
            </p:cNvSpPr>
            <p:nvPr/>
          </p:nvSpPr>
          <p:spPr bwMode="auto">
            <a:xfrm>
              <a:off x="5729288" y="4662488"/>
              <a:ext cx="347662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zh-TW" altLang="en-US" sz="1800" b="1">
                  <a:solidFill>
                    <a:schemeClr val="tx2"/>
                  </a:solidFill>
                  <a:ea typeface="新細明體" pitchFamily="18" charset="-120"/>
                  <a:sym typeface="Symbol" panose="05050102010706020507" pitchFamily="18" charset="2"/>
                </a:rPr>
                <a:t></a:t>
              </a:r>
            </a:p>
          </p:txBody>
        </p:sp>
        <p:sp>
          <p:nvSpPr>
            <p:cNvPr id="27714" name="Text Box 64"/>
            <p:cNvSpPr txBox="1">
              <a:spLocks noChangeArrowheads="1"/>
            </p:cNvSpPr>
            <p:nvPr/>
          </p:nvSpPr>
          <p:spPr bwMode="auto">
            <a:xfrm>
              <a:off x="5008563" y="3900488"/>
              <a:ext cx="309562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solidFill>
                    <a:schemeClr val="tx2"/>
                  </a:solidFill>
                  <a:ea typeface="新細明體" pitchFamily="18" charset="-120"/>
                  <a:sym typeface="Symbol" panose="05050102010706020507" pitchFamily="18" charset="2"/>
                </a:rPr>
                <a:t>7</a:t>
              </a:r>
              <a:endParaRPr lang="en-US" altLang="zh-TW" sz="1800">
                <a:solidFill>
                  <a:schemeClr val="tx2"/>
                </a:solidFill>
                <a:ea typeface="新細明體" pitchFamily="18" charset="-12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581775" y="1462088"/>
            <a:ext cx="3857625" cy="2479676"/>
            <a:chOff x="6581775" y="1462088"/>
            <a:chExt cx="3857625" cy="2479676"/>
          </a:xfrm>
        </p:grpSpPr>
        <p:sp>
          <p:nvSpPr>
            <p:cNvPr id="27715" name="Freeform 65"/>
            <p:cNvSpPr>
              <a:spLocks/>
            </p:cNvSpPr>
            <p:nvPr/>
          </p:nvSpPr>
          <p:spPr bwMode="auto">
            <a:xfrm>
              <a:off x="6581775" y="1760539"/>
              <a:ext cx="1841500" cy="2181225"/>
            </a:xfrm>
            <a:custGeom>
              <a:avLst/>
              <a:gdLst>
                <a:gd name="T0" fmla="*/ 105846563 w 1160"/>
                <a:gd name="T1" fmla="*/ 1801912513 h 1374"/>
                <a:gd name="T2" fmla="*/ 120967500 w 1160"/>
                <a:gd name="T3" fmla="*/ 2147483647 h 1374"/>
                <a:gd name="T4" fmla="*/ 786288750 w 1160"/>
                <a:gd name="T5" fmla="*/ 2147483647 h 1374"/>
                <a:gd name="T6" fmla="*/ 1723786875 w 1160"/>
                <a:gd name="T7" fmla="*/ 2147483647 h 1374"/>
                <a:gd name="T8" fmla="*/ 2147483647 w 1160"/>
                <a:gd name="T9" fmla="*/ 1378526263 h 1374"/>
                <a:gd name="T10" fmla="*/ 1602819375 w 1160"/>
                <a:gd name="T11" fmla="*/ 183972200 h 1374"/>
                <a:gd name="T12" fmla="*/ 423386250 w 1160"/>
                <a:gd name="T13" fmla="*/ 274697825 h 1374"/>
                <a:gd name="T14" fmla="*/ 105846563 w 1160"/>
                <a:gd name="T15" fmla="*/ 1801912513 h 137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60"/>
                <a:gd name="T25" fmla="*/ 0 h 1374"/>
                <a:gd name="T26" fmla="*/ 1160 w 1160"/>
                <a:gd name="T27" fmla="*/ 1374 h 137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60" h="1374">
                  <a:moveTo>
                    <a:pt x="42" y="715"/>
                  </a:moveTo>
                  <a:cubicBezTo>
                    <a:pt x="48" y="877"/>
                    <a:pt x="0" y="1165"/>
                    <a:pt x="48" y="1273"/>
                  </a:cubicBezTo>
                  <a:cubicBezTo>
                    <a:pt x="93" y="1374"/>
                    <a:pt x="206" y="1346"/>
                    <a:pt x="312" y="1321"/>
                  </a:cubicBezTo>
                  <a:cubicBezTo>
                    <a:pt x="418" y="1296"/>
                    <a:pt x="544" y="1252"/>
                    <a:pt x="684" y="1123"/>
                  </a:cubicBezTo>
                  <a:cubicBezTo>
                    <a:pt x="824" y="994"/>
                    <a:pt x="1160" y="722"/>
                    <a:pt x="1152" y="547"/>
                  </a:cubicBezTo>
                  <a:cubicBezTo>
                    <a:pt x="1144" y="372"/>
                    <a:pt x="800" y="146"/>
                    <a:pt x="636" y="73"/>
                  </a:cubicBezTo>
                  <a:cubicBezTo>
                    <a:pt x="472" y="0"/>
                    <a:pt x="267" y="2"/>
                    <a:pt x="168" y="109"/>
                  </a:cubicBezTo>
                  <a:cubicBezTo>
                    <a:pt x="69" y="216"/>
                    <a:pt x="36" y="553"/>
                    <a:pt x="42" y="715"/>
                  </a:cubicBezTo>
                  <a:close/>
                </a:path>
              </a:pathLst>
            </a:custGeom>
            <a:solidFill>
              <a:srgbClr val="FFFFFF">
                <a:alpha val="50196"/>
              </a:srgbClr>
            </a:solidFill>
            <a:ln>
              <a:noFill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7716" name="Oval 66"/>
            <p:cNvSpPr>
              <a:spLocks noChangeArrowheads="1"/>
            </p:cNvSpPr>
            <p:nvPr/>
          </p:nvSpPr>
          <p:spPr bwMode="auto">
            <a:xfrm>
              <a:off x="7162800" y="1981200"/>
              <a:ext cx="304800" cy="304800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solidFill>
                    <a:schemeClr val="tx2"/>
                  </a:solidFill>
                  <a:ea typeface="新細明體" pitchFamily="18" charset="-120"/>
                </a:rPr>
                <a:t>B</a:t>
              </a:r>
            </a:p>
          </p:txBody>
        </p:sp>
        <p:sp>
          <p:nvSpPr>
            <p:cNvPr id="27717" name="Oval 67"/>
            <p:cNvSpPr>
              <a:spLocks noChangeArrowheads="1"/>
            </p:cNvSpPr>
            <p:nvPr/>
          </p:nvSpPr>
          <p:spPr bwMode="auto">
            <a:xfrm>
              <a:off x="9144000" y="16764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ea typeface="新細明體" pitchFamily="18" charset="-120"/>
                </a:rPr>
                <a:t>D</a:t>
              </a:r>
            </a:p>
          </p:txBody>
        </p:sp>
        <p:sp>
          <p:nvSpPr>
            <p:cNvPr id="27718" name="Oval 68"/>
            <p:cNvSpPr>
              <a:spLocks noChangeArrowheads="1"/>
            </p:cNvSpPr>
            <p:nvPr/>
          </p:nvSpPr>
          <p:spPr bwMode="auto">
            <a:xfrm>
              <a:off x="7848600" y="2590800"/>
              <a:ext cx="304800" cy="304800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solidFill>
                    <a:schemeClr val="tx2"/>
                  </a:solidFill>
                  <a:ea typeface="新細明體" pitchFamily="18" charset="-120"/>
                </a:rPr>
                <a:t>C</a:t>
              </a:r>
            </a:p>
          </p:txBody>
        </p:sp>
        <p:sp>
          <p:nvSpPr>
            <p:cNvPr id="27719" name="Oval 69"/>
            <p:cNvSpPr>
              <a:spLocks noChangeArrowheads="1"/>
            </p:cNvSpPr>
            <p:nvPr/>
          </p:nvSpPr>
          <p:spPr bwMode="auto">
            <a:xfrm>
              <a:off x="6858000" y="3276600"/>
              <a:ext cx="304800" cy="304800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solidFill>
                    <a:schemeClr val="tx2"/>
                  </a:solidFill>
                  <a:ea typeface="新細明體" pitchFamily="18" charset="-120"/>
                </a:rPr>
                <a:t>A</a:t>
              </a:r>
            </a:p>
          </p:txBody>
        </p:sp>
        <p:sp>
          <p:nvSpPr>
            <p:cNvPr id="27720" name="Oval 70"/>
            <p:cNvSpPr>
              <a:spLocks noChangeArrowheads="1"/>
            </p:cNvSpPr>
            <p:nvPr/>
          </p:nvSpPr>
          <p:spPr bwMode="auto">
            <a:xfrm>
              <a:off x="9829800" y="24384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ea typeface="新細明體" pitchFamily="18" charset="-120"/>
                </a:rPr>
                <a:t>F</a:t>
              </a:r>
            </a:p>
          </p:txBody>
        </p:sp>
        <p:sp>
          <p:nvSpPr>
            <p:cNvPr id="27721" name="Oval 71"/>
            <p:cNvSpPr>
              <a:spLocks noChangeArrowheads="1"/>
            </p:cNvSpPr>
            <p:nvPr/>
          </p:nvSpPr>
          <p:spPr bwMode="auto">
            <a:xfrm>
              <a:off x="9296400" y="31242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ea typeface="新細明體" pitchFamily="18" charset="-120"/>
                </a:rPr>
                <a:t>E</a:t>
              </a:r>
            </a:p>
          </p:txBody>
        </p:sp>
        <p:cxnSp>
          <p:nvCxnSpPr>
            <p:cNvPr id="27722" name="AutoShape 72"/>
            <p:cNvCxnSpPr>
              <a:cxnSpLocks noChangeShapeType="1"/>
              <a:stCxn id="27716" idx="5"/>
              <a:endCxn id="27718" idx="1"/>
            </p:cNvCxnSpPr>
            <p:nvPr/>
          </p:nvCxnSpPr>
          <p:spPr bwMode="auto">
            <a:xfrm>
              <a:off x="7423150" y="2260600"/>
              <a:ext cx="469900" cy="355600"/>
            </a:xfrm>
            <a:prstGeom prst="straightConnector1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723" name="AutoShape 73"/>
            <p:cNvCxnSpPr>
              <a:cxnSpLocks noChangeShapeType="1"/>
              <a:stCxn id="27718" idx="3"/>
              <a:endCxn id="27719" idx="7"/>
            </p:cNvCxnSpPr>
            <p:nvPr/>
          </p:nvCxnSpPr>
          <p:spPr bwMode="auto">
            <a:xfrm flipH="1">
              <a:off x="7118350" y="2870200"/>
              <a:ext cx="774700" cy="43180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724" name="AutoShape 74"/>
            <p:cNvCxnSpPr>
              <a:cxnSpLocks noChangeShapeType="1"/>
              <a:stCxn id="27716" idx="3"/>
              <a:endCxn id="27719" idx="0"/>
            </p:cNvCxnSpPr>
            <p:nvPr/>
          </p:nvCxnSpPr>
          <p:spPr bwMode="auto">
            <a:xfrm flipH="1">
              <a:off x="7010400" y="2260600"/>
              <a:ext cx="196850" cy="996950"/>
            </a:xfrm>
            <a:prstGeom prst="straightConnector1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725" name="AutoShape 75"/>
            <p:cNvCxnSpPr>
              <a:cxnSpLocks noChangeShapeType="1"/>
              <a:stCxn id="27718" idx="6"/>
              <a:endCxn id="27721" idx="1"/>
            </p:cNvCxnSpPr>
            <p:nvPr/>
          </p:nvCxnSpPr>
          <p:spPr bwMode="auto">
            <a:xfrm>
              <a:off x="8172450" y="2743201"/>
              <a:ext cx="1168400" cy="415925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726" name="AutoShape 76"/>
            <p:cNvCxnSpPr>
              <a:cxnSpLocks noChangeShapeType="1"/>
              <a:stCxn id="27719" idx="6"/>
              <a:endCxn id="27721" idx="2"/>
            </p:cNvCxnSpPr>
            <p:nvPr/>
          </p:nvCxnSpPr>
          <p:spPr bwMode="auto">
            <a:xfrm flipV="1">
              <a:off x="7181851" y="3276600"/>
              <a:ext cx="2105025" cy="152400"/>
            </a:xfrm>
            <a:prstGeom prst="straightConnector1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727" name="AutoShape 77"/>
            <p:cNvCxnSpPr>
              <a:cxnSpLocks noChangeShapeType="1"/>
              <a:stCxn id="27716" idx="6"/>
              <a:endCxn id="27717" idx="2"/>
            </p:cNvCxnSpPr>
            <p:nvPr/>
          </p:nvCxnSpPr>
          <p:spPr bwMode="auto">
            <a:xfrm flipV="1">
              <a:off x="7486651" y="1828800"/>
              <a:ext cx="1647825" cy="304800"/>
            </a:xfrm>
            <a:prstGeom prst="straightConnector1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728" name="AutoShape 78"/>
            <p:cNvCxnSpPr>
              <a:cxnSpLocks noChangeShapeType="1"/>
              <a:stCxn id="27718" idx="7"/>
              <a:endCxn id="27717" idx="3"/>
            </p:cNvCxnSpPr>
            <p:nvPr/>
          </p:nvCxnSpPr>
          <p:spPr bwMode="auto">
            <a:xfrm flipV="1">
              <a:off x="8108950" y="1946276"/>
              <a:ext cx="1079500" cy="669925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729" name="AutoShape 79"/>
            <p:cNvCxnSpPr>
              <a:cxnSpLocks noChangeShapeType="1"/>
              <a:stCxn id="27720" idx="1"/>
              <a:endCxn id="27717" idx="5"/>
            </p:cNvCxnSpPr>
            <p:nvPr/>
          </p:nvCxnSpPr>
          <p:spPr bwMode="auto">
            <a:xfrm flipH="1" flipV="1">
              <a:off x="9404350" y="1946275"/>
              <a:ext cx="469900" cy="5270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730" name="AutoShape 80"/>
            <p:cNvCxnSpPr>
              <a:cxnSpLocks noChangeShapeType="1"/>
              <a:stCxn id="27721" idx="7"/>
              <a:endCxn id="27720" idx="3"/>
            </p:cNvCxnSpPr>
            <p:nvPr/>
          </p:nvCxnSpPr>
          <p:spPr bwMode="auto">
            <a:xfrm flipV="1">
              <a:off x="9556750" y="2708275"/>
              <a:ext cx="317500" cy="4508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7731" name="Text Box 81"/>
            <p:cNvSpPr txBox="1">
              <a:spLocks noChangeArrowheads="1"/>
            </p:cNvSpPr>
            <p:nvPr/>
          </p:nvSpPr>
          <p:spPr bwMode="auto">
            <a:xfrm>
              <a:off x="8139113" y="1676400"/>
              <a:ext cx="309562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solidFill>
                    <a:schemeClr val="tx2"/>
                  </a:solidFill>
                  <a:ea typeface="新細明體" pitchFamily="18" charset="-120"/>
                </a:rPr>
                <a:t>7</a:t>
              </a:r>
            </a:p>
          </p:txBody>
        </p:sp>
        <p:sp>
          <p:nvSpPr>
            <p:cNvPr id="27732" name="Text Box 82"/>
            <p:cNvSpPr txBox="1">
              <a:spLocks noChangeArrowheads="1"/>
            </p:cNvSpPr>
            <p:nvPr/>
          </p:nvSpPr>
          <p:spPr bwMode="auto">
            <a:xfrm>
              <a:off x="9629776" y="1995488"/>
              <a:ext cx="309563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ea typeface="新細明體" pitchFamily="18" charset="-120"/>
                </a:rPr>
                <a:t>4</a:t>
              </a:r>
            </a:p>
          </p:txBody>
        </p:sp>
        <p:sp>
          <p:nvSpPr>
            <p:cNvPr id="27733" name="Text Box 83"/>
            <p:cNvSpPr txBox="1">
              <a:spLocks noChangeArrowheads="1"/>
            </p:cNvSpPr>
            <p:nvPr/>
          </p:nvSpPr>
          <p:spPr bwMode="auto">
            <a:xfrm>
              <a:off x="6789738" y="2463800"/>
              <a:ext cx="309562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solidFill>
                    <a:schemeClr val="tx2"/>
                  </a:solidFill>
                  <a:ea typeface="新細明體" pitchFamily="18" charset="-120"/>
                </a:rPr>
                <a:t>2</a:t>
              </a:r>
            </a:p>
          </p:txBody>
        </p:sp>
        <p:sp>
          <p:nvSpPr>
            <p:cNvPr id="27734" name="Text Box 84"/>
            <p:cNvSpPr txBox="1">
              <a:spLocks noChangeArrowheads="1"/>
            </p:cNvSpPr>
            <p:nvPr/>
          </p:nvSpPr>
          <p:spPr bwMode="auto">
            <a:xfrm>
              <a:off x="8758238" y="2681288"/>
              <a:ext cx="309562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ea typeface="新細明體" pitchFamily="18" charset="-120"/>
                </a:rPr>
                <a:t>8</a:t>
              </a:r>
            </a:p>
          </p:txBody>
        </p:sp>
        <p:sp>
          <p:nvSpPr>
            <p:cNvPr id="27735" name="Text Box 85"/>
            <p:cNvSpPr txBox="1">
              <a:spLocks noChangeArrowheads="1"/>
            </p:cNvSpPr>
            <p:nvPr/>
          </p:nvSpPr>
          <p:spPr bwMode="auto">
            <a:xfrm>
              <a:off x="7377113" y="2376488"/>
              <a:ext cx="309562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solidFill>
                    <a:schemeClr val="tx2"/>
                  </a:solidFill>
                  <a:ea typeface="新細明體" pitchFamily="18" charset="-120"/>
                </a:rPr>
                <a:t>5</a:t>
              </a:r>
            </a:p>
          </p:txBody>
        </p:sp>
        <p:sp>
          <p:nvSpPr>
            <p:cNvPr id="27736" name="Text Box 86"/>
            <p:cNvSpPr txBox="1">
              <a:spLocks noChangeArrowheads="1"/>
            </p:cNvSpPr>
            <p:nvPr/>
          </p:nvSpPr>
          <p:spPr bwMode="auto">
            <a:xfrm>
              <a:off x="8016876" y="3367088"/>
              <a:ext cx="309563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solidFill>
                    <a:schemeClr val="tx2"/>
                  </a:solidFill>
                  <a:ea typeface="新細明體" pitchFamily="18" charset="-120"/>
                </a:rPr>
                <a:t>7</a:t>
              </a:r>
            </a:p>
          </p:txBody>
        </p:sp>
        <p:sp>
          <p:nvSpPr>
            <p:cNvPr id="27737" name="Text Box 87"/>
            <p:cNvSpPr txBox="1">
              <a:spLocks noChangeArrowheads="1"/>
            </p:cNvSpPr>
            <p:nvPr/>
          </p:nvSpPr>
          <p:spPr bwMode="auto">
            <a:xfrm>
              <a:off x="9682163" y="2838450"/>
              <a:ext cx="309562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ea typeface="新細明體" pitchFamily="18" charset="-120"/>
                </a:rPr>
                <a:t>3</a:t>
              </a:r>
            </a:p>
          </p:txBody>
        </p:sp>
        <p:sp>
          <p:nvSpPr>
            <p:cNvPr id="27738" name="Text Box 88"/>
            <p:cNvSpPr txBox="1">
              <a:spLocks noChangeArrowheads="1"/>
            </p:cNvSpPr>
            <p:nvPr/>
          </p:nvSpPr>
          <p:spPr bwMode="auto">
            <a:xfrm>
              <a:off x="8610601" y="2224088"/>
              <a:ext cx="309563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ea typeface="新細明體" pitchFamily="18" charset="-120"/>
                </a:rPr>
                <a:t>9</a:t>
              </a:r>
            </a:p>
          </p:txBody>
        </p:sp>
        <p:sp>
          <p:nvSpPr>
            <p:cNvPr id="27739" name="Text Box 89"/>
            <p:cNvSpPr txBox="1">
              <a:spLocks noChangeArrowheads="1"/>
            </p:cNvSpPr>
            <p:nvPr/>
          </p:nvSpPr>
          <p:spPr bwMode="auto">
            <a:xfrm>
              <a:off x="7583488" y="2940050"/>
              <a:ext cx="309562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ea typeface="新細明體" pitchFamily="18" charset="-120"/>
                </a:rPr>
                <a:t>8</a:t>
              </a:r>
            </a:p>
          </p:txBody>
        </p:sp>
        <p:sp>
          <p:nvSpPr>
            <p:cNvPr id="27740" name="Text Box 90"/>
            <p:cNvSpPr txBox="1">
              <a:spLocks noChangeArrowheads="1"/>
            </p:cNvSpPr>
            <p:nvPr/>
          </p:nvSpPr>
          <p:spPr bwMode="auto">
            <a:xfrm>
              <a:off x="6629401" y="3429000"/>
              <a:ext cx="309563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solidFill>
                    <a:schemeClr val="tx2"/>
                  </a:solidFill>
                  <a:ea typeface="新細明體" pitchFamily="18" charset="-120"/>
                </a:rPr>
                <a:t>0</a:t>
              </a:r>
            </a:p>
          </p:txBody>
        </p:sp>
        <p:sp>
          <p:nvSpPr>
            <p:cNvPr id="27741" name="Text Box 91"/>
            <p:cNvSpPr txBox="1">
              <a:spLocks noChangeArrowheads="1"/>
            </p:cNvSpPr>
            <p:nvPr/>
          </p:nvSpPr>
          <p:spPr bwMode="auto">
            <a:xfrm>
              <a:off x="9525001" y="3290888"/>
              <a:ext cx="309563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solidFill>
                    <a:schemeClr val="tx2"/>
                  </a:solidFill>
                  <a:ea typeface="新細明體" pitchFamily="18" charset="-120"/>
                </a:rPr>
                <a:t>7</a:t>
              </a:r>
            </a:p>
          </p:txBody>
        </p:sp>
        <p:sp>
          <p:nvSpPr>
            <p:cNvPr id="27742" name="Text Box 92"/>
            <p:cNvSpPr txBox="1">
              <a:spLocks noChangeArrowheads="1"/>
            </p:cNvSpPr>
            <p:nvPr/>
          </p:nvSpPr>
          <p:spPr bwMode="auto">
            <a:xfrm>
              <a:off x="6934201" y="1766888"/>
              <a:ext cx="309563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solidFill>
                    <a:schemeClr val="tx2"/>
                  </a:solidFill>
                  <a:ea typeface="新細明體" pitchFamily="18" charset="-120"/>
                </a:rPr>
                <a:t>2</a:t>
              </a:r>
            </a:p>
          </p:txBody>
        </p:sp>
        <p:sp>
          <p:nvSpPr>
            <p:cNvPr id="27743" name="Text Box 93"/>
            <p:cNvSpPr txBox="1">
              <a:spLocks noChangeArrowheads="1"/>
            </p:cNvSpPr>
            <p:nvPr/>
          </p:nvSpPr>
          <p:spPr bwMode="auto">
            <a:xfrm>
              <a:off x="7848601" y="2276475"/>
              <a:ext cx="309563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solidFill>
                    <a:schemeClr val="tx2"/>
                  </a:solidFill>
                  <a:ea typeface="新細明體" pitchFamily="18" charset="-120"/>
                </a:rPr>
                <a:t>5</a:t>
              </a:r>
            </a:p>
          </p:txBody>
        </p:sp>
        <p:sp>
          <p:nvSpPr>
            <p:cNvPr id="27744" name="Text Box 94"/>
            <p:cNvSpPr txBox="1">
              <a:spLocks noChangeArrowheads="1"/>
            </p:cNvSpPr>
            <p:nvPr/>
          </p:nvSpPr>
          <p:spPr bwMode="auto">
            <a:xfrm>
              <a:off x="10091738" y="2224088"/>
              <a:ext cx="347662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zh-TW" altLang="en-US" sz="1800" b="1">
                  <a:solidFill>
                    <a:schemeClr val="tx2"/>
                  </a:solidFill>
                  <a:ea typeface="新細明體" pitchFamily="18" charset="-120"/>
                  <a:sym typeface="Symbol" panose="05050102010706020507" pitchFamily="18" charset="2"/>
                </a:rPr>
                <a:t></a:t>
              </a:r>
            </a:p>
          </p:txBody>
        </p:sp>
        <p:sp>
          <p:nvSpPr>
            <p:cNvPr id="27745" name="Text Box 95"/>
            <p:cNvSpPr txBox="1">
              <a:spLocks noChangeArrowheads="1"/>
            </p:cNvSpPr>
            <p:nvPr/>
          </p:nvSpPr>
          <p:spPr bwMode="auto">
            <a:xfrm>
              <a:off x="9371013" y="1462088"/>
              <a:ext cx="309562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solidFill>
                    <a:schemeClr val="tx2"/>
                  </a:solidFill>
                  <a:ea typeface="新細明體" pitchFamily="18" charset="-120"/>
                  <a:sym typeface="Symbol" panose="05050102010706020507" pitchFamily="18" charset="2"/>
                </a:rPr>
                <a:t>7</a:t>
              </a:r>
              <a:endParaRPr lang="en-US" altLang="zh-TW" sz="1800">
                <a:solidFill>
                  <a:schemeClr val="tx2"/>
                </a:solidFill>
                <a:ea typeface="新細明體" pitchFamily="18" charset="-12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553201" y="3889376"/>
            <a:ext cx="3900488" cy="2511425"/>
            <a:chOff x="6553201" y="3889376"/>
            <a:chExt cx="3900488" cy="2511425"/>
          </a:xfrm>
        </p:grpSpPr>
        <p:sp>
          <p:nvSpPr>
            <p:cNvPr id="27746" name="Freeform 96"/>
            <p:cNvSpPr>
              <a:spLocks/>
            </p:cNvSpPr>
            <p:nvPr/>
          </p:nvSpPr>
          <p:spPr bwMode="auto">
            <a:xfrm>
              <a:off x="6553201" y="3889376"/>
              <a:ext cx="3336925" cy="2511425"/>
            </a:xfrm>
            <a:custGeom>
              <a:avLst/>
              <a:gdLst>
                <a:gd name="T0" fmla="*/ 206652813 w 2102"/>
                <a:gd name="T1" fmla="*/ 2147483647 h 1582"/>
                <a:gd name="T2" fmla="*/ 176410938 w 2102"/>
                <a:gd name="T3" fmla="*/ 2147483647 h 1582"/>
                <a:gd name="T4" fmla="*/ 1265118438 w 2102"/>
                <a:gd name="T5" fmla="*/ 2147483647 h 1582"/>
                <a:gd name="T6" fmla="*/ 2147483647 w 2102"/>
                <a:gd name="T7" fmla="*/ 2147483647 h 1582"/>
                <a:gd name="T8" fmla="*/ 2147483647 w 2102"/>
                <a:gd name="T9" fmla="*/ 814011263 h 1582"/>
                <a:gd name="T10" fmla="*/ 2147483647 w 2102"/>
                <a:gd name="T11" fmla="*/ 57964388 h 1582"/>
                <a:gd name="T12" fmla="*/ 2147483647 w 2102"/>
                <a:gd name="T13" fmla="*/ 466229700 h 1582"/>
                <a:gd name="T14" fmla="*/ 524192500 w 2102"/>
                <a:gd name="T15" fmla="*/ 919857825 h 1582"/>
                <a:gd name="T16" fmla="*/ 206652813 w 2102"/>
                <a:gd name="T17" fmla="*/ 2147483647 h 15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02"/>
                <a:gd name="T28" fmla="*/ 0 h 1582"/>
                <a:gd name="T29" fmla="*/ 2102 w 2102"/>
                <a:gd name="T30" fmla="*/ 1582 h 15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02" h="1582">
                  <a:moveTo>
                    <a:pt x="82" y="971"/>
                  </a:moveTo>
                  <a:cubicBezTo>
                    <a:pt x="88" y="1133"/>
                    <a:pt x="0" y="1416"/>
                    <a:pt x="70" y="1499"/>
                  </a:cubicBezTo>
                  <a:cubicBezTo>
                    <a:pt x="140" y="1582"/>
                    <a:pt x="297" y="1572"/>
                    <a:pt x="502" y="1469"/>
                  </a:cubicBezTo>
                  <a:cubicBezTo>
                    <a:pt x="707" y="1366"/>
                    <a:pt x="1046" y="1072"/>
                    <a:pt x="1300" y="881"/>
                  </a:cubicBezTo>
                  <a:cubicBezTo>
                    <a:pt x="1554" y="690"/>
                    <a:pt x="1950" y="466"/>
                    <a:pt x="2026" y="323"/>
                  </a:cubicBezTo>
                  <a:cubicBezTo>
                    <a:pt x="2102" y="180"/>
                    <a:pt x="1933" y="46"/>
                    <a:pt x="1756" y="23"/>
                  </a:cubicBezTo>
                  <a:cubicBezTo>
                    <a:pt x="1579" y="0"/>
                    <a:pt x="1222" y="128"/>
                    <a:pt x="964" y="185"/>
                  </a:cubicBezTo>
                  <a:cubicBezTo>
                    <a:pt x="706" y="242"/>
                    <a:pt x="355" y="234"/>
                    <a:pt x="208" y="365"/>
                  </a:cubicBezTo>
                  <a:cubicBezTo>
                    <a:pt x="61" y="496"/>
                    <a:pt x="76" y="809"/>
                    <a:pt x="82" y="971"/>
                  </a:cubicBezTo>
                  <a:close/>
                </a:path>
              </a:pathLst>
            </a:custGeom>
            <a:solidFill>
              <a:srgbClr val="FFFFFF">
                <a:alpha val="50196"/>
              </a:srgbClr>
            </a:solidFill>
            <a:ln>
              <a:noFill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7747" name="Oval 97"/>
            <p:cNvSpPr>
              <a:spLocks noChangeArrowheads="1"/>
            </p:cNvSpPr>
            <p:nvPr/>
          </p:nvSpPr>
          <p:spPr bwMode="auto">
            <a:xfrm>
              <a:off x="7197725" y="4516438"/>
              <a:ext cx="304800" cy="304800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solidFill>
                    <a:schemeClr val="tx2"/>
                  </a:solidFill>
                  <a:ea typeface="新細明體" pitchFamily="18" charset="-120"/>
                </a:rPr>
                <a:t>B</a:t>
              </a:r>
            </a:p>
          </p:txBody>
        </p:sp>
        <p:sp>
          <p:nvSpPr>
            <p:cNvPr id="27748" name="Oval 98"/>
            <p:cNvSpPr>
              <a:spLocks noChangeArrowheads="1"/>
            </p:cNvSpPr>
            <p:nvPr/>
          </p:nvSpPr>
          <p:spPr bwMode="auto">
            <a:xfrm>
              <a:off x="9178925" y="4211638"/>
              <a:ext cx="304800" cy="304800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solidFill>
                    <a:schemeClr val="tx2"/>
                  </a:solidFill>
                  <a:ea typeface="新細明體" pitchFamily="18" charset="-120"/>
                </a:rPr>
                <a:t>D</a:t>
              </a:r>
            </a:p>
          </p:txBody>
        </p:sp>
        <p:sp>
          <p:nvSpPr>
            <p:cNvPr id="27749" name="Oval 99"/>
            <p:cNvSpPr>
              <a:spLocks noChangeArrowheads="1"/>
            </p:cNvSpPr>
            <p:nvPr/>
          </p:nvSpPr>
          <p:spPr bwMode="auto">
            <a:xfrm>
              <a:off x="7883525" y="5126038"/>
              <a:ext cx="304800" cy="304800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solidFill>
                    <a:schemeClr val="tx2"/>
                  </a:solidFill>
                  <a:ea typeface="新細明體" pitchFamily="18" charset="-120"/>
                </a:rPr>
                <a:t>C</a:t>
              </a:r>
            </a:p>
          </p:txBody>
        </p:sp>
        <p:sp>
          <p:nvSpPr>
            <p:cNvPr id="27750" name="Oval 100"/>
            <p:cNvSpPr>
              <a:spLocks noChangeArrowheads="1"/>
            </p:cNvSpPr>
            <p:nvPr/>
          </p:nvSpPr>
          <p:spPr bwMode="auto">
            <a:xfrm>
              <a:off x="6892925" y="5811838"/>
              <a:ext cx="304800" cy="304800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solidFill>
                    <a:schemeClr val="tx2"/>
                  </a:solidFill>
                  <a:ea typeface="新細明體" pitchFamily="18" charset="-120"/>
                </a:rPr>
                <a:t>A</a:t>
              </a:r>
            </a:p>
          </p:txBody>
        </p:sp>
        <p:sp>
          <p:nvSpPr>
            <p:cNvPr id="27751" name="Oval 101"/>
            <p:cNvSpPr>
              <a:spLocks noChangeArrowheads="1"/>
            </p:cNvSpPr>
            <p:nvPr/>
          </p:nvSpPr>
          <p:spPr bwMode="auto">
            <a:xfrm>
              <a:off x="9864725" y="4973638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ea typeface="新細明體" pitchFamily="18" charset="-120"/>
                </a:rPr>
                <a:t>F</a:t>
              </a:r>
            </a:p>
          </p:txBody>
        </p:sp>
        <p:sp>
          <p:nvSpPr>
            <p:cNvPr id="27752" name="Oval 102"/>
            <p:cNvSpPr>
              <a:spLocks noChangeArrowheads="1"/>
            </p:cNvSpPr>
            <p:nvPr/>
          </p:nvSpPr>
          <p:spPr bwMode="auto">
            <a:xfrm>
              <a:off x="9331325" y="5659438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ea typeface="新細明體" pitchFamily="18" charset="-120"/>
                </a:rPr>
                <a:t>E</a:t>
              </a:r>
            </a:p>
          </p:txBody>
        </p:sp>
        <p:cxnSp>
          <p:nvCxnSpPr>
            <p:cNvPr id="27753" name="AutoShape 103"/>
            <p:cNvCxnSpPr>
              <a:cxnSpLocks noChangeShapeType="1"/>
              <a:stCxn id="27747" idx="5"/>
              <a:endCxn id="27749" idx="1"/>
            </p:cNvCxnSpPr>
            <p:nvPr/>
          </p:nvCxnSpPr>
          <p:spPr bwMode="auto">
            <a:xfrm>
              <a:off x="7458075" y="4795838"/>
              <a:ext cx="469900" cy="355600"/>
            </a:xfrm>
            <a:prstGeom prst="straightConnector1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754" name="AutoShape 104"/>
            <p:cNvCxnSpPr>
              <a:cxnSpLocks noChangeShapeType="1"/>
              <a:stCxn id="27749" idx="3"/>
              <a:endCxn id="27750" idx="7"/>
            </p:cNvCxnSpPr>
            <p:nvPr/>
          </p:nvCxnSpPr>
          <p:spPr bwMode="auto">
            <a:xfrm flipH="1">
              <a:off x="7153275" y="5405438"/>
              <a:ext cx="774700" cy="43180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755" name="AutoShape 105"/>
            <p:cNvCxnSpPr>
              <a:cxnSpLocks noChangeShapeType="1"/>
              <a:stCxn id="27747" idx="3"/>
              <a:endCxn id="27750" idx="0"/>
            </p:cNvCxnSpPr>
            <p:nvPr/>
          </p:nvCxnSpPr>
          <p:spPr bwMode="auto">
            <a:xfrm flipH="1">
              <a:off x="7045325" y="4795838"/>
              <a:ext cx="196850" cy="996950"/>
            </a:xfrm>
            <a:prstGeom prst="straightConnector1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756" name="AutoShape 106"/>
            <p:cNvCxnSpPr>
              <a:cxnSpLocks noChangeShapeType="1"/>
              <a:stCxn id="27749" idx="6"/>
              <a:endCxn id="27752" idx="1"/>
            </p:cNvCxnSpPr>
            <p:nvPr/>
          </p:nvCxnSpPr>
          <p:spPr bwMode="auto">
            <a:xfrm>
              <a:off x="8207375" y="5278439"/>
              <a:ext cx="1168400" cy="415925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757" name="AutoShape 107"/>
            <p:cNvCxnSpPr>
              <a:cxnSpLocks noChangeShapeType="1"/>
              <a:stCxn id="27750" idx="6"/>
              <a:endCxn id="27752" idx="2"/>
            </p:cNvCxnSpPr>
            <p:nvPr/>
          </p:nvCxnSpPr>
          <p:spPr bwMode="auto">
            <a:xfrm flipV="1">
              <a:off x="7216776" y="5811838"/>
              <a:ext cx="2105025" cy="152400"/>
            </a:xfrm>
            <a:prstGeom prst="straightConnector1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758" name="AutoShape 108"/>
            <p:cNvCxnSpPr>
              <a:cxnSpLocks noChangeShapeType="1"/>
              <a:stCxn id="27747" idx="6"/>
              <a:endCxn id="27748" idx="2"/>
            </p:cNvCxnSpPr>
            <p:nvPr/>
          </p:nvCxnSpPr>
          <p:spPr bwMode="auto">
            <a:xfrm flipV="1">
              <a:off x="7521575" y="4364038"/>
              <a:ext cx="1638300" cy="304800"/>
            </a:xfrm>
            <a:prstGeom prst="straightConnector1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759" name="AutoShape 109"/>
            <p:cNvCxnSpPr>
              <a:cxnSpLocks noChangeShapeType="1"/>
              <a:stCxn id="27749" idx="7"/>
              <a:endCxn id="27748" idx="3"/>
            </p:cNvCxnSpPr>
            <p:nvPr/>
          </p:nvCxnSpPr>
          <p:spPr bwMode="auto">
            <a:xfrm flipV="1">
              <a:off x="8143875" y="4491038"/>
              <a:ext cx="1079500" cy="66040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760" name="AutoShape 110"/>
            <p:cNvCxnSpPr>
              <a:cxnSpLocks noChangeShapeType="1"/>
              <a:stCxn id="27751" idx="1"/>
              <a:endCxn id="27748" idx="5"/>
            </p:cNvCxnSpPr>
            <p:nvPr/>
          </p:nvCxnSpPr>
          <p:spPr bwMode="auto">
            <a:xfrm flipH="1" flipV="1">
              <a:off x="9439275" y="4491039"/>
              <a:ext cx="469900" cy="517525"/>
            </a:xfrm>
            <a:prstGeom prst="straightConnector1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761" name="AutoShape 111"/>
            <p:cNvCxnSpPr>
              <a:cxnSpLocks noChangeShapeType="1"/>
              <a:stCxn id="27752" idx="7"/>
              <a:endCxn id="27751" idx="3"/>
            </p:cNvCxnSpPr>
            <p:nvPr/>
          </p:nvCxnSpPr>
          <p:spPr bwMode="auto">
            <a:xfrm flipV="1">
              <a:off x="9591675" y="5243513"/>
              <a:ext cx="317500" cy="4508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7762" name="Text Box 112"/>
            <p:cNvSpPr txBox="1">
              <a:spLocks noChangeArrowheads="1"/>
            </p:cNvSpPr>
            <p:nvPr/>
          </p:nvSpPr>
          <p:spPr bwMode="auto">
            <a:xfrm>
              <a:off x="8174038" y="4211638"/>
              <a:ext cx="309562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solidFill>
                    <a:schemeClr val="tx2"/>
                  </a:solidFill>
                  <a:ea typeface="新細明體" pitchFamily="18" charset="-120"/>
                </a:rPr>
                <a:t>7</a:t>
              </a:r>
            </a:p>
          </p:txBody>
        </p:sp>
        <p:sp>
          <p:nvSpPr>
            <p:cNvPr id="27763" name="Text Box 113"/>
            <p:cNvSpPr txBox="1">
              <a:spLocks noChangeArrowheads="1"/>
            </p:cNvSpPr>
            <p:nvPr/>
          </p:nvSpPr>
          <p:spPr bwMode="auto">
            <a:xfrm>
              <a:off x="9664701" y="4530725"/>
              <a:ext cx="309563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solidFill>
                    <a:schemeClr val="tx2"/>
                  </a:solidFill>
                  <a:ea typeface="新細明體" pitchFamily="18" charset="-120"/>
                </a:rPr>
                <a:t>4</a:t>
              </a:r>
            </a:p>
          </p:txBody>
        </p:sp>
        <p:sp>
          <p:nvSpPr>
            <p:cNvPr id="27764" name="Text Box 114"/>
            <p:cNvSpPr txBox="1">
              <a:spLocks noChangeArrowheads="1"/>
            </p:cNvSpPr>
            <p:nvPr/>
          </p:nvSpPr>
          <p:spPr bwMode="auto">
            <a:xfrm>
              <a:off x="6824663" y="4999038"/>
              <a:ext cx="309562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solidFill>
                    <a:schemeClr val="tx2"/>
                  </a:solidFill>
                  <a:ea typeface="新細明體" pitchFamily="18" charset="-120"/>
                </a:rPr>
                <a:t>2</a:t>
              </a:r>
            </a:p>
          </p:txBody>
        </p:sp>
        <p:sp>
          <p:nvSpPr>
            <p:cNvPr id="27765" name="Text Box 115"/>
            <p:cNvSpPr txBox="1">
              <a:spLocks noChangeArrowheads="1"/>
            </p:cNvSpPr>
            <p:nvPr/>
          </p:nvSpPr>
          <p:spPr bwMode="auto">
            <a:xfrm>
              <a:off x="8793163" y="5216525"/>
              <a:ext cx="309562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ea typeface="新細明體" pitchFamily="18" charset="-120"/>
                </a:rPr>
                <a:t>8</a:t>
              </a:r>
            </a:p>
          </p:txBody>
        </p:sp>
        <p:sp>
          <p:nvSpPr>
            <p:cNvPr id="27766" name="Text Box 116"/>
            <p:cNvSpPr txBox="1">
              <a:spLocks noChangeArrowheads="1"/>
            </p:cNvSpPr>
            <p:nvPr/>
          </p:nvSpPr>
          <p:spPr bwMode="auto">
            <a:xfrm>
              <a:off x="7412038" y="4911725"/>
              <a:ext cx="309562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solidFill>
                    <a:schemeClr val="tx2"/>
                  </a:solidFill>
                  <a:ea typeface="新細明體" pitchFamily="18" charset="-120"/>
                </a:rPr>
                <a:t>5</a:t>
              </a:r>
            </a:p>
          </p:txBody>
        </p:sp>
        <p:sp>
          <p:nvSpPr>
            <p:cNvPr id="27767" name="Text Box 117"/>
            <p:cNvSpPr txBox="1">
              <a:spLocks noChangeArrowheads="1"/>
            </p:cNvSpPr>
            <p:nvPr/>
          </p:nvSpPr>
          <p:spPr bwMode="auto">
            <a:xfrm>
              <a:off x="8051801" y="5902325"/>
              <a:ext cx="309563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solidFill>
                    <a:schemeClr val="tx2"/>
                  </a:solidFill>
                  <a:ea typeface="新細明體" pitchFamily="18" charset="-120"/>
                </a:rPr>
                <a:t>7</a:t>
              </a:r>
            </a:p>
          </p:txBody>
        </p:sp>
        <p:sp>
          <p:nvSpPr>
            <p:cNvPr id="27768" name="Text Box 118"/>
            <p:cNvSpPr txBox="1">
              <a:spLocks noChangeArrowheads="1"/>
            </p:cNvSpPr>
            <p:nvPr/>
          </p:nvSpPr>
          <p:spPr bwMode="auto">
            <a:xfrm>
              <a:off x="9717088" y="5373688"/>
              <a:ext cx="309562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ea typeface="新細明體" pitchFamily="18" charset="-120"/>
                </a:rPr>
                <a:t>3</a:t>
              </a:r>
            </a:p>
          </p:txBody>
        </p:sp>
        <p:sp>
          <p:nvSpPr>
            <p:cNvPr id="27769" name="Text Box 119"/>
            <p:cNvSpPr txBox="1">
              <a:spLocks noChangeArrowheads="1"/>
            </p:cNvSpPr>
            <p:nvPr/>
          </p:nvSpPr>
          <p:spPr bwMode="auto">
            <a:xfrm>
              <a:off x="8645526" y="4759325"/>
              <a:ext cx="309563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ea typeface="新細明體" pitchFamily="18" charset="-120"/>
                </a:rPr>
                <a:t>9</a:t>
              </a:r>
            </a:p>
          </p:txBody>
        </p:sp>
        <p:sp>
          <p:nvSpPr>
            <p:cNvPr id="27770" name="Text Box 120"/>
            <p:cNvSpPr txBox="1">
              <a:spLocks noChangeArrowheads="1"/>
            </p:cNvSpPr>
            <p:nvPr/>
          </p:nvSpPr>
          <p:spPr bwMode="auto">
            <a:xfrm>
              <a:off x="7618413" y="5475288"/>
              <a:ext cx="309562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ea typeface="新細明體" pitchFamily="18" charset="-120"/>
                </a:rPr>
                <a:t>8</a:t>
              </a:r>
            </a:p>
          </p:txBody>
        </p:sp>
        <p:sp>
          <p:nvSpPr>
            <p:cNvPr id="27771" name="Text Box 121"/>
            <p:cNvSpPr txBox="1">
              <a:spLocks noChangeArrowheads="1"/>
            </p:cNvSpPr>
            <p:nvPr/>
          </p:nvSpPr>
          <p:spPr bwMode="auto">
            <a:xfrm>
              <a:off x="6664326" y="5964238"/>
              <a:ext cx="309563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solidFill>
                    <a:schemeClr val="tx2"/>
                  </a:solidFill>
                  <a:ea typeface="新細明體" pitchFamily="18" charset="-120"/>
                </a:rPr>
                <a:t>0</a:t>
              </a:r>
            </a:p>
          </p:txBody>
        </p:sp>
        <p:sp>
          <p:nvSpPr>
            <p:cNvPr id="27772" name="Text Box 122"/>
            <p:cNvSpPr txBox="1">
              <a:spLocks noChangeArrowheads="1"/>
            </p:cNvSpPr>
            <p:nvPr/>
          </p:nvSpPr>
          <p:spPr bwMode="auto">
            <a:xfrm>
              <a:off x="9559926" y="5826125"/>
              <a:ext cx="309563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solidFill>
                    <a:schemeClr val="tx2"/>
                  </a:solidFill>
                  <a:ea typeface="新細明體" pitchFamily="18" charset="-120"/>
                </a:rPr>
                <a:t>7</a:t>
              </a:r>
            </a:p>
          </p:txBody>
        </p:sp>
        <p:sp>
          <p:nvSpPr>
            <p:cNvPr id="27773" name="Text Box 123"/>
            <p:cNvSpPr txBox="1">
              <a:spLocks noChangeArrowheads="1"/>
            </p:cNvSpPr>
            <p:nvPr/>
          </p:nvSpPr>
          <p:spPr bwMode="auto">
            <a:xfrm>
              <a:off x="6969126" y="4302125"/>
              <a:ext cx="309563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solidFill>
                    <a:schemeClr val="tx2"/>
                  </a:solidFill>
                  <a:ea typeface="新細明體" pitchFamily="18" charset="-120"/>
                </a:rPr>
                <a:t>2</a:t>
              </a:r>
            </a:p>
          </p:txBody>
        </p:sp>
        <p:sp>
          <p:nvSpPr>
            <p:cNvPr id="27774" name="Text Box 124"/>
            <p:cNvSpPr txBox="1">
              <a:spLocks noChangeArrowheads="1"/>
            </p:cNvSpPr>
            <p:nvPr/>
          </p:nvSpPr>
          <p:spPr bwMode="auto">
            <a:xfrm>
              <a:off x="7883526" y="4811713"/>
              <a:ext cx="309563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solidFill>
                    <a:schemeClr val="tx2"/>
                  </a:solidFill>
                  <a:ea typeface="新細明體" pitchFamily="18" charset="-120"/>
                </a:rPr>
                <a:t>5</a:t>
              </a:r>
            </a:p>
          </p:txBody>
        </p:sp>
        <p:sp>
          <p:nvSpPr>
            <p:cNvPr id="27775" name="Text Box 125"/>
            <p:cNvSpPr txBox="1">
              <a:spLocks noChangeArrowheads="1"/>
            </p:cNvSpPr>
            <p:nvPr/>
          </p:nvSpPr>
          <p:spPr bwMode="auto">
            <a:xfrm>
              <a:off x="10144126" y="4757738"/>
              <a:ext cx="309563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solidFill>
                    <a:schemeClr val="tx2"/>
                  </a:solidFill>
                  <a:ea typeface="新細明體" pitchFamily="18" charset="-120"/>
                  <a:sym typeface="Symbol" panose="05050102010706020507" pitchFamily="18" charset="2"/>
                </a:rPr>
                <a:t>4</a:t>
              </a:r>
            </a:p>
          </p:txBody>
        </p:sp>
        <p:sp>
          <p:nvSpPr>
            <p:cNvPr id="27776" name="Text Box 126"/>
            <p:cNvSpPr txBox="1">
              <a:spLocks noChangeArrowheads="1"/>
            </p:cNvSpPr>
            <p:nvPr/>
          </p:nvSpPr>
          <p:spPr bwMode="auto">
            <a:xfrm>
              <a:off x="9405938" y="3997325"/>
              <a:ext cx="309562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solidFill>
                    <a:schemeClr val="tx2"/>
                  </a:solidFill>
                  <a:ea typeface="新細明體" pitchFamily="18" charset="-120"/>
                  <a:sym typeface="Symbol" panose="05050102010706020507" pitchFamily="18" charset="2"/>
                </a:rPr>
                <a:t>7</a:t>
              </a:r>
              <a:endParaRPr lang="en-US" altLang="zh-TW" sz="1800">
                <a:solidFill>
                  <a:schemeClr val="tx2"/>
                </a:solidFill>
                <a:ea typeface="新細明體" pitchFamily="18" charset="-120"/>
              </a:endParaRPr>
            </a:p>
          </p:txBody>
        </p:sp>
      </p:grpSp>
      <p:sp>
        <p:nvSpPr>
          <p:cNvPr id="27777" name="AutoShape 127"/>
          <p:cNvSpPr>
            <a:spLocks noChangeArrowheads="1"/>
          </p:cNvSpPr>
          <p:nvPr/>
        </p:nvSpPr>
        <p:spPr bwMode="auto">
          <a:xfrm rot="5400000">
            <a:off x="8234363" y="3643313"/>
            <a:ext cx="457200" cy="333375"/>
          </a:xfrm>
          <a:prstGeom prst="rightArrow">
            <a:avLst>
              <a:gd name="adj1" fmla="val 50000"/>
              <a:gd name="adj2" fmla="val 34286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7778" name="AutoShape 128"/>
          <p:cNvSpPr>
            <a:spLocks noChangeArrowheads="1"/>
          </p:cNvSpPr>
          <p:nvPr/>
        </p:nvSpPr>
        <p:spPr bwMode="auto">
          <a:xfrm rot="8100000" flipH="1" flipV="1">
            <a:off x="5764214" y="3797301"/>
            <a:ext cx="738187" cy="333375"/>
          </a:xfrm>
          <a:prstGeom prst="rightArrow">
            <a:avLst>
              <a:gd name="adj1" fmla="val 50000"/>
              <a:gd name="adj2" fmla="val 55357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7779" name="AutoShape 129"/>
          <p:cNvSpPr>
            <a:spLocks noChangeArrowheads="1"/>
          </p:cNvSpPr>
          <p:nvPr/>
        </p:nvSpPr>
        <p:spPr bwMode="auto">
          <a:xfrm rot="5400000">
            <a:off x="3814763" y="3643313"/>
            <a:ext cx="457200" cy="333375"/>
          </a:xfrm>
          <a:prstGeom prst="rightArrow">
            <a:avLst>
              <a:gd name="adj1" fmla="val 50000"/>
              <a:gd name="adj2" fmla="val 34286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6918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ea typeface="新細明體" pitchFamily="18" charset="-120"/>
              </a:rPr>
              <a:t>Example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286001" y="1630363"/>
            <a:ext cx="4037013" cy="2557462"/>
            <a:chOff x="2286001" y="1630363"/>
            <a:chExt cx="4037013" cy="2557462"/>
          </a:xfrm>
        </p:grpSpPr>
        <p:sp>
          <p:nvSpPr>
            <p:cNvPr id="28677" name="Freeform 3"/>
            <p:cNvSpPr>
              <a:spLocks/>
            </p:cNvSpPr>
            <p:nvPr/>
          </p:nvSpPr>
          <p:spPr bwMode="auto">
            <a:xfrm>
              <a:off x="2286001" y="1630363"/>
              <a:ext cx="4037013" cy="2557462"/>
            </a:xfrm>
            <a:custGeom>
              <a:avLst/>
              <a:gdLst>
                <a:gd name="T0" fmla="*/ 206652838 w 2543"/>
                <a:gd name="T1" fmla="*/ 2147483647 h 1611"/>
                <a:gd name="T2" fmla="*/ 176410959 w 2543"/>
                <a:gd name="T3" fmla="*/ 2147483647 h 1611"/>
                <a:gd name="T4" fmla="*/ 1265118594 w 2543"/>
                <a:gd name="T5" fmla="*/ 2147483647 h 1611"/>
                <a:gd name="T6" fmla="*/ 2147483647 w 2543"/>
                <a:gd name="T7" fmla="*/ 2147483647 h 1611"/>
                <a:gd name="T8" fmla="*/ 2147483647 w 2543"/>
                <a:gd name="T9" fmla="*/ 1509572505 h 1611"/>
                <a:gd name="T10" fmla="*/ 2147483647 w 2543"/>
                <a:gd name="T11" fmla="*/ 2147483647 h 1611"/>
                <a:gd name="T12" fmla="*/ 2147483647 w 2543"/>
                <a:gd name="T13" fmla="*/ 2147483647 h 1611"/>
                <a:gd name="T14" fmla="*/ 2147483647 w 2543"/>
                <a:gd name="T15" fmla="*/ 1328121290 h 1611"/>
                <a:gd name="T16" fmla="*/ 2147483647 w 2543"/>
                <a:gd name="T17" fmla="*/ 131048099 h 1611"/>
                <a:gd name="T18" fmla="*/ 2147483647 w 2543"/>
                <a:gd name="T19" fmla="*/ 539313332 h 1611"/>
                <a:gd name="T20" fmla="*/ 524192565 w 2543"/>
                <a:gd name="T21" fmla="*/ 992941368 h 1611"/>
                <a:gd name="T22" fmla="*/ 206652838 w 2543"/>
                <a:gd name="T23" fmla="*/ 2147483647 h 161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543"/>
                <a:gd name="T37" fmla="*/ 0 h 1611"/>
                <a:gd name="T38" fmla="*/ 2543 w 2543"/>
                <a:gd name="T39" fmla="*/ 1611 h 161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543" h="1611">
                  <a:moveTo>
                    <a:pt x="82" y="1000"/>
                  </a:moveTo>
                  <a:cubicBezTo>
                    <a:pt x="88" y="1162"/>
                    <a:pt x="0" y="1445"/>
                    <a:pt x="70" y="1528"/>
                  </a:cubicBezTo>
                  <a:cubicBezTo>
                    <a:pt x="140" y="1611"/>
                    <a:pt x="297" y="1601"/>
                    <a:pt x="502" y="1498"/>
                  </a:cubicBezTo>
                  <a:cubicBezTo>
                    <a:pt x="707" y="1395"/>
                    <a:pt x="1096" y="1060"/>
                    <a:pt x="1300" y="910"/>
                  </a:cubicBezTo>
                  <a:cubicBezTo>
                    <a:pt x="1504" y="760"/>
                    <a:pt x="1618" y="602"/>
                    <a:pt x="1728" y="599"/>
                  </a:cubicBezTo>
                  <a:cubicBezTo>
                    <a:pt x="1838" y="596"/>
                    <a:pt x="1844" y="833"/>
                    <a:pt x="1962" y="893"/>
                  </a:cubicBezTo>
                  <a:cubicBezTo>
                    <a:pt x="2080" y="953"/>
                    <a:pt x="2358" y="1020"/>
                    <a:pt x="2436" y="959"/>
                  </a:cubicBezTo>
                  <a:cubicBezTo>
                    <a:pt x="2514" y="898"/>
                    <a:pt x="2543" y="678"/>
                    <a:pt x="2430" y="527"/>
                  </a:cubicBezTo>
                  <a:cubicBezTo>
                    <a:pt x="2317" y="376"/>
                    <a:pt x="2000" y="104"/>
                    <a:pt x="1756" y="52"/>
                  </a:cubicBezTo>
                  <a:cubicBezTo>
                    <a:pt x="1512" y="0"/>
                    <a:pt x="1222" y="157"/>
                    <a:pt x="964" y="214"/>
                  </a:cubicBezTo>
                  <a:cubicBezTo>
                    <a:pt x="706" y="271"/>
                    <a:pt x="355" y="263"/>
                    <a:pt x="208" y="394"/>
                  </a:cubicBezTo>
                  <a:cubicBezTo>
                    <a:pt x="61" y="525"/>
                    <a:pt x="76" y="838"/>
                    <a:pt x="82" y="1000"/>
                  </a:cubicBezTo>
                  <a:close/>
                </a:path>
              </a:pathLst>
            </a:custGeom>
            <a:solidFill>
              <a:srgbClr val="FFFFFF">
                <a:alpha val="50196"/>
              </a:srgbClr>
            </a:solidFill>
            <a:ln>
              <a:noFill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8678" name="Oval 4"/>
            <p:cNvSpPr>
              <a:spLocks noChangeArrowheads="1"/>
            </p:cNvSpPr>
            <p:nvPr/>
          </p:nvSpPr>
          <p:spPr bwMode="auto">
            <a:xfrm>
              <a:off x="2930525" y="2303463"/>
              <a:ext cx="304800" cy="304800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solidFill>
                    <a:schemeClr val="tx2"/>
                  </a:solidFill>
                  <a:ea typeface="新細明體" pitchFamily="18" charset="-120"/>
                </a:rPr>
                <a:t>B</a:t>
              </a:r>
            </a:p>
          </p:txBody>
        </p:sp>
        <p:sp>
          <p:nvSpPr>
            <p:cNvPr id="28679" name="Oval 5"/>
            <p:cNvSpPr>
              <a:spLocks noChangeArrowheads="1"/>
            </p:cNvSpPr>
            <p:nvPr/>
          </p:nvSpPr>
          <p:spPr bwMode="auto">
            <a:xfrm>
              <a:off x="4911725" y="1998663"/>
              <a:ext cx="304800" cy="304800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solidFill>
                    <a:schemeClr val="tx2"/>
                  </a:solidFill>
                  <a:ea typeface="新細明體" pitchFamily="18" charset="-120"/>
                </a:rPr>
                <a:t>D</a:t>
              </a:r>
            </a:p>
          </p:txBody>
        </p:sp>
        <p:sp>
          <p:nvSpPr>
            <p:cNvPr id="28680" name="Oval 6"/>
            <p:cNvSpPr>
              <a:spLocks noChangeArrowheads="1"/>
            </p:cNvSpPr>
            <p:nvPr/>
          </p:nvSpPr>
          <p:spPr bwMode="auto">
            <a:xfrm>
              <a:off x="3616325" y="2913063"/>
              <a:ext cx="304800" cy="304800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solidFill>
                    <a:schemeClr val="tx2"/>
                  </a:solidFill>
                  <a:ea typeface="新細明體" pitchFamily="18" charset="-120"/>
                </a:rPr>
                <a:t>C</a:t>
              </a:r>
            </a:p>
          </p:txBody>
        </p:sp>
        <p:sp>
          <p:nvSpPr>
            <p:cNvPr id="28681" name="Oval 7"/>
            <p:cNvSpPr>
              <a:spLocks noChangeArrowheads="1"/>
            </p:cNvSpPr>
            <p:nvPr/>
          </p:nvSpPr>
          <p:spPr bwMode="auto">
            <a:xfrm>
              <a:off x="2625725" y="3598863"/>
              <a:ext cx="304800" cy="304800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solidFill>
                    <a:schemeClr val="tx2"/>
                  </a:solidFill>
                  <a:ea typeface="新細明體" pitchFamily="18" charset="-120"/>
                </a:rPr>
                <a:t>A</a:t>
              </a:r>
            </a:p>
          </p:txBody>
        </p:sp>
        <p:sp>
          <p:nvSpPr>
            <p:cNvPr id="28682" name="Oval 8"/>
            <p:cNvSpPr>
              <a:spLocks noChangeArrowheads="1"/>
            </p:cNvSpPr>
            <p:nvPr/>
          </p:nvSpPr>
          <p:spPr bwMode="auto">
            <a:xfrm>
              <a:off x="5597525" y="2760663"/>
              <a:ext cx="304800" cy="304800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solidFill>
                    <a:schemeClr val="tx2"/>
                  </a:solidFill>
                  <a:ea typeface="新細明體" pitchFamily="18" charset="-120"/>
                </a:rPr>
                <a:t>F</a:t>
              </a:r>
            </a:p>
          </p:txBody>
        </p:sp>
        <p:sp>
          <p:nvSpPr>
            <p:cNvPr id="28683" name="Oval 9"/>
            <p:cNvSpPr>
              <a:spLocks noChangeArrowheads="1"/>
            </p:cNvSpPr>
            <p:nvPr/>
          </p:nvSpPr>
          <p:spPr bwMode="auto">
            <a:xfrm>
              <a:off x="5064125" y="3446463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ea typeface="新細明體" pitchFamily="18" charset="-120"/>
                </a:rPr>
                <a:t>E</a:t>
              </a:r>
            </a:p>
          </p:txBody>
        </p:sp>
        <p:cxnSp>
          <p:nvCxnSpPr>
            <p:cNvPr id="28684" name="AutoShape 10"/>
            <p:cNvCxnSpPr>
              <a:cxnSpLocks noChangeShapeType="1"/>
              <a:stCxn id="28678" idx="5"/>
              <a:endCxn id="28680" idx="1"/>
            </p:cNvCxnSpPr>
            <p:nvPr/>
          </p:nvCxnSpPr>
          <p:spPr bwMode="auto">
            <a:xfrm>
              <a:off x="3190875" y="2582863"/>
              <a:ext cx="469900" cy="355600"/>
            </a:xfrm>
            <a:prstGeom prst="straightConnector1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685" name="AutoShape 11"/>
            <p:cNvCxnSpPr>
              <a:cxnSpLocks noChangeShapeType="1"/>
              <a:stCxn id="28680" idx="3"/>
              <a:endCxn id="28681" idx="7"/>
            </p:cNvCxnSpPr>
            <p:nvPr/>
          </p:nvCxnSpPr>
          <p:spPr bwMode="auto">
            <a:xfrm flipH="1">
              <a:off x="2886075" y="3192463"/>
              <a:ext cx="774700" cy="43180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686" name="AutoShape 12"/>
            <p:cNvCxnSpPr>
              <a:cxnSpLocks noChangeShapeType="1"/>
              <a:stCxn id="28678" idx="3"/>
              <a:endCxn id="28681" idx="0"/>
            </p:cNvCxnSpPr>
            <p:nvPr/>
          </p:nvCxnSpPr>
          <p:spPr bwMode="auto">
            <a:xfrm flipH="1">
              <a:off x="2778125" y="2582863"/>
              <a:ext cx="196850" cy="996950"/>
            </a:xfrm>
            <a:prstGeom prst="straightConnector1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687" name="AutoShape 13"/>
            <p:cNvCxnSpPr>
              <a:cxnSpLocks noChangeShapeType="1"/>
              <a:stCxn id="28680" idx="6"/>
              <a:endCxn id="28683" idx="1"/>
            </p:cNvCxnSpPr>
            <p:nvPr/>
          </p:nvCxnSpPr>
          <p:spPr bwMode="auto">
            <a:xfrm>
              <a:off x="3940175" y="3065464"/>
              <a:ext cx="1168400" cy="415925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688" name="AutoShape 14"/>
            <p:cNvCxnSpPr>
              <a:cxnSpLocks noChangeShapeType="1"/>
              <a:stCxn id="28681" idx="6"/>
              <a:endCxn id="28683" idx="2"/>
            </p:cNvCxnSpPr>
            <p:nvPr/>
          </p:nvCxnSpPr>
          <p:spPr bwMode="auto">
            <a:xfrm flipV="1">
              <a:off x="2949576" y="3598863"/>
              <a:ext cx="2105025" cy="15240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689" name="AutoShape 15"/>
            <p:cNvCxnSpPr>
              <a:cxnSpLocks noChangeShapeType="1"/>
              <a:stCxn id="28678" idx="6"/>
              <a:endCxn id="28679" idx="2"/>
            </p:cNvCxnSpPr>
            <p:nvPr/>
          </p:nvCxnSpPr>
          <p:spPr bwMode="auto">
            <a:xfrm flipV="1">
              <a:off x="3254375" y="2151063"/>
              <a:ext cx="1638300" cy="304800"/>
            </a:xfrm>
            <a:prstGeom prst="straightConnector1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690" name="AutoShape 16"/>
            <p:cNvCxnSpPr>
              <a:cxnSpLocks noChangeShapeType="1"/>
              <a:stCxn id="28680" idx="7"/>
              <a:endCxn id="28679" idx="3"/>
            </p:cNvCxnSpPr>
            <p:nvPr/>
          </p:nvCxnSpPr>
          <p:spPr bwMode="auto">
            <a:xfrm flipV="1">
              <a:off x="3876675" y="2278063"/>
              <a:ext cx="1079500" cy="66040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691" name="AutoShape 17"/>
            <p:cNvCxnSpPr>
              <a:cxnSpLocks noChangeShapeType="1"/>
              <a:stCxn id="28682" idx="1"/>
              <a:endCxn id="28679" idx="5"/>
            </p:cNvCxnSpPr>
            <p:nvPr/>
          </p:nvCxnSpPr>
          <p:spPr bwMode="auto">
            <a:xfrm flipH="1" flipV="1">
              <a:off x="5172075" y="2278063"/>
              <a:ext cx="469900" cy="508000"/>
            </a:xfrm>
            <a:prstGeom prst="straightConnector1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692" name="AutoShape 18"/>
            <p:cNvCxnSpPr>
              <a:cxnSpLocks noChangeShapeType="1"/>
              <a:stCxn id="28683" idx="7"/>
              <a:endCxn id="28682" idx="3"/>
            </p:cNvCxnSpPr>
            <p:nvPr/>
          </p:nvCxnSpPr>
          <p:spPr bwMode="auto">
            <a:xfrm flipV="1">
              <a:off x="5324475" y="3040064"/>
              <a:ext cx="317500" cy="441325"/>
            </a:xfrm>
            <a:prstGeom prst="straightConnector1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8693" name="Text Box 19"/>
            <p:cNvSpPr txBox="1">
              <a:spLocks noChangeArrowheads="1"/>
            </p:cNvSpPr>
            <p:nvPr/>
          </p:nvSpPr>
          <p:spPr bwMode="auto">
            <a:xfrm>
              <a:off x="3906838" y="1998663"/>
              <a:ext cx="309562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solidFill>
                    <a:schemeClr val="tx2"/>
                  </a:solidFill>
                  <a:ea typeface="新細明體" pitchFamily="18" charset="-120"/>
                </a:rPr>
                <a:t>7</a:t>
              </a:r>
            </a:p>
          </p:txBody>
        </p:sp>
        <p:sp>
          <p:nvSpPr>
            <p:cNvPr id="28694" name="Text Box 20"/>
            <p:cNvSpPr txBox="1">
              <a:spLocks noChangeArrowheads="1"/>
            </p:cNvSpPr>
            <p:nvPr/>
          </p:nvSpPr>
          <p:spPr bwMode="auto">
            <a:xfrm>
              <a:off x="5397501" y="2317750"/>
              <a:ext cx="309563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solidFill>
                    <a:schemeClr val="tx2"/>
                  </a:solidFill>
                  <a:ea typeface="新細明體" pitchFamily="18" charset="-120"/>
                </a:rPr>
                <a:t>4</a:t>
              </a:r>
            </a:p>
          </p:txBody>
        </p:sp>
        <p:sp>
          <p:nvSpPr>
            <p:cNvPr id="28695" name="Text Box 21"/>
            <p:cNvSpPr txBox="1">
              <a:spLocks noChangeArrowheads="1"/>
            </p:cNvSpPr>
            <p:nvPr/>
          </p:nvSpPr>
          <p:spPr bwMode="auto">
            <a:xfrm>
              <a:off x="2557463" y="2786063"/>
              <a:ext cx="309562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solidFill>
                    <a:schemeClr val="tx2"/>
                  </a:solidFill>
                  <a:ea typeface="新細明體" pitchFamily="18" charset="-120"/>
                </a:rPr>
                <a:t>2</a:t>
              </a:r>
            </a:p>
          </p:txBody>
        </p:sp>
        <p:sp>
          <p:nvSpPr>
            <p:cNvPr id="28696" name="Text Box 22"/>
            <p:cNvSpPr txBox="1">
              <a:spLocks noChangeArrowheads="1"/>
            </p:cNvSpPr>
            <p:nvPr/>
          </p:nvSpPr>
          <p:spPr bwMode="auto">
            <a:xfrm>
              <a:off x="4525963" y="3003550"/>
              <a:ext cx="309562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ea typeface="新細明體" pitchFamily="18" charset="-120"/>
                </a:rPr>
                <a:t>8</a:t>
              </a:r>
            </a:p>
          </p:txBody>
        </p:sp>
        <p:sp>
          <p:nvSpPr>
            <p:cNvPr id="28697" name="Text Box 23"/>
            <p:cNvSpPr txBox="1">
              <a:spLocks noChangeArrowheads="1"/>
            </p:cNvSpPr>
            <p:nvPr/>
          </p:nvSpPr>
          <p:spPr bwMode="auto">
            <a:xfrm>
              <a:off x="3144838" y="2698750"/>
              <a:ext cx="309562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solidFill>
                    <a:schemeClr val="tx2"/>
                  </a:solidFill>
                  <a:ea typeface="新細明體" pitchFamily="18" charset="-120"/>
                </a:rPr>
                <a:t>5</a:t>
              </a:r>
            </a:p>
          </p:txBody>
        </p:sp>
        <p:sp>
          <p:nvSpPr>
            <p:cNvPr id="28698" name="Text Box 24"/>
            <p:cNvSpPr txBox="1">
              <a:spLocks noChangeArrowheads="1"/>
            </p:cNvSpPr>
            <p:nvPr/>
          </p:nvSpPr>
          <p:spPr bwMode="auto">
            <a:xfrm>
              <a:off x="3784601" y="3689350"/>
              <a:ext cx="309563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ea typeface="新細明體" pitchFamily="18" charset="-120"/>
                </a:rPr>
                <a:t>7</a:t>
              </a:r>
            </a:p>
          </p:txBody>
        </p:sp>
        <p:sp>
          <p:nvSpPr>
            <p:cNvPr id="28699" name="Text Box 25"/>
            <p:cNvSpPr txBox="1">
              <a:spLocks noChangeArrowheads="1"/>
            </p:cNvSpPr>
            <p:nvPr/>
          </p:nvSpPr>
          <p:spPr bwMode="auto">
            <a:xfrm>
              <a:off x="5449888" y="3160713"/>
              <a:ext cx="309562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solidFill>
                    <a:schemeClr val="tx2"/>
                  </a:solidFill>
                  <a:ea typeface="新細明體" pitchFamily="18" charset="-120"/>
                </a:rPr>
                <a:t>3</a:t>
              </a:r>
            </a:p>
          </p:txBody>
        </p:sp>
        <p:sp>
          <p:nvSpPr>
            <p:cNvPr id="28700" name="Text Box 26"/>
            <p:cNvSpPr txBox="1">
              <a:spLocks noChangeArrowheads="1"/>
            </p:cNvSpPr>
            <p:nvPr/>
          </p:nvSpPr>
          <p:spPr bwMode="auto">
            <a:xfrm>
              <a:off x="4378326" y="2546350"/>
              <a:ext cx="309563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ea typeface="新細明體" pitchFamily="18" charset="-120"/>
                </a:rPr>
                <a:t>9</a:t>
              </a:r>
            </a:p>
          </p:txBody>
        </p:sp>
        <p:sp>
          <p:nvSpPr>
            <p:cNvPr id="28701" name="Text Box 27"/>
            <p:cNvSpPr txBox="1">
              <a:spLocks noChangeArrowheads="1"/>
            </p:cNvSpPr>
            <p:nvPr/>
          </p:nvSpPr>
          <p:spPr bwMode="auto">
            <a:xfrm>
              <a:off x="3351213" y="3262313"/>
              <a:ext cx="309562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ea typeface="新細明體" pitchFamily="18" charset="-120"/>
                </a:rPr>
                <a:t>8</a:t>
              </a:r>
            </a:p>
          </p:txBody>
        </p:sp>
        <p:sp>
          <p:nvSpPr>
            <p:cNvPr id="28702" name="Text Box 28"/>
            <p:cNvSpPr txBox="1">
              <a:spLocks noChangeArrowheads="1"/>
            </p:cNvSpPr>
            <p:nvPr/>
          </p:nvSpPr>
          <p:spPr bwMode="auto">
            <a:xfrm>
              <a:off x="2397126" y="3751263"/>
              <a:ext cx="309563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solidFill>
                    <a:schemeClr val="tx2"/>
                  </a:solidFill>
                  <a:ea typeface="新細明體" pitchFamily="18" charset="-120"/>
                </a:rPr>
                <a:t>0</a:t>
              </a:r>
            </a:p>
          </p:txBody>
        </p:sp>
        <p:sp>
          <p:nvSpPr>
            <p:cNvPr id="28703" name="Text Box 29"/>
            <p:cNvSpPr txBox="1">
              <a:spLocks noChangeArrowheads="1"/>
            </p:cNvSpPr>
            <p:nvPr/>
          </p:nvSpPr>
          <p:spPr bwMode="auto">
            <a:xfrm>
              <a:off x="5292726" y="3613150"/>
              <a:ext cx="309563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solidFill>
                    <a:schemeClr val="tx2"/>
                  </a:solidFill>
                  <a:ea typeface="新細明體" pitchFamily="18" charset="-120"/>
                </a:rPr>
                <a:t>3</a:t>
              </a:r>
            </a:p>
          </p:txBody>
        </p:sp>
        <p:sp>
          <p:nvSpPr>
            <p:cNvPr id="28704" name="Text Box 30"/>
            <p:cNvSpPr txBox="1">
              <a:spLocks noChangeArrowheads="1"/>
            </p:cNvSpPr>
            <p:nvPr/>
          </p:nvSpPr>
          <p:spPr bwMode="auto">
            <a:xfrm>
              <a:off x="2701926" y="2089150"/>
              <a:ext cx="309563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solidFill>
                    <a:schemeClr val="tx2"/>
                  </a:solidFill>
                  <a:ea typeface="新細明體" pitchFamily="18" charset="-120"/>
                </a:rPr>
                <a:t>2</a:t>
              </a:r>
            </a:p>
          </p:txBody>
        </p:sp>
        <p:sp>
          <p:nvSpPr>
            <p:cNvPr id="28705" name="Text Box 31"/>
            <p:cNvSpPr txBox="1">
              <a:spLocks noChangeArrowheads="1"/>
            </p:cNvSpPr>
            <p:nvPr/>
          </p:nvSpPr>
          <p:spPr bwMode="auto">
            <a:xfrm>
              <a:off x="3616326" y="2598738"/>
              <a:ext cx="309563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solidFill>
                    <a:schemeClr val="tx2"/>
                  </a:solidFill>
                  <a:ea typeface="新細明體" pitchFamily="18" charset="-120"/>
                </a:rPr>
                <a:t>5</a:t>
              </a:r>
            </a:p>
          </p:txBody>
        </p:sp>
        <p:sp>
          <p:nvSpPr>
            <p:cNvPr id="28706" name="Text Box 32"/>
            <p:cNvSpPr txBox="1">
              <a:spLocks noChangeArrowheads="1"/>
            </p:cNvSpPr>
            <p:nvPr/>
          </p:nvSpPr>
          <p:spPr bwMode="auto">
            <a:xfrm>
              <a:off x="5876926" y="2544763"/>
              <a:ext cx="309563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solidFill>
                    <a:schemeClr val="tx2"/>
                  </a:solidFill>
                  <a:ea typeface="新細明體" pitchFamily="18" charset="-120"/>
                  <a:sym typeface="Symbol" panose="05050102010706020507" pitchFamily="18" charset="2"/>
                </a:rPr>
                <a:t>4</a:t>
              </a:r>
            </a:p>
          </p:txBody>
        </p:sp>
        <p:sp>
          <p:nvSpPr>
            <p:cNvPr id="28707" name="Text Box 33"/>
            <p:cNvSpPr txBox="1">
              <a:spLocks noChangeArrowheads="1"/>
            </p:cNvSpPr>
            <p:nvPr/>
          </p:nvSpPr>
          <p:spPr bwMode="auto">
            <a:xfrm>
              <a:off x="5138738" y="1784350"/>
              <a:ext cx="309562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solidFill>
                    <a:schemeClr val="tx2"/>
                  </a:solidFill>
                  <a:ea typeface="新細明體" pitchFamily="18" charset="-120"/>
                  <a:sym typeface="Symbol" panose="05050102010706020507" pitchFamily="18" charset="2"/>
                </a:rPr>
                <a:t>7</a:t>
              </a:r>
              <a:endParaRPr lang="en-US" altLang="zh-TW" sz="1800">
                <a:solidFill>
                  <a:schemeClr val="tx2"/>
                </a:solidFill>
                <a:ea typeface="新細明體" pitchFamily="18" charset="-12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257926" y="3467101"/>
            <a:ext cx="4037013" cy="2582863"/>
            <a:chOff x="6257926" y="3467101"/>
            <a:chExt cx="4037013" cy="2582863"/>
          </a:xfrm>
        </p:grpSpPr>
        <p:sp>
          <p:nvSpPr>
            <p:cNvPr id="28708" name="Freeform 34"/>
            <p:cNvSpPr>
              <a:spLocks/>
            </p:cNvSpPr>
            <p:nvPr/>
          </p:nvSpPr>
          <p:spPr bwMode="auto">
            <a:xfrm>
              <a:off x="6257926" y="3467101"/>
              <a:ext cx="4037013" cy="2582863"/>
            </a:xfrm>
            <a:custGeom>
              <a:avLst/>
              <a:gdLst>
                <a:gd name="T0" fmla="*/ 206652838 w 2543"/>
                <a:gd name="T1" fmla="*/ 2147483647 h 1627"/>
                <a:gd name="T2" fmla="*/ 176410959 w 2543"/>
                <a:gd name="T3" fmla="*/ 2147483647 h 1627"/>
                <a:gd name="T4" fmla="*/ 2147483647 w 2543"/>
                <a:gd name="T5" fmla="*/ 2147483647 h 1627"/>
                <a:gd name="T6" fmla="*/ 2147483647 w 2543"/>
                <a:gd name="T7" fmla="*/ 2147483647 h 1627"/>
                <a:gd name="T8" fmla="*/ 2147483647 w 2543"/>
                <a:gd name="T9" fmla="*/ 2147483647 h 1627"/>
                <a:gd name="T10" fmla="*/ 2147483647 w 2543"/>
                <a:gd name="T11" fmla="*/ 1328123395 h 1627"/>
                <a:gd name="T12" fmla="*/ 2147483647 w 2543"/>
                <a:gd name="T13" fmla="*/ 131048150 h 1627"/>
                <a:gd name="T14" fmla="*/ 2147483647 w 2543"/>
                <a:gd name="T15" fmla="*/ 539313542 h 1627"/>
                <a:gd name="T16" fmla="*/ 524192565 w 2543"/>
                <a:gd name="T17" fmla="*/ 992941755 h 1627"/>
                <a:gd name="T18" fmla="*/ 206652838 w 2543"/>
                <a:gd name="T19" fmla="*/ 2147483647 h 162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543"/>
                <a:gd name="T31" fmla="*/ 0 h 1627"/>
                <a:gd name="T32" fmla="*/ 2543 w 2543"/>
                <a:gd name="T33" fmla="*/ 1627 h 162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543" h="1627">
                  <a:moveTo>
                    <a:pt x="82" y="1000"/>
                  </a:moveTo>
                  <a:cubicBezTo>
                    <a:pt x="88" y="1162"/>
                    <a:pt x="0" y="1445"/>
                    <a:pt x="70" y="1528"/>
                  </a:cubicBezTo>
                  <a:cubicBezTo>
                    <a:pt x="260" y="1627"/>
                    <a:pt x="892" y="1604"/>
                    <a:pt x="1224" y="1596"/>
                  </a:cubicBezTo>
                  <a:cubicBezTo>
                    <a:pt x="1556" y="1588"/>
                    <a:pt x="1862" y="1588"/>
                    <a:pt x="2064" y="1482"/>
                  </a:cubicBezTo>
                  <a:cubicBezTo>
                    <a:pt x="2266" y="1376"/>
                    <a:pt x="2375" y="1118"/>
                    <a:pt x="2436" y="959"/>
                  </a:cubicBezTo>
                  <a:cubicBezTo>
                    <a:pt x="2497" y="800"/>
                    <a:pt x="2543" y="678"/>
                    <a:pt x="2430" y="527"/>
                  </a:cubicBezTo>
                  <a:cubicBezTo>
                    <a:pt x="2317" y="376"/>
                    <a:pt x="2000" y="104"/>
                    <a:pt x="1756" y="52"/>
                  </a:cubicBezTo>
                  <a:cubicBezTo>
                    <a:pt x="1512" y="0"/>
                    <a:pt x="1222" y="157"/>
                    <a:pt x="964" y="214"/>
                  </a:cubicBezTo>
                  <a:cubicBezTo>
                    <a:pt x="706" y="271"/>
                    <a:pt x="355" y="263"/>
                    <a:pt x="208" y="394"/>
                  </a:cubicBezTo>
                  <a:cubicBezTo>
                    <a:pt x="61" y="525"/>
                    <a:pt x="76" y="838"/>
                    <a:pt x="82" y="1000"/>
                  </a:cubicBezTo>
                  <a:close/>
                </a:path>
              </a:pathLst>
            </a:custGeom>
            <a:solidFill>
              <a:srgbClr val="FFFFFF">
                <a:alpha val="50196"/>
              </a:srgbClr>
            </a:solidFill>
            <a:ln>
              <a:noFill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8709" name="Oval 35"/>
            <p:cNvSpPr>
              <a:spLocks noChangeArrowheads="1"/>
            </p:cNvSpPr>
            <p:nvPr/>
          </p:nvSpPr>
          <p:spPr bwMode="auto">
            <a:xfrm>
              <a:off x="6902450" y="4140200"/>
              <a:ext cx="304800" cy="304800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solidFill>
                    <a:schemeClr val="tx2"/>
                  </a:solidFill>
                  <a:ea typeface="新細明體" pitchFamily="18" charset="-120"/>
                </a:rPr>
                <a:t>B</a:t>
              </a:r>
            </a:p>
          </p:txBody>
        </p:sp>
        <p:sp>
          <p:nvSpPr>
            <p:cNvPr id="28710" name="Oval 36"/>
            <p:cNvSpPr>
              <a:spLocks noChangeArrowheads="1"/>
            </p:cNvSpPr>
            <p:nvPr/>
          </p:nvSpPr>
          <p:spPr bwMode="auto">
            <a:xfrm>
              <a:off x="8883650" y="3835400"/>
              <a:ext cx="304800" cy="304800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solidFill>
                    <a:schemeClr val="tx2"/>
                  </a:solidFill>
                  <a:ea typeface="新細明體" pitchFamily="18" charset="-120"/>
                </a:rPr>
                <a:t>D</a:t>
              </a:r>
            </a:p>
          </p:txBody>
        </p:sp>
        <p:sp>
          <p:nvSpPr>
            <p:cNvPr id="28711" name="Oval 37"/>
            <p:cNvSpPr>
              <a:spLocks noChangeArrowheads="1"/>
            </p:cNvSpPr>
            <p:nvPr/>
          </p:nvSpPr>
          <p:spPr bwMode="auto">
            <a:xfrm>
              <a:off x="7588250" y="4749800"/>
              <a:ext cx="304800" cy="304800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solidFill>
                    <a:schemeClr val="tx2"/>
                  </a:solidFill>
                  <a:ea typeface="新細明體" pitchFamily="18" charset="-120"/>
                </a:rPr>
                <a:t>C</a:t>
              </a:r>
            </a:p>
          </p:txBody>
        </p:sp>
        <p:sp>
          <p:nvSpPr>
            <p:cNvPr id="28712" name="Oval 38"/>
            <p:cNvSpPr>
              <a:spLocks noChangeArrowheads="1"/>
            </p:cNvSpPr>
            <p:nvPr/>
          </p:nvSpPr>
          <p:spPr bwMode="auto">
            <a:xfrm>
              <a:off x="6597650" y="5435600"/>
              <a:ext cx="304800" cy="304800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solidFill>
                    <a:schemeClr val="tx2"/>
                  </a:solidFill>
                  <a:ea typeface="新細明體" pitchFamily="18" charset="-120"/>
                </a:rPr>
                <a:t>A</a:t>
              </a:r>
            </a:p>
          </p:txBody>
        </p:sp>
        <p:sp>
          <p:nvSpPr>
            <p:cNvPr id="28713" name="Oval 39"/>
            <p:cNvSpPr>
              <a:spLocks noChangeArrowheads="1"/>
            </p:cNvSpPr>
            <p:nvPr/>
          </p:nvSpPr>
          <p:spPr bwMode="auto">
            <a:xfrm>
              <a:off x="9569450" y="4597400"/>
              <a:ext cx="304800" cy="304800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solidFill>
                    <a:schemeClr val="tx2"/>
                  </a:solidFill>
                  <a:ea typeface="新細明體" pitchFamily="18" charset="-120"/>
                </a:rPr>
                <a:t>F</a:t>
              </a:r>
            </a:p>
          </p:txBody>
        </p:sp>
        <p:sp>
          <p:nvSpPr>
            <p:cNvPr id="28714" name="Oval 40"/>
            <p:cNvSpPr>
              <a:spLocks noChangeArrowheads="1"/>
            </p:cNvSpPr>
            <p:nvPr/>
          </p:nvSpPr>
          <p:spPr bwMode="auto">
            <a:xfrm>
              <a:off x="9036050" y="5283200"/>
              <a:ext cx="304800" cy="304800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solidFill>
                    <a:schemeClr val="tx2"/>
                  </a:solidFill>
                  <a:ea typeface="新細明體" pitchFamily="18" charset="-120"/>
                </a:rPr>
                <a:t>E</a:t>
              </a:r>
            </a:p>
          </p:txBody>
        </p:sp>
        <p:cxnSp>
          <p:nvCxnSpPr>
            <p:cNvPr id="28715" name="AutoShape 41"/>
            <p:cNvCxnSpPr>
              <a:cxnSpLocks noChangeShapeType="1"/>
              <a:stCxn id="28709" idx="5"/>
              <a:endCxn id="28711" idx="1"/>
            </p:cNvCxnSpPr>
            <p:nvPr/>
          </p:nvCxnSpPr>
          <p:spPr bwMode="auto">
            <a:xfrm>
              <a:off x="7162800" y="4419600"/>
              <a:ext cx="469900" cy="355600"/>
            </a:xfrm>
            <a:prstGeom prst="straightConnector1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16" name="AutoShape 42"/>
            <p:cNvCxnSpPr>
              <a:cxnSpLocks noChangeShapeType="1"/>
              <a:stCxn id="28711" idx="3"/>
              <a:endCxn id="28712" idx="7"/>
            </p:cNvCxnSpPr>
            <p:nvPr/>
          </p:nvCxnSpPr>
          <p:spPr bwMode="auto">
            <a:xfrm flipH="1">
              <a:off x="6858000" y="5029200"/>
              <a:ext cx="774700" cy="43180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17" name="AutoShape 43"/>
            <p:cNvCxnSpPr>
              <a:cxnSpLocks noChangeShapeType="1"/>
              <a:stCxn id="28709" idx="3"/>
              <a:endCxn id="28712" idx="0"/>
            </p:cNvCxnSpPr>
            <p:nvPr/>
          </p:nvCxnSpPr>
          <p:spPr bwMode="auto">
            <a:xfrm flipH="1">
              <a:off x="6750050" y="4419600"/>
              <a:ext cx="196850" cy="996950"/>
            </a:xfrm>
            <a:prstGeom prst="straightConnector1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18" name="AutoShape 44"/>
            <p:cNvCxnSpPr>
              <a:cxnSpLocks noChangeShapeType="1"/>
              <a:stCxn id="28711" idx="6"/>
              <a:endCxn id="28714" idx="1"/>
            </p:cNvCxnSpPr>
            <p:nvPr/>
          </p:nvCxnSpPr>
          <p:spPr bwMode="auto">
            <a:xfrm>
              <a:off x="7912100" y="4902200"/>
              <a:ext cx="1168400" cy="40640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19" name="AutoShape 45"/>
            <p:cNvCxnSpPr>
              <a:cxnSpLocks noChangeShapeType="1"/>
              <a:stCxn id="28712" idx="6"/>
              <a:endCxn id="28714" idx="2"/>
            </p:cNvCxnSpPr>
            <p:nvPr/>
          </p:nvCxnSpPr>
          <p:spPr bwMode="auto">
            <a:xfrm flipV="1">
              <a:off x="6921500" y="5435600"/>
              <a:ext cx="2095500" cy="15240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20" name="AutoShape 46"/>
            <p:cNvCxnSpPr>
              <a:cxnSpLocks noChangeShapeType="1"/>
              <a:stCxn id="28709" idx="6"/>
              <a:endCxn id="28710" idx="2"/>
            </p:cNvCxnSpPr>
            <p:nvPr/>
          </p:nvCxnSpPr>
          <p:spPr bwMode="auto">
            <a:xfrm flipV="1">
              <a:off x="7226300" y="3987800"/>
              <a:ext cx="1638300" cy="304800"/>
            </a:xfrm>
            <a:prstGeom prst="straightConnector1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21" name="AutoShape 47"/>
            <p:cNvCxnSpPr>
              <a:cxnSpLocks noChangeShapeType="1"/>
              <a:stCxn id="28711" idx="7"/>
              <a:endCxn id="28710" idx="3"/>
            </p:cNvCxnSpPr>
            <p:nvPr/>
          </p:nvCxnSpPr>
          <p:spPr bwMode="auto">
            <a:xfrm flipV="1">
              <a:off x="7848600" y="4114800"/>
              <a:ext cx="1079500" cy="66040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22" name="AutoShape 48"/>
            <p:cNvCxnSpPr>
              <a:cxnSpLocks noChangeShapeType="1"/>
              <a:stCxn id="28713" idx="1"/>
              <a:endCxn id="28710" idx="5"/>
            </p:cNvCxnSpPr>
            <p:nvPr/>
          </p:nvCxnSpPr>
          <p:spPr bwMode="auto">
            <a:xfrm flipH="1" flipV="1">
              <a:off x="9144000" y="4114800"/>
              <a:ext cx="469900" cy="508000"/>
            </a:xfrm>
            <a:prstGeom prst="straightConnector1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23" name="AutoShape 49"/>
            <p:cNvCxnSpPr>
              <a:cxnSpLocks noChangeShapeType="1"/>
              <a:stCxn id="28714" idx="7"/>
              <a:endCxn id="28713" idx="3"/>
            </p:cNvCxnSpPr>
            <p:nvPr/>
          </p:nvCxnSpPr>
          <p:spPr bwMode="auto">
            <a:xfrm flipV="1">
              <a:off x="9296400" y="4876800"/>
              <a:ext cx="317500" cy="431800"/>
            </a:xfrm>
            <a:prstGeom prst="straightConnector1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8724" name="Text Box 50"/>
            <p:cNvSpPr txBox="1">
              <a:spLocks noChangeArrowheads="1"/>
            </p:cNvSpPr>
            <p:nvPr/>
          </p:nvSpPr>
          <p:spPr bwMode="auto">
            <a:xfrm>
              <a:off x="7878763" y="3835400"/>
              <a:ext cx="309562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solidFill>
                    <a:schemeClr val="tx2"/>
                  </a:solidFill>
                  <a:ea typeface="新細明體" pitchFamily="18" charset="-120"/>
                </a:rPr>
                <a:t>7</a:t>
              </a:r>
            </a:p>
          </p:txBody>
        </p:sp>
        <p:sp>
          <p:nvSpPr>
            <p:cNvPr id="28725" name="Text Box 51"/>
            <p:cNvSpPr txBox="1">
              <a:spLocks noChangeArrowheads="1"/>
            </p:cNvSpPr>
            <p:nvPr/>
          </p:nvSpPr>
          <p:spPr bwMode="auto">
            <a:xfrm>
              <a:off x="9369426" y="4154488"/>
              <a:ext cx="309563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solidFill>
                    <a:schemeClr val="tx2"/>
                  </a:solidFill>
                  <a:ea typeface="新細明體" pitchFamily="18" charset="-120"/>
                </a:rPr>
                <a:t>4</a:t>
              </a:r>
            </a:p>
          </p:txBody>
        </p:sp>
        <p:sp>
          <p:nvSpPr>
            <p:cNvPr id="28726" name="Text Box 52"/>
            <p:cNvSpPr txBox="1">
              <a:spLocks noChangeArrowheads="1"/>
            </p:cNvSpPr>
            <p:nvPr/>
          </p:nvSpPr>
          <p:spPr bwMode="auto">
            <a:xfrm>
              <a:off x="6529388" y="4622800"/>
              <a:ext cx="309562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solidFill>
                    <a:schemeClr val="tx2"/>
                  </a:solidFill>
                  <a:ea typeface="新細明體" pitchFamily="18" charset="-120"/>
                </a:rPr>
                <a:t>2</a:t>
              </a:r>
            </a:p>
          </p:txBody>
        </p:sp>
        <p:sp>
          <p:nvSpPr>
            <p:cNvPr id="28727" name="Text Box 53"/>
            <p:cNvSpPr txBox="1">
              <a:spLocks noChangeArrowheads="1"/>
            </p:cNvSpPr>
            <p:nvPr/>
          </p:nvSpPr>
          <p:spPr bwMode="auto">
            <a:xfrm>
              <a:off x="8497888" y="4840288"/>
              <a:ext cx="309562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ea typeface="新細明體" pitchFamily="18" charset="-120"/>
                </a:rPr>
                <a:t>8</a:t>
              </a:r>
            </a:p>
          </p:txBody>
        </p:sp>
        <p:sp>
          <p:nvSpPr>
            <p:cNvPr id="28728" name="Text Box 54"/>
            <p:cNvSpPr txBox="1">
              <a:spLocks noChangeArrowheads="1"/>
            </p:cNvSpPr>
            <p:nvPr/>
          </p:nvSpPr>
          <p:spPr bwMode="auto">
            <a:xfrm>
              <a:off x="7116763" y="4535488"/>
              <a:ext cx="309562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solidFill>
                    <a:schemeClr val="tx2"/>
                  </a:solidFill>
                  <a:ea typeface="新細明體" pitchFamily="18" charset="-120"/>
                </a:rPr>
                <a:t>5</a:t>
              </a:r>
            </a:p>
          </p:txBody>
        </p:sp>
        <p:sp>
          <p:nvSpPr>
            <p:cNvPr id="28729" name="Text Box 55"/>
            <p:cNvSpPr txBox="1">
              <a:spLocks noChangeArrowheads="1"/>
            </p:cNvSpPr>
            <p:nvPr/>
          </p:nvSpPr>
          <p:spPr bwMode="auto">
            <a:xfrm>
              <a:off x="7756526" y="5526088"/>
              <a:ext cx="309563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ea typeface="新細明體" pitchFamily="18" charset="-120"/>
                </a:rPr>
                <a:t>7</a:t>
              </a:r>
            </a:p>
          </p:txBody>
        </p:sp>
        <p:sp>
          <p:nvSpPr>
            <p:cNvPr id="28730" name="Text Box 56"/>
            <p:cNvSpPr txBox="1">
              <a:spLocks noChangeArrowheads="1"/>
            </p:cNvSpPr>
            <p:nvPr/>
          </p:nvSpPr>
          <p:spPr bwMode="auto">
            <a:xfrm>
              <a:off x="9421813" y="4997450"/>
              <a:ext cx="309562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solidFill>
                    <a:schemeClr val="tx2"/>
                  </a:solidFill>
                  <a:ea typeface="新細明體" pitchFamily="18" charset="-120"/>
                </a:rPr>
                <a:t>3</a:t>
              </a:r>
            </a:p>
          </p:txBody>
        </p:sp>
        <p:sp>
          <p:nvSpPr>
            <p:cNvPr id="28731" name="Text Box 57"/>
            <p:cNvSpPr txBox="1">
              <a:spLocks noChangeArrowheads="1"/>
            </p:cNvSpPr>
            <p:nvPr/>
          </p:nvSpPr>
          <p:spPr bwMode="auto">
            <a:xfrm>
              <a:off x="8350251" y="4383088"/>
              <a:ext cx="309563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ea typeface="新細明體" pitchFamily="18" charset="-120"/>
                </a:rPr>
                <a:t>9</a:t>
              </a:r>
            </a:p>
          </p:txBody>
        </p:sp>
        <p:sp>
          <p:nvSpPr>
            <p:cNvPr id="28732" name="Text Box 58"/>
            <p:cNvSpPr txBox="1">
              <a:spLocks noChangeArrowheads="1"/>
            </p:cNvSpPr>
            <p:nvPr/>
          </p:nvSpPr>
          <p:spPr bwMode="auto">
            <a:xfrm>
              <a:off x="7323138" y="5099050"/>
              <a:ext cx="309562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ea typeface="新細明體" pitchFamily="18" charset="-120"/>
                </a:rPr>
                <a:t>8</a:t>
              </a:r>
            </a:p>
          </p:txBody>
        </p:sp>
        <p:sp>
          <p:nvSpPr>
            <p:cNvPr id="28733" name="Text Box 59"/>
            <p:cNvSpPr txBox="1">
              <a:spLocks noChangeArrowheads="1"/>
            </p:cNvSpPr>
            <p:nvPr/>
          </p:nvSpPr>
          <p:spPr bwMode="auto">
            <a:xfrm>
              <a:off x="6369051" y="5588000"/>
              <a:ext cx="309563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solidFill>
                    <a:schemeClr val="tx2"/>
                  </a:solidFill>
                  <a:ea typeface="新細明體" pitchFamily="18" charset="-120"/>
                </a:rPr>
                <a:t>0</a:t>
              </a:r>
            </a:p>
          </p:txBody>
        </p:sp>
        <p:sp>
          <p:nvSpPr>
            <p:cNvPr id="28734" name="Text Box 60"/>
            <p:cNvSpPr txBox="1">
              <a:spLocks noChangeArrowheads="1"/>
            </p:cNvSpPr>
            <p:nvPr/>
          </p:nvSpPr>
          <p:spPr bwMode="auto">
            <a:xfrm>
              <a:off x="9264651" y="5449888"/>
              <a:ext cx="309563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solidFill>
                    <a:schemeClr val="tx2"/>
                  </a:solidFill>
                  <a:ea typeface="新細明體" pitchFamily="18" charset="-120"/>
                </a:rPr>
                <a:t>3</a:t>
              </a:r>
            </a:p>
          </p:txBody>
        </p:sp>
        <p:sp>
          <p:nvSpPr>
            <p:cNvPr id="28735" name="Text Box 61"/>
            <p:cNvSpPr txBox="1">
              <a:spLocks noChangeArrowheads="1"/>
            </p:cNvSpPr>
            <p:nvPr/>
          </p:nvSpPr>
          <p:spPr bwMode="auto">
            <a:xfrm>
              <a:off x="6673851" y="3925888"/>
              <a:ext cx="309563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solidFill>
                    <a:schemeClr val="tx2"/>
                  </a:solidFill>
                  <a:ea typeface="新細明體" pitchFamily="18" charset="-120"/>
                </a:rPr>
                <a:t>2</a:t>
              </a:r>
            </a:p>
          </p:txBody>
        </p:sp>
        <p:sp>
          <p:nvSpPr>
            <p:cNvPr id="28736" name="Text Box 62"/>
            <p:cNvSpPr txBox="1">
              <a:spLocks noChangeArrowheads="1"/>
            </p:cNvSpPr>
            <p:nvPr/>
          </p:nvSpPr>
          <p:spPr bwMode="auto">
            <a:xfrm>
              <a:off x="7588251" y="4435475"/>
              <a:ext cx="309563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solidFill>
                    <a:schemeClr val="tx2"/>
                  </a:solidFill>
                  <a:ea typeface="新細明體" pitchFamily="18" charset="-120"/>
                </a:rPr>
                <a:t>5</a:t>
              </a:r>
            </a:p>
          </p:txBody>
        </p:sp>
        <p:sp>
          <p:nvSpPr>
            <p:cNvPr id="28737" name="Text Box 63"/>
            <p:cNvSpPr txBox="1">
              <a:spLocks noChangeArrowheads="1"/>
            </p:cNvSpPr>
            <p:nvPr/>
          </p:nvSpPr>
          <p:spPr bwMode="auto">
            <a:xfrm>
              <a:off x="9848851" y="4381500"/>
              <a:ext cx="309563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solidFill>
                    <a:schemeClr val="tx2"/>
                  </a:solidFill>
                  <a:ea typeface="新細明體" pitchFamily="18" charset="-120"/>
                  <a:sym typeface="Symbol" panose="05050102010706020507" pitchFamily="18" charset="2"/>
                </a:rPr>
                <a:t>4</a:t>
              </a:r>
            </a:p>
          </p:txBody>
        </p:sp>
        <p:sp>
          <p:nvSpPr>
            <p:cNvPr id="28738" name="Text Box 64"/>
            <p:cNvSpPr txBox="1">
              <a:spLocks noChangeArrowheads="1"/>
            </p:cNvSpPr>
            <p:nvPr/>
          </p:nvSpPr>
          <p:spPr bwMode="auto">
            <a:xfrm>
              <a:off x="9110663" y="3621088"/>
              <a:ext cx="309562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solidFill>
                    <a:schemeClr val="tx2"/>
                  </a:solidFill>
                  <a:ea typeface="新細明體" pitchFamily="18" charset="-120"/>
                  <a:sym typeface="Symbol" panose="05050102010706020507" pitchFamily="18" charset="2"/>
                </a:rPr>
                <a:t>7</a:t>
              </a:r>
              <a:endParaRPr lang="en-US" altLang="zh-TW" sz="1800">
                <a:solidFill>
                  <a:schemeClr val="tx2"/>
                </a:solidFill>
                <a:ea typeface="新細明體" pitchFamily="18" charset="-120"/>
              </a:endParaRPr>
            </a:p>
          </p:txBody>
        </p:sp>
      </p:grpSp>
      <p:sp>
        <p:nvSpPr>
          <p:cNvPr id="28739" name="AutoShape 65"/>
          <p:cNvSpPr>
            <a:spLocks noChangeArrowheads="1"/>
          </p:cNvSpPr>
          <p:nvPr/>
        </p:nvSpPr>
        <p:spPr bwMode="auto">
          <a:xfrm rot="-8100000" flipH="1" flipV="1">
            <a:off x="5765007" y="3796507"/>
            <a:ext cx="738188" cy="333375"/>
          </a:xfrm>
          <a:prstGeom prst="rightArrow">
            <a:avLst>
              <a:gd name="adj1" fmla="val 50000"/>
              <a:gd name="adj2" fmla="val 55357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9417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Exercise</a:t>
            </a:r>
            <a:br>
              <a:rPr lang="en-US" altLang="zh-TW" dirty="0" smtClean="0"/>
            </a:br>
            <a:r>
              <a:rPr lang="en-US" altLang="zh-TW" sz="2800" dirty="0" smtClean="0"/>
              <a:t>Prim’s MST algorithm</a:t>
            </a:r>
            <a:endParaRPr lang="en-US" altLang="zh-TW" dirty="0" smtClean="0"/>
          </a:p>
        </p:txBody>
      </p:sp>
      <p:sp>
        <p:nvSpPr>
          <p:cNvPr id="2969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Show how Prim’s MST algorithm works on the following graph, assuming you start with SFO</a:t>
            </a:r>
          </a:p>
          <a:p>
            <a:pPr lvl="1"/>
            <a:r>
              <a:rPr lang="en-US" altLang="zh-TW" dirty="0" smtClean="0"/>
              <a:t>Show how the MST evolves in each iteration (a separate figure for each iteration).</a:t>
            </a:r>
            <a:endParaRPr lang="en-US" altLang="zh-TW" dirty="0"/>
          </a:p>
        </p:txBody>
      </p:sp>
      <p:grpSp>
        <p:nvGrpSpPr>
          <p:cNvPr id="4" name="Group 3"/>
          <p:cNvGrpSpPr/>
          <p:nvPr/>
        </p:nvGrpSpPr>
        <p:grpSpPr>
          <a:xfrm>
            <a:off x="2349498" y="4140201"/>
            <a:ext cx="7489825" cy="2384424"/>
            <a:chOff x="2286001" y="3810001"/>
            <a:chExt cx="7489825" cy="2384424"/>
          </a:xfrm>
        </p:grpSpPr>
        <p:sp>
          <p:nvSpPr>
            <p:cNvPr id="29702" name="Oval 4"/>
            <p:cNvSpPr>
              <a:spLocks noChangeArrowheads="1"/>
            </p:cNvSpPr>
            <p:nvPr/>
          </p:nvSpPr>
          <p:spPr bwMode="auto">
            <a:xfrm>
              <a:off x="6324601" y="3984625"/>
              <a:ext cx="936625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>
                  <a:ea typeface="新細明體" pitchFamily="18" charset="-120"/>
                </a:rPr>
                <a:t>ORD</a:t>
              </a:r>
            </a:p>
          </p:txBody>
        </p:sp>
        <p:sp>
          <p:nvSpPr>
            <p:cNvPr id="29703" name="Oval 5"/>
            <p:cNvSpPr>
              <a:spLocks noChangeArrowheads="1"/>
            </p:cNvSpPr>
            <p:nvPr/>
          </p:nvSpPr>
          <p:spPr bwMode="auto">
            <a:xfrm>
              <a:off x="8839201" y="3829050"/>
              <a:ext cx="936625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>
                  <a:ea typeface="新細明體" pitchFamily="18" charset="-120"/>
                </a:rPr>
                <a:t>PVD</a:t>
              </a:r>
            </a:p>
          </p:txBody>
        </p:sp>
        <p:sp>
          <p:nvSpPr>
            <p:cNvPr id="29704" name="Oval 6"/>
            <p:cNvSpPr>
              <a:spLocks noChangeArrowheads="1"/>
            </p:cNvSpPr>
            <p:nvPr/>
          </p:nvSpPr>
          <p:spPr bwMode="auto">
            <a:xfrm>
              <a:off x="8588376" y="5737225"/>
              <a:ext cx="936625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>
                  <a:ea typeface="新細明體" pitchFamily="18" charset="-120"/>
                </a:rPr>
                <a:t>MIA</a:t>
              </a:r>
            </a:p>
          </p:txBody>
        </p:sp>
        <p:sp>
          <p:nvSpPr>
            <p:cNvPr id="29705" name="Oval 7"/>
            <p:cNvSpPr>
              <a:spLocks noChangeArrowheads="1"/>
            </p:cNvSpPr>
            <p:nvPr/>
          </p:nvSpPr>
          <p:spPr bwMode="auto">
            <a:xfrm>
              <a:off x="6035676" y="5499100"/>
              <a:ext cx="936625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>
                  <a:ea typeface="新細明體" pitchFamily="18" charset="-120"/>
                </a:rPr>
                <a:t>DFW</a:t>
              </a:r>
            </a:p>
          </p:txBody>
        </p:sp>
        <p:sp>
          <p:nvSpPr>
            <p:cNvPr id="29706" name="Oval 8"/>
            <p:cNvSpPr>
              <a:spLocks noChangeArrowheads="1"/>
            </p:cNvSpPr>
            <p:nvPr/>
          </p:nvSpPr>
          <p:spPr bwMode="auto">
            <a:xfrm>
              <a:off x="4114801" y="4213225"/>
              <a:ext cx="936625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>
                  <a:ea typeface="新細明體" pitchFamily="18" charset="-120"/>
                </a:rPr>
                <a:t>SFO</a:t>
              </a:r>
            </a:p>
          </p:txBody>
        </p:sp>
        <p:sp>
          <p:nvSpPr>
            <p:cNvPr id="29707" name="Oval 9"/>
            <p:cNvSpPr>
              <a:spLocks noChangeArrowheads="1"/>
            </p:cNvSpPr>
            <p:nvPr/>
          </p:nvSpPr>
          <p:spPr bwMode="auto">
            <a:xfrm>
              <a:off x="4267201" y="5356225"/>
              <a:ext cx="936625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>
                  <a:ea typeface="新細明體" pitchFamily="18" charset="-120"/>
                </a:rPr>
                <a:t>LAX</a:t>
              </a:r>
            </a:p>
          </p:txBody>
        </p:sp>
        <p:sp>
          <p:nvSpPr>
            <p:cNvPr id="29708" name="Oval 10"/>
            <p:cNvSpPr>
              <a:spLocks noChangeArrowheads="1"/>
            </p:cNvSpPr>
            <p:nvPr/>
          </p:nvSpPr>
          <p:spPr bwMode="auto">
            <a:xfrm>
              <a:off x="7902576" y="4594225"/>
              <a:ext cx="936625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>
                  <a:ea typeface="新細明體" pitchFamily="18" charset="-120"/>
                </a:rPr>
                <a:t>LGA</a:t>
              </a:r>
            </a:p>
          </p:txBody>
        </p:sp>
        <p:sp>
          <p:nvSpPr>
            <p:cNvPr id="29709" name="Oval 11"/>
            <p:cNvSpPr>
              <a:spLocks noChangeArrowheads="1"/>
            </p:cNvSpPr>
            <p:nvPr/>
          </p:nvSpPr>
          <p:spPr bwMode="auto">
            <a:xfrm>
              <a:off x="2286001" y="5127625"/>
              <a:ext cx="936625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>
                  <a:ea typeface="新細明體" pitchFamily="18" charset="-120"/>
                </a:rPr>
                <a:t>HNL</a:t>
              </a:r>
            </a:p>
          </p:txBody>
        </p:sp>
        <p:cxnSp>
          <p:nvCxnSpPr>
            <p:cNvPr id="29710" name="AutoShape 12"/>
            <p:cNvCxnSpPr>
              <a:cxnSpLocks noChangeShapeType="1"/>
              <a:stCxn id="29706" idx="6"/>
              <a:endCxn id="29702" idx="2"/>
            </p:cNvCxnSpPr>
            <p:nvPr/>
          </p:nvCxnSpPr>
          <p:spPr bwMode="auto">
            <a:xfrm flipV="1">
              <a:off x="5060951" y="4213225"/>
              <a:ext cx="1254125" cy="2286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11" name="AutoShape 13"/>
            <p:cNvCxnSpPr>
              <a:cxnSpLocks noChangeShapeType="1"/>
              <a:stCxn id="29705" idx="0"/>
              <a:endCxn id="29702" idx="4"/>
            </p:cNvCxnSpPr>
            <p:nvPr/>
          </p:nvCxnSpPr>
          <p:spPr bwMode="auto">
            <a:xfrm flipV="1">
              <a:off x="6503989" y="4451351"/>
              <a:ext cx="288925" cy="103822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12" name="AutoShape 14"/>
            <p:cNvCxnSpPr>
              <a:cxnSpLocks noChangeShapeType="1"/>
              <a:stCxn id="29705" idx="7"/>
              <a:endCxn id="29708" idx="3"/>
            </p:cNvCxnSpPr>
            <p:nvPr/>
          </p:nvCxnSpPr>
          <p:spPr bwMode="auto">
            <a:xfrm flipV="1">
              <a:off x="6835776" y="4994276"/>
              <a:ext cx="1203325" cy="56197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13" name="AutoShape 15"/>
            <p:cNvCxnSpPr>
              <a:cxnSpLocks noChangeShapeType="1"/>
              <a:stCxn id="29708" idx="0"/>
              <a:endCxn id="29703" idx="3"/>
            </p:cNvCxnSpPr>
            <p:nvPr/>
          </p:nvCxnSpPr>
          <p:spPr bwMode="auto">
            <a:xfrm flipV="1">
              <a:off x="8370889" y="4229100"/>
              <a:ext cx="604837" cy="3556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14" name="AutoShape 16"/>
            <p:cNvCxnSpPr>
              <a:cxnSpLocks noChangeShapeType="1"/>
              <a:stCxn id="29702" idx="6"/>
              <a:endCxn id="29703" idx="2"/>
            </p:cNvCxnSpPr>
            <p:nvPr/>
          </p:nvCxnSpPr>
          <p:spPr bwMode="auto">
            <a:xfrm flipV="1">
              <a:off x="7270751" y="4057651"/>
              <a:ext cx="1558925" cy="15557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15" name="AutoShape 17"/>
            <p:cNvCxnSpPr>
              <a:cxnSpLocks noChangeShapeType="1"/>
              <a:stCxn id="29709" idx="6"/>
              <a:endCxn id="29707" idx="2"/>
            </p:cNvCxnSpPr>
            <p:nvPr/>
          </p:nvCxnSpPr>
          <p:spPr bwMode="auto">
            <a:xfrm>
              <a:off x="3232151" y="5356225"/>
              <a:ext cx="1025525" cy="2286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16" name="AutoShape 18"/>
            <p:cNvCxnSpPr>
              <a:cxnSpLocks noChangeShapeType="1"/>
              <a:stCxn id="29706" idx="4"/>
              <a:endCxn id="29707" idx="0"/>
            </p:cNvCxnSpPr>
            <p:nvPr/>
          </p:nvCxnSpPr>
          <p:spPr bwMode="auto">
            <a:xfrm>
              <a:off x="4583113" y="4679950"/>
              <a:ext cx="152400" cy="6667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17" name="AutoShape 19"/>
            <p:cNvCxnSpPr>
              <a:cxnSpLocks noChangeShapeType="1"/>
              <a:stCxn id="29708" idx="4"/>
              <a:endCxn id="29704" idx="0"/>
            </p:cNvCxnSpPr>
            <p:nvPr/>
          </p:nvCxnSpPr>
          <p:spPr bwMode="auto">
            <a:xfrm>
              <a:off x="8370888" y="5060950"/>
              <a:ext cx="685800" cy="6667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18" name="AutoShape 20"/>
            <p:cNvCxnSpPr>
              <a:cxnSpLocks noChangeShapeType="1"/>
              <a:endCxn id="29705" idx="6"/>
            </p:cNvCxnSpPr>
            <p:nvPr/>
          </p:nvCxnSpPr>
          <p:spPr bwMode="auto">
            <a:xfrm flipH="1" flipV="1">
              <a:off x="6981826" y="5727701"/>
              <a:ext cx="1597025" cy="23812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19" name="AutoShape 21"/>
            <p:cNvCxnSpPr>
              <a:cxnSpLocks noChangeShapeType="1"/>
              <a:stCxn id="29707" idx="6"/>
              <a:endCxn id="29705" idx="2"/>
            </p:cNvCxnSpPr>
            <p:nvPr/>
          </p:nvCxnSpPr>
          <p:spPr bwMode="auto">
            <a:xfrm>
              <a:off x="5213350" y="5584826"/>
              <a:ext cx="812800" cy="14287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20" name="AutoShape 22"/>
            <p:cNvCxnSpPr>
              <a:cxnSpLocks noChangeShapeType="1"/>
              <a:stCxn id="29707" idx="7"/>
              <a:endCxn id="29702" idx="3"/>
            </p:cNvCxnSpPr>
            <p:nvPr/>
          </p:nvCxnSpPr>
          <p:spPr bwMode="auto">
            <a:xfrm flipV="1">
              <a:off x="5067301" y="4384675"/>
              <a:ext cx="1393825" cy="10287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9721" name="Text Box 23"/>
            <p:cNvSpPr txBox="1">
              <a:spLocks noChangeArrowheads="1"/>
            </p:cNvSpPr>
            <p:nvPr/>
          </p:nvSpPr>
          <p:spPr bwMode="auto">
            <a:xfrm rot="-347285">
              <a:off x="7605714" y="3810001"/>
              <a:ext cx="598487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2000">
                  <a:ea typeface="新細明體" pitchFamily="18" charset="-120"/>
                </a:rPr>
                <a:t>849</a:t>
              </a:r>
            </a:p>
          </p:txBody>
        </p:sp>
        <p:sp>
          <p:nvSpPr>
            <p:cNvPr id="29722" name="Text Box 24"/>
            <p:cNvSpPr txBox="1">
              <a:spLocks noChangeArrowheads="1"/>
            </p:cNvSpPr>
            <p:nvPr/>
          </p:nvSpPr>
          <p:spPr bwMode="auto">
            <a:xfrm rot="-4662247">
              <a:off x="6283326" y="4540251"/>
              <a:ext cx="598487" cy="398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2000">
                  <a:ea typeface="新細明體" pitchFamily="18" charset="-120"/>
                </a:rPr>
                <a:t>802</a:t>
              </a:r>
            </a:p>
          </p:txBody>
        </p:sp>
        <p:sp>
          <p:nvSpPr>
            <p:cNvPr id="29723" name="Text Box 25"/>
            <p:cNvSpPr txBox="1">
              <a:spLocks noChangeArrowheads="1"/>
            </p:cNvSpPr>
            <p:nvPr/>
          </p:nvSpPr>
          <p:spPr bwMode="auto">
            <a:xfrm rot="-1544869">
              <a:off x="6959600" y="4959351"/>
              <a:ext cx="736600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2000">
                  <a:ea typeface="新細明體" pitchFamily="18" charset="-120"/>
                </a:rPr>
                <a:t>1387</a:t>
              </a:r>
            </a:p>
          </p:txBody>
        </p:sp>
        <p:sp>
          <p:nvSpPr>
            <p:cNvPr id="29724" name="Text Box 26"/>
            <p:cNvSpPr txBox="1">
              <a:spLocks noChangeArrowheads="1"/>
            </p:cNvSpPr>
            <p:nvPr/>
          </p:nvSpPr>
          <p:spPr bwMode="auto">
            <a:xfrm rot="-2136302">
              <a:off x="5146675" y="4721226"/>
              <a:ext cx="736600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2000">
                  <a:ea typeface="新細明體" pitchFamily="18" charset="-120"/>
                </a:rPr>
                <a:t>1743</a:t>
              </a:r>
            </a:p>
          </p:txBody>
        </p:sp>
        <p:sp>
          <p:nvSpPr>
            <p:cNvPr id="29725" name="Text Box 27"/>
            <p:cNvSpPr txBox="1">
              <a:spLocks noChangeArrowheads="1"/>
            </p:cNvSpPr>
            <p:nvPr/>
          </p:nvSpPr>
          <p:spPr bwMode="auto">
            <a:xfrm rot="-689345">
              <a:off x="5257800" y="3984626"/>
              <a:ext cx="736600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2000">
                  <a:ea typeface="新細明體" pitchFamily="18" charset="-120"/>
                </a:rPr>
                <a:t>1843</a:t>
              </a:r>
            </a:p>
          </p:txBody>
        </p:sp>
        <p:sp>
          <p:nvSpPr>
            <p:cNvPr id="29726" name="Text Box 28"/>
            <p:cNvSpPr txBox="1">
              <a:spLocks noChangeArrowheads="1"/>
            </p:cNvSpPr>
            <p:nvPr/>
          </p:nvSpPr>
          <p:spPr bwMode="auto">
            <a:xfrm rot="2626382">
              <a:off x="8555038" y="5187951"/>
              <a:ext cx="736600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2000">
                  <a:ea typeface="新細明體" pitchFamily="18" charset="-120"/>
                </a:rPr>
                <a:t>1099</a:t>
              </a:r>
            </a:p>
          </p:txBody>
        </p:sp>
        <p:sp>
          <p:nvSpPr>
            <p:cNvPr id="29727" name="Text Box 29"/>
            <p:cNvSpPr txBox="1">
              <a:spLocks noChangeArrowheads="1"/>
            </p:cNvSpPr>
            <p:nvPr/>
          </p:nvSpPr>
          <p:spPr bwMode="auto">
            <a:xfrm rot="565849">
              <a:off x="7499350" y="5492751"/>
              <a:ext cx="736600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2000">
                  <a:ea typeface="新細明體" pitchFamily="18" charset="-120"/>
                </a:rPr>
                <a:t>1120</a:t>
              </a:r>
            </a:p>
          </p:txBody>
        </p:sp>
        <p:sp>
          <p:nvSpPr>
            <p:cNvPr id="29728" name="Text Box 30"/>
            <p:cNvSpPr txBox="1">
              <a:spLocks noChangeArrowheads="1"/>
            </p:cNvSpPr>
            <p:nvPr/>
          </p:nvSpPr>
          <p:spPr bwMode="auto">
            <a:xfrm rot="695916">
              <a:off x="5299075" y="5311776"/>
              <a:ext cx="736600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2000">
                  <a:ea typeface="新細明體" pitchFamily="18" charset="-120"/>
                </a:rPr>
                <a:t>1233</a:t>
              </a:r>
            </a:p>
          </p:txBody>
        </p:sp>
        <p:sp>
          <p:nvSpPr>
            <p:cNvPr id="29729" name="Text Box 31"/>
            <p:cNvSpPr txBox="1">
              <a:spLocks noChangeArrowheads="1"/>
            </p:cNvSpPr>
            <p:nvPr/>
          </p:nvSpPr>
          <p:spPr bwMode="auto">
            <a:xfrm rot="4665015">
              <a:off x="4516439" y="4848226"/>
              <a:ext cx="598487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2000">
                  <a:ea typeface="新細明體" pitchFamily="18" charset="-120"/>
                </a:rPr>
                <a:t>337</a:t>
              </a:r>
            </a:p>
          </p:txBody>
        </p:sp>
        <p:sp>
          <p:nvSpPr>
            <p:cNvPr id="29730" name="Text Box 32"/>
            <p:cNvSpPr txBox="1">
              <a:spLocks noChangeArrowheads="1"/>
            </p:cNvSpPr>
            <p:nvPr/>
          </p:nvSpPr>
          <p:spPr bwMode="auto">
            <a:xfrm rot="832501">
              <a:off x="3451225" y="5127626"/>
              <a:ext cx="736600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2000">
                  <a:ea typeface="新細明體" pitchFamily="18" charset="-120"/>
                </a:rPr>
                <a:t>2555</a:t>
              </a:r>
            </a:p>
          </p:txBody>
        </p:sp>
        <p:sp>
          <p:nvSpPr>
            <p:cNvPr id="29731" name="Text Box 33"/>
            <p:cNvSpPr txBox="1">
              <a:spLocks noChangeArrowheads="1"/>
            </p:cNvSpPr>
            <p:nvPr/>
          </p:nvSpPr>
          <p:spPr bwMode="auto">
            <a:xfrm rot="-1891667">
              <a:off x="8307389" y="4111626"/>
              <a:ext cx="598487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2000">
                  <a:ea typeface="新細明體" pitchFamily="18" charset="-120"/>
                </a:rPr>
                <a:t>142</a:t>
              </a:r>
            </a:p>
          </p:txBody>
        </p:sp>
        <p:cxnSp>
          <p:nvCxnSpPr>
            <p:cNvPr id="29732" name="AutoShape 34"/>
            <p:cNvCxnSpPr>
              <a:cxnSpLocks noChangeShapeType="1"/>
              <a:stCxn id="29703" idx="4"/>
              <a:endCxn id="29704" idx="7"/>
            </p:cNvCxnSpPr>
            <p:nvPr/>
          </p:nvCxnSpPr>
          <p:spPr bwMode="auto">
            <a:xfrm>
              <a:off x="9307513" y="4295775"/>
              <a:ext cx="80962" cy="14986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9733" name="Text Box 35"/>
            <p:cNvSpPr txBox="1">
              <a:spLocks noChangeArrowheads="1"/>
            </p:cNvSpPr>
            <p:nvPr/>
          </p:nvSpPr>
          <p:spPr bwMode="auto">
            <a:xfrm rot="5207815">
              <a:off x="9184482" y="4695032"/>
              <a:ext cx="736600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2000">
                  <a:ea typeface="新細明體" pitchFamily="18" charset="-120"/>
                </a:rPr>
                <a:t>1205</a:t>
              </a:r>
            </a:p>
          </p:txBody>
        </p:sp>
      </p:grpSp>
      <p:pic>
        <p:nvPicPr>
          <p:cNvPr id="29734" name="Picture 36" descr="BD19857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0888" y="214314"/>
            <a:ext cx="1916112" cy="136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3777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723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141412" y="1803400"/>
                <a:ext cx="9905999" cy="5054600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altLang="zh-TW" dirty="0" smtClean="0"/>
                  <a:t>Graph operations</a:t>
                </a:r>
              </a:p>
              <a:p>
                <a:pPr lvl="1"/>
                <a:r>
                  <a:rPr lang="en-US" altLang="zh-TW" dirty="0" smtClean="0"/>
                  <a:t>Method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i="0" dirty="0" smtClean="0">
                        <a:latin typeface="Cambria Math" panose="02040503050406030204" pitchFamily="18" charset="0"/>
                      </a:rPr>
                      <m:t>incidentEdges</m:t>
                    </m:r>
                  </m:oMath>
                </a14:m>
                <a:r>
                  <a:rPr lang="en-US" altLang="zh-TW" dirty="0" smtClean="0"/>
                  <a:t> is called once for each vertex</a:t>
                </a:r>
              </a:p>
              <a:p>
                <a:r>
                  <a:rPr lang="en-US" altLang="zh-TW" dirty="0" smtClean="0"/>
                  <a:t>Label operations</a:t>
                </a:r>
              </a:p>
              <a:p>
                <a:pPr lvl="1"/>
                <a:r>
                  <a:rPr lang="en-US" altLang="zh-TW" dirty="0" smtClean="0"/>
                  <a:t>We set/get the distance, parent and locator labels of vertex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altLang="zh-TW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TW" b="0" i="1" dirty="0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altLang="zh-TW" b="0" i="1" dirty="0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TW" b="0" i="0" dirty="0" smtClean="0">
                                <a:latin typeface="Cambria Math" panose="02040503050406030204" pitchFamily="18" charset="0"/>
                              </a:rPr>
                              <m:t>deg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altLang="zh-TW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b="0" i="1" dirty="0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d>
                          </m:e>
                        </m:func>
                      </m:e>
                    </m:d>
                  </m:oMath>
                </a14:m>
                <a:r>
                  <a:rPr lang="en-US" altLang="zh-TW" dirty="0" smtClean="0"/>
                  <a:t> times</a:t>
                </a:r>
              </a:p>
              <a:p>
                <a:pPr lvl="1"/>
                <a:r>
                  <a:rPr lang="en-US" altLang="zh-TW" dirty="0" smtClean="0"/>
                  <a:t>Setting/getting a label takes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altLang="zh-TW" dirty="0" smtClean="0"/>
                  <a:t> time</a:t>
                </a:r>
              </a:p>
              <a:p>
                <a:r>
                  <a:rPr lang="en-US" altLang="zh-TW" dirty="0" smtClean="0"/>
                  <a:t>Priority queue operations</a:t>
                </a:r>
              </a:p>
              <a:p>
                <a:pPr lvl="1"/>
                <a:r>
                  <a:rPr lang="en-US" altLang="zh-TW" dirty="0" smtClean="0"/>
                  <a:t>Each vertex is inserted once into and removed once from the priority queue, where each insertion or removal takes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TW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altLang="zh-TW" dirty="0" smtClean="0"/>
                  <a:t> time</a:t>
                </a:r>
              </a:p>
              <a:p>
                <a:pPr lvl="1"/>
                <a:r>
                  <a:rPr lang="en-US" altLang="zh-TW" dirty="0" smtClean="0"/>
                  <a:t>The key of a vertex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altLang="zh-TW" dirty="0" smtClean="0"/>
                  <a:t> in the priority queue is modified at most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 b="0" i="0" smtClean="0">
                            <a:latin typeface="Cambria Math" panose="02040503050406030204" pitchFamily="18" charset="0"/>
                          </a:rPr>
                          <m:t>deg</m:t>
                        </m:r>
                      </m:fName>
                      <m:e>
                        <m:d>
                          <m:d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d>
                      </m:e>
                    </m:func>
                  </m:oMath>
                </a14:m>
                <a:r>
                  <a:rPr lang="en-US" altLang="zh-TW" dirty="0" smtClean="0"/>
                  <a:t> times, where each key change takes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TW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altLang="zh-TW" dirty="0" smtClean="0"/>
                  <a:t> time </a:t>
                </a:r>
              </a:p>
              <a:p>
                <a:r>
                  <a:rPr lang="en-US" altLang="zh-TW" dirty="0" smtClean="0"/>
                  <a:t>Prim-</a:t>
                </a:r>
                <a:r>
                  <a:rPr lang="en-US" altLang="zh-TW" dirty="0" err="1" smtClean="0"/>
                  <a:t>Jarnik’s</a:t>
                </a:r>
                <a:r>
                  <a:rPr lang="en-US" altLang="zh-TW" dirty="0" smtClean="0"/>
                  <a:t> algorithm runs in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  <m:func>
                          <m:func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TW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altLang="zh-TW" dirty="0" smtClean="0"/>
                  <a:t> time provided the graph is represented by the adjacency list structure</a:t>
                </a:r>
              </a:p>
              <a:p>
                <a:pPr lvl="1"/>
                <a:r>
                  <a:rPr lang="en-US" altLang="zh-TW" dirty="0" smtClean="0"/>
                  <a:t>Recall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TW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func>
                      <m:func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 b="0" i="0" smtClean="0">
                            <a:latin typeface="Cambria Math" panose="02040503050406030204" pitchFamily="18" charset="0"/>
                          </a:rPr>
                          <m:t>deg</m:t>
                        </m:r>
                      </m:fName>
                      <m:e>
                        <m:d>
                          <m:d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e>
                    </m:func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altLang="zh-TW" dirty="0" smtClean="0"/>
              </a:p>
              <a:p>
                <a:r>
                  <a:rPr lang="en-US" altLang="zh-TW" dirty="0" smtClean="0"/>
                  <a:t>The running time is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func>
                          <m:func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TW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altLang="zh-TW" dirty="0" smtClean="0"/>
                  <a:t> since the graph is connected</a:t>
                </a:r>
                <a:endParaRPr lang="en-US" altLang="zh-TW" dirty="0"/>
              </a:p>
            </p:txBody>
          </p:sp>
        </mc:Choice>
        <mc:Fallback xmlns="">
          <p:sp>
            <p:nvSpPr>
              <p:cNvPr id="30723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1412" y="1803400"/>
                <a:ext cx="9905999" cy="5054600"/>
              </a:xfrm>
              <a:blipFill rotWithShape="0">
                <a:blip r:embed="rId2"/>
                <a:stretch>
                  <a:fillRect l="-862" t="-1930" b="-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9021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Kruskal’s</a:t>
            </a:r>
            <a:r>
              <a:rPr lang="en-US" dirty="0" smtClean="0"/>
              <a:t> 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A priority queue stores the edges outside the cloud</a:t>
            </a:r>
          </a:p>
          <a:p>
            <a:pPr lvl="1"/>
            <a:r>
              <a:rPr lang="en-US" dirty="0"/>
              <a:t>Key: weight</a:t>
            </a:r>
          </a:p>
          <a:p>
            <a:pPr lvl="1"/>
            <a:r>
              <a:rPr lang="en-US" dirty="0"/>
              <a:t>Element: edge</a:t>
            </a:r>
          </a:p>
          <a:p>
            <a:r>
              <a:rPr lang="en-US" dirty="0"/>
              <a:t>At the end of the algorithm</a:t>
            </a:r>
          </a:p>
          <a:p>
            <a:pPr lvl="1"/>
            <a:r>
              <a:rPr lang="en-US" dirty="0"/>
              <a:t>We are left with one cloud that encompasses the MST</a:t>
            </a:r>
          </a:p>
          <a:p>
            <a:pPr lvl="1"/>
            <a:r>
              <a:rPr lang="en-US" dirty="0"/>
              <a:t>A tree T which is our </a:t>
            </a:r>
            <a:r>
              <a:rPr lang="en-US" dirty="0" smtClean="0"/>
              <a:t>MST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b="1" u="sng" dirty="0" smtClean="0"/>
                  <a:t>Algorithm</a:t>
                </a:r>
                <a:r>
                  <a:rPr lang="en-US" u="sng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u="sng" smtClean="0">
                        <a:latin typeface="Cambria Math" panose="02040503050406030204" pitchFamily="18" charset="0"/>
                      </a:rPr>
                      <m:t>KruskalMST</m:t>
                    </m:r>
                    <m:r>
                      <a:rPr lang="en-US" b="0" i="1" u="sng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u="sng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u="sng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u="sng" dirty="0" smtClean="0"/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b="1" dirty="0" smtClean="0"/>
                  <a:t>for each </a:t>
                </a:r>
                <a:r>
                  <a:rPr lang="en-US" dirty="0" smtClean="0"/>
                  <a:t>vertex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vertices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dirty="0" smtClean="0"/>
                  <a:t> </a:t>
                </a:r>
                <a:r>
                  <a:rPr lang="en-US" b="1" dirty="0" smtClean="0"/>
                  <a:t>do</a:t>
                </a: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 </a:t>
                </a:r>
                <a:r>
                  <a:rPr lang="en-US" dirty="0" smtClean="0"/>
                  <a:t> Define a cluster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 smtClean="0"/>
                  <a:t>Initialize a priority queue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 smtClean="0"/>
                  <a:t> of edges using the weights as keys</a:t>
                </a: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←∅</m:t>
                    </m:r>
                  </m:oMath>
                </a14:m>
                <a:endParaRPr lang="en-US" dirty="0" smtClean="0"/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b="1" dirty="0" smtClean="0"/>
                  <a:t>while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 smtClean="0"/>
                  <a:t> has fewer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−1 </m:t>
                    </m:r>
                  </m:oMath>
                </a14:m>
                <a:r>
                  <a:rPr lang="en-US" dirty="0" smtClean="0"/>
                  <a:t>edges </a:t>
                </a:r>
                <a:r>
                  <a:rPr lang="en-US" b="1" dirty="0" smtClean="0"/>
                  <a:t>do</a:t>
                </a: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 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removeMin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 )</m:t>
                    </m:r>
                  </m:oMath>
                </a14:m>
                <a:endParaRPr lang="en-US" dirty="0" smtClean="0"/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 </a:t>
                </a:r>
                <a:r>
                  <a:rPr lang="en-US" dirty="0" smtClean="0"/>
                  <a:t> </a:t>
                </a:r>
                <a:r>
                  <a:rPr lang="en-US" b="1" dirty="0" smtClean="0"/>
                  <a:t>if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 smtClean="0"/>
                  <a:t> then</a:t>
                </a: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 </a:t>
                </a:r>
                <a:r>
                  <a:rPr lang="en-US" dirty="0" smtClean="0"/>
                  <a:t>   Add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dirty="0" smtClean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dirty="0" smtClean="0"/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 </a:t>
                </a:r>
                <a:r>
                  <a:rPr lang="en-US" dirty="0" smtClean="0"/>
                  <a:t>   Merge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b="1" dirty="0" smtClean="0"/>
                  <a:t>return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 rotWithShape="0">
                <a:blip r:embed="rId2"/>
                <a:stretch>
                  <a:fillRect l="-1502" t="-5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9357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Data Structure for Kruskal’s Algorithm</a:t>
            </a:r>
            <a:endParaRPr lang="en-US" altLang="zh-TW" dirty="0" smtClean="0"/>
          </a:p>
        </p:txBody>
      </p:sp>
      <p:pic>
        <p:nvPicPr>
          <p:cNvPr id="250884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298" y="2430083"/>
            <a:ext cx="4144617" cy="3180522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0883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sz="half" idx="2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en-US" altLang="zh-TW" dirty="0" smtClean="0"/>
                  <a:t>The algorithm maintains a forest of trees</a:t>
                </a:r>
              </a:p>
              <a:p>
                <a:r>
                  <a:rPr lang="en-US" altLang="zh-TW" dirty="0" smtClean="0"/>
                  <a:t>An edge is accepted it if connects distinct trees</a:t>
                </a:r>
              </a:p>
              <a:p>
                <a:r>
                  <a:rPr lang="en-US" altLang="zh-TW" dirty="0" smtClean="0"/>
                  <a:t>We need a data structure that maintains a partition, i.e., a collection of disjoint sets, with the operations: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b="0" i="0" smtClean="0">
                        <a:latin typeface="Cambria Math" panose="02040503050406030204" pitchFamily="18" charset="0"/>
                      </a:rPr>
                      <m:t>find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</m:oMath>
                </a14:m>
                <a:r>
                  <a:rPr lang="en-US" altLang="zh-TW" dirty="0" smtClean="0"/>
                  <a:t>: return the set storing u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b="0" i="0" smtClean="0">
                        <a:latin typeface="Cambria Math" panose="02040503050406030204" pitchFamily="18" charset="0"/>
                      </a:rPr>
                      <m:t>union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altLang="zh-TW" dirty="0" smtClean="0"/>
                  <a:t>: replace the sets storing u and v with their union</a:t>
                </a:r>
              </a:p>
            </p:txBody>
          </p:sp>
        </mc:Choice>
        <mc:Fallback xmlns="">
          <p:sp>
            <p:nvSpPr>
              <p:cNvPr id="250883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 rotWithShape="0">
                <a:blip r:embed="rId3"/>
                <a:stretch>
                  <a:fillRect l="-1877" t="-22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8092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Representation of a Partition</a:t>
            </a:r>
            <a:endParaRPr lang="en-US" altLang="zh-TW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altLang="zh-TW" dirty="0" smtClean="0"/>
                  <a:t>Each set is stored in a sequence</a:t>
                </a:r>
              </a:p>
              <a:p>
                <a:r>
                  <a:rPr lang="en-US" altLang="zh-TW" dirty="0" smtClean="0"/>
                  <a:t>Each element has a reference back to the set</a:t>
                </a:r>
              </a:p>
              <a:p>
                <a:pPr lvl="1"/>
                <a:r>
                  <a:rPr lang="en-US" altLang="zh-TW" dirty="0"/>
                  <a:t>O</a:t>
                </a:r>
                <a:r>
                  <a:rPr lang="en-US" altLang="zh-TW" dirty="0" smtClean="0"/>
                  <a:t>peration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𝑓𝑖𝑛𝑑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</m:oMath>
                </a14:m>
                <a:r>
                  <a:rPr lang="en-US" altLang="zh-TW" dirty="0" smtClean="0"/>
                  <a:t> takes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altLang="zh-TW" dirty="0" smtClean="0"/>
                  <a:t> time, and returns the set of which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altLang="zh-TW" dirty="0" smtClean="0"/>
                  <a:t> is a member.</a:t>
                </a:r>
              </a:p>
              <a:p>
                <a:pPr lvl="1"/>
                <a:r>
                  <a:rPr lang="en-US" altLang="zh-TW" dirty="0"/>
                  <a:t>I</a:t>
                </a:r>
                <a:r>
                  <a:rPr lang="en-US" altLang="zh-TW" dirty="0" smtClean="0"/>
                  <a:t>n operation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𝑢𝑛𝑖𝑜𝑛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altLang="zh-TW" dirty="0" smtClean="0"/>
                  <a:t>, we move the elements of the smaller set to the sequence of the larger set and update their references</a:t>
                </a:r>
              </a:p>
              <a:p>
                <a:pPr lvl="1"/>
                <a:r>
                  <a:rPr lang="en-US" altLang="zh-TW" dirty="0"/>
                  <a:t>T</a:t>
                </a:r>
                <a:r>
                  <a:rPr lang="en-US" altLang="zh-TW" dirty="0" smtClean="0"/>
                  <a:t>he time for operation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𝑢𝑛𝑖𝑜𝑛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TW" dirty="0" smtClean="0"/>
                  <a:t> is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TW" b="0" i="0" smtClean="0">
                                <a:latin typeface="Cambria Math" panose="02040503050406030204" pitchFamily="18" charset="0"/>
                              </a:rPr>
                              <m:t>min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sub>
                                </m:sSub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sub>
                                </m:sSub>
                              </m:e>
                            </m:d>
                          </m:e>
                        </m:func>
                      </m:e>
                    </m:d>
                  </m:oMath>
                </a14:m>
                <a:r>
                  <a:rPr lang="en-US" altLang="zh-TW" dirty="0" smtClean="0"/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altLang="zh-TW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altLang="zh-TW" dirty="0" smtClean="0"/>
                  <a:t> are the sizes of the sets storing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altLang="zh-TW" dirty="0" smtClean="0"/>
                  <a:t> and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altLang="zh-TW" dirty="0" smtClean="0"/>
              </a:p>
              <a:p>
                <a:r>
                  <a:rPr lang="en-US" altLang="zh-TW" dirty="0" smtClean="0"/>
                  <a:t>Whenever an element is processed, it goes into </a:t>
                </a:r>
                <a:br>
                  <a:rPr lang="en-US" altLang="zh-TW" dirty="0" smtClean="0"/>
                </a:br>
                <a:r>
                  <a:rPr lang="en-US" altLang="zh-TW" dirty="0" smtClean="0"/>
                  <a:t>a set of size at least double, hence each element </a:t>
                </a:r>
                <a:br>
                  <a:rPr lang="en-US" altLang="zh-TW" dirty="0" smtClean="0"/>
                </a:br>
                <a:r>
                  <a:rPr lang="en-US" altLang="zh-TW" dirty="0" smtClean="0"/>
                  <a:t>is processed at most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altLang="zh-TW" dirty="0" smtClean="0"/>
                  <a:t> times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862" t="-2582" r="-8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0125" y="4582601"/>
            <a:ext cx="3977286" cy="1681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605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819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 smtClean="0"/>
                  <a:t>A partition-based version of </a:t>
                </a:r>
                <a:r>
                  <a:rPr lang="en-US" altLang="zh-TW" dirty="0" err="1" smtClean="0"/>
                  <a:t>Kruskal’s</a:t>
                </a:r>
                <a:r>
                  <a:rPr lang="en-US" altLang="zh-TW" dirty="0" smtClean="0"/>
                  <a:t> Algorithm performs cluster merges as unions and tests as finds.</a:t>
                </a:r>
              </a:p>
              <a:p>
                <a:r>
                  <a:rPr lang="en-US" altLang="zh-TW" dirty="0" smtClean="0"/>
                  <a:t>Running time</a:t>
                </a:r>
              </a:p>
              <a:p>
                <a:pPr lvl="1"/>
                <a:r>
                  <a:rPr lang="en-US" altLang="zh-TW" dirty="0" smtClean="0"/>
                  <a:t>There will be at most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altLang="zh-TW" dirty="0" smtClean="0"/>
                  <a:t> removals from the priority queue -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func>
                          <m:func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TW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endParaRPr lang="en-US" altLang="zh-TW" dirty="0" smtClean="0"/>
              </a:p>
              <a:p>
                <a:pPr lvl="1"/>
                <a:r>
                  <a:rPr lang="en-US" altLang="zh-TW" dirty="0" smtClean="0"/>
                  <a:t>Each vertex can be merged at most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altLang="zh-TW" dirty="0" smtClean="0"/>
                  <a:t> times, as the clouds tend to “double” in size -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func>
                          <m:func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TW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endParaRPr lang="en-US" altLang="zh-TW" dirty="0" smtClean="0"/>
              </a:p>
              <a:p>
                <a:pPr lvl="1"/>
                <a:r>
                  <a:rPr lang="en-US" altLang="zh-TW" dirty="0" smtClean="0"/>
                  <a:t>Total: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  <m:func>
                          <m:func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TW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endParaRPr lang="en-US" altLang="zh-TW" dirty="0" smtClean="0"/>
              </a:p>
            </p:txBody>
          </p:sp>
        </mc:Choice>
        <mc:Fallback xmlns="">
          <p:sp>
            <p:nvSpPr>
              <p:cNvPr id="34819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31" t="-22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8326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Example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330767" y="423746"/>
            <a:ext cx="7716644" cy="6144322"/>
            <a:chOff x="2018371" y="401444"/>
            <a:chExt cx="7716644" cy="6144322"/>
          </a:xfrm>
        </p:grpSpPr>
        <p:sp>
          <p:nvSpPr>
            <p:cNvPr id="3" name="Rectangle 2"/>
            <p:cNvSpPr/>
            <p:nvPr/>
          </p:nvSpPr>
          <p:spPr>
            <a:xfrm>
              <a:off x="2018371" y="401444"/>
              <a:ext cx="7716644" cy="614432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845" name="Freeform 3"/>
            <p:cNvSpPr>
              <a:spLocks/>
            </p:cNvSpPr>
            <p:nvPr/>
          </p:nvSpPr>
          <p:spPr bwMode="auto">
            <a:xfrm>
              <a:off x="2206625" y="3197225"/>
              <a:ext cx="954088" cy="774700"/>
            </a:xfrm>
            <a:custGeom>
              <a:avLst/>
              <a:gdLst>
                <a:gd name="T0" fmla="*/ 876300 w 601"/>
                <a:gd name="T1" fmla="*/ 584200 h 488"/>
                <a:gd name="T2" fmla="*/ 941388 w 601"/>
                <a:gd name="T3" fmla="*/ 444500 h 488"/>
                <a:gd name="T4" fmla="*/ 954088 w 601"/>
                <a:gd name="T5" fmla="*/ 279400 h 488"/>
                <a:gd name="T6" fmla="*/ 890588 w 601"/>
                <a:gd name="T7" fmla="*/ 127000 h 488"/>
                <a:gd name="T8" fmla="*/ 838200 w 601"/>
                <a:gd name="T9" fmla="*/ 63500 h 488"/>
                <a:gd name="T10" fmla="*/ 774700 w 601"/>
                <a:gd name="T11" fmla="*/ 38100 h 488"/>
                <a:gd name="T12" fmla="*/ 558800 w 601"/>
                <a:gd name="T13" fmla="*/ 0 h 488"/>
                <a:gd name="T14" fmla="*/ 317500 w 601"/>
                <a:gd name="T15" fmla="*/ 25400 h 488"/>
                <a:gd name="T16" fmla="*/ 215900 w 601"/>
                <a:gd name="T17" fmla="*/ 63500 h 488"/>
                <a:gd name="T18" fmla="*/ 114300 w 601"/>
                <a:gd name="T19" fmla="*/ 127000 h 488"/>
                <a:gd name="T20" fmla="*/ 50800 w 601"/>
                <a:gd name="T21" fmla="*/ 215900 h 488"/>
                <a:gd name="T22" fmla="*/ 0 w 601"/>
                <a:gd name="T23" fmla="*/ 330200 h 488"/>
                <a:gd name="T24" fmla="*/ 0 w 601"/>
                <a:gd name="T25" fmla="*/ 444500 h 488"/>
                <a:gd name="T26" fmla="*/ 38100 w 601"/>
                <a:gd name="T27" fmla="*/ 546100 h 488"/>
                <a:gd name="T28" fmla="*/ 101600 w 601"/>
                <a:gd name="T29" fmla="*/ 635000 h 488"/>
                <a:gd name="T30" fmla="*/ 190500 w 601"/>
                <a:gd name="T31" fmla="*/ 698500 h 488"/>
                <a:gd name="T32" fmla="*/ 406400 w 601"/>
                <a:gd name="T33" fmla="*/ 774700 h 488"/>
                <a:gd name="T34" fmla="*/ 609600 w 601"/>
                <a:gd name="T35" fmla="*/ 774700 h 488"/>
                <a:gd name="T36" fmla="*/ 749300 w 601"/>
                <a:gd name="T37" fmla="*/ 685800 h 488"/>
                <a:gd name="T38" fmla="*/ 876300 w 601"/>
                <a:gd name="T39" fmla="*/ 584200 h 48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601" h="488">
                  <a:moveTo>
                    <a:pt x="552" y="368"/>
                  </a:moveTo>
                  <a:lnTo>
                    <a:pt x="593" y="280"/>
                  </a:lnTo>
                  <a:lnTo>
                    <a:pt x="601" y="176"/>
                  </a:lnTo>
                  <a:lnTo>
                    <a:pt x="561" y="80"/>
                  </a:lnTo>
                  <a:lnTo>
                    <a:pt x="528" y="40"/>
                  </a:lnTo>
                  <a:lnTo>
                    <a:pt x="488" y="24"/>
                  </a:lnTo>
                  <a:lnTo>
                    <a:pt x="352" y="0"/>
                  </a:lnTo>
                  <a:lnTo>
                    <a:pt x="200" y="16"/>
                  </a:lnTo>
                  <a:lnTo>
                    <a:pt x="136" y="40"/>
                  </a:lnTo>
                  <a:lnTo>
                    <a:pt x="72" y="80"/>
                  </a:lnTo>
                  <a:lnTo>
                    <a:pt x="32" y="136"/>
                  </a:lnTo>
                  <a:lnTo>
                    <a:pt x="0" y="208"/>
                  </a:lnTo>
                  <a:lnTo>
                    <a:pt x="0" y="280"/>
                  </a:lnTo>
                  <a:lnTo>
                    <a:pt x="24" y="344"/>
                  </a:lnTo>
                  <a:lnTo>
                    <a:pt x="64" y="400"/>
                  </a:lnTo>
                  <a:lnTo>
                    <a:pt x="120" y="440"/>
                  </a:lnTo>
                  <a:lnTo>
                    <a:pt x="256" y="488"/>
                  </a:lnTo>
                  <a:lnTo>
                    <a:pt x="384" y="488"/>
                  </a:lnTo>
                  <a:lnTo>
                    <a:pt x="472" y="432"/>
                  </a:lnTo>
                  <a:lnTo>
                    <a:pt x="552" y="368"/>
                  </a:lnTo>
                  <a:close/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46" name="Freeform 4"/>
            <p:cNvSpPr>
              <a:spLocks/>
            </p:cNvSpPr>
            <p:nvPr/>
          </p:nvSpPr>
          <p:spPr bwMode="auto">
            <a:xfrm>
              <a:off x="2320925" y="4519613"/>
              <a:ext cx="954088" cy="762000"/>
            </a:xfrm>
            <a:custGeom>
              <a:avLst/>
              <a:gdLst>
                <a:gd name="T0" fmla="*/ 877888 w 601"/>
                <a:gd name="T1" fmla="*/ 571500 h 480"/>
                <a:gd name="T2" fmla="*/ 941388 w 601"/>
                <a:gd name="T3" fmla="*/ 431800 h 480"/>
                <a:gd name="T4" fmla="*/ 954088 w 601"/>
                <a:gd name="T5" fmla="*/ 266700 h 480"/>
                <a:gd name="T6" fmla="*/ 890588 w 601"/>
                <a:gd name="T7" fmla="*/ 114300 h 480"/>
                <a:gd name="T8" fmla="*/ 839788 w 601"/>
                <a:gd name="T9" fmla="*/ 63500 h 480"/>
                <a:gd name="T10" fmla="*/ 776288 w 601"/>
                <a:gd name="T11" fmla="*/ 25400 h 480"/>
                <a:gd name="T12" fmla="*/ 558800 w 601"/>
                <a:gd name="T13" fmla="*/ 0 h 480"/>
                <a:gd name="T14" fmla="*/ 317500 w 601"/>
                <a:gd name="T15" fmla="*/ 25400 h 480"/>
                <a:gd name="T16" fmla="*/ 215900 w 601"/>
                <a:gd name="T17" fmla="*/ 63500 h 480"/>
                <a:gd name="T18" fmla="*/ 114300 w 601"/>
                <a:gd name="T19" fmla="*/ 114300 h 480"/>
                <a:gd name="T20" fmla="*/ 50800 w 601"/>
                <a:gd name="T21" fmla="*/ 203200 h 480"/>
                <a:gd name="T22" fmla="*/ 0 w 601"/>
                <a:gd name="T23" fmla="*/ 317500 h 480"/>
                <a:gd name="T24" fmla="*/ 0 w 601"/>
                <a:gd name="T25" fmla="*/ 431800 h 480"/>
                <a:gd name="T26" fmla="*/ 38100 w 601"/>
                <a:gd name="T27" fmla="*/ 533400 h 480"/>
                <a:gd name="T28" fmla="*/ 101600 w 601"/>
                <a:gd name="T29" fmla="*/ 622300 h 480"/>
                <a:gd name="T30" fmla="*/ 190500 w 601"/>
                <a:gd name="T31" fmla="*/ 685800 h 480"/>
                <a:gd name="T32" fmla="*/ 406400 w 601"/>
                <a:gd name="T33" fmla="*/ 762000 h 480"/>
                <a:gd name="T34" fmla="*/ 609600 w 601"/>
                <a:gd name="T35" fmla="*/ 749300 h 480"/>
                <a:gd name="T36" fmla="*/ 749300 w 601"/>
                <a:gd name="T37" fmla="*/ 673100 h 480"/>
                <a:gd name="T38" fmla="*/ 877888 w 601"/>
                <a:gd name="T39" fmla="*/ 571500 h 48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601" h="480">
                  <a:moveTo>
                    <a:pt x="553" y="360"/>
                  </a:moveTo>
                  <a:lnTo>
                    <a:pt x="593" y="272"/>
                  </a:lnTo>
                  <a:lnTo>
                    <a:pt x="601" y="168"/>
                  </a:lnTo>
                  <a:lnTo>
                    <a:pt x="561" y="72"/>
                  </a:lnTo>
                  <a:lnTo>
                    <a:pt x="529" y="40"/>
                  </a:lnTo>
                  <a:lnTo>
                    <a:pt x="489" y="16"/>
                  </a:lnTo>
                  <a:lnTo>
                    <a:pt x="352" y="0"/>
                  </a:lnTo>
                  <a:lnTo>
                    <a:pt x="200" y="16"/>
                  </a:lnTo>
                  <a:lnTo>
                    <a:pt x="136" y="40"/>
                  </a:lnTo>
                  <a:lnTo>
                    <a:pt x="72" y="72"/>
                  </a:lnTo>
                  <a:lnTo>
                    <a:pt x="32" y="128"/>
                  </a:lnTo>
                  <a:lnTo>
                    <a:pt x="0" y="200"/>
                  </a:lnTo>
                  <a:lnTo>
                    <a:pt x="0" y="272"/>
                  </a:lnTo>
                  <a:lnTo>
                    <a:pt x="24" y="336"/>
                  </a:lnTo>
                  <a:lnTo>
                    <a:pt x="64" y="392"/>
                  </a:lnTo>
                  <a:lnTo>
                    <a:pt x="120" y="432"/>
                  </a:lnTo>
                  <a:lnTo>
                    <a:pt x="256" y="480"/>
                  </a:lnTo>
                  <a:lnTo>
                    <a:pt x="384" y="472"/>
                  </a:lnTo>
                  <a:lnTo>
                    <a:pt x="472" y="424"/>
                  </a:lnTo>
                  <a:lnTo>
                    <a:pt x="553" y="360"/>
                  </a:lnTo>
                  <a:close/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47" name="Freeform 5"/>
            <p:cNvSpPr>
              <a:spLocks/>
            </p:cNvSpPr>
            <p:nvPr/>
          </p:nvSpPr>
          <p:spPr bwMode="auto">
            <a:xfrm>
              <a:off x="5334000" y="1938339"/>
              <a:ext cx="939800" cy="776287"/>
            </a:xfrm>
            <a:custGeom>
              <a:avLst/>
              <a:gdLst>
                <a:gd name="T0" fmla="*/ 876300 w 592"/>
                <a:gd name="T1" fmla="*/ 584200 h 489"/>
                <a:gd name="T2" fmla="*/ 939800 w 592"/>
                <a:gd name="T3" fmla="*/ 444500 h 489"/>
                <a:gd name="T4" fmla="*/ 939800 w 592"/>
                <a:gd name="T5" fmla="*/ 279400 h 489"/>
                <a:gd name="T6" fmla="*/ 889000 w 592"/>
                <a:gd name="T7" fmla="*/ 127000 h 489"/>
                <a:gd name="T8" fmla="*/ 838200 w 592"/>
                <a:gd name="T9" fmla="*/ 63500 h 489"/>
                <a:gd name="T10" fmla="*/ 774700 w 592"/>
                <a:gd name="T11" fmla="*/ 38100 h 489"/>
                <a:gd name="T12" fmla="*/ 558800 w 592"/>
                <a:gd name="T13" fmla="*/ 0 h 489"/>
                <a:gd name="T14" fmla="*/ 317500 w 592"/>
                <a:gd name="T15" fmla="*/ 25400 h 489"/>
                <a:gd name="T16" fmla="*/ 215900 w 592"/>
                <a:gd name="T17" fmla="*/ 63500 h 489"/>
                <a:gd name="T18" fmla="*/ 114300 w 592"/>
                <a:gd name="T19" fmla="*/ 127000 h 489"/>
                <a:gd name="T20" fmla="*/ 50800 w 592"/>
                <a:gd name="T21" fmla="*/ 215900 h 489"/>
                <a:gd name="T22" fmla="*/ 0 w 592"/>
                <a:gd name="T23" fmla="*/ 330200 h 489"/>
                <a:gd name="T24" fmla="*/ 0 w 592"/>
                <a:gd name="T25" fmla="*/ 444500 h 489"/>
                <a:gd name="T26" fmla="*/ 38100 w 592"/>
                <a:gd name="T27" fmla="*/ 546100 h 489"/>
                <a:gd name="T28" fmla="*/ 101600 w 592"/>
                <a:gd name="T29" fmla="*/ 635000 h 489"/>
                <a:gd name="T30" fmla="*/ 190500 w 592"/>
                <a:gd name="T31" fmla="*/ 700087 h 489"/>
                <a:gd name="T32" fmla="*/ 406400 w 592"/>
                <a:gd name="T33" fmla="*/ 776287 h 489"/>
                <a:gd name="T34" fmla="*/ 609600 w 592"/>
                <a:gd name="T35" fmla="*/ 776287 h 489"/>
                <a:gd name="T36" fmla="*/ 749300 w 592"/>
                <a:gd name="T37" fmla="*/ 687387 h 489"/>
                <a:gd name="T38" fmla="*/ 876300 w 592"/>
                <a:gd name="T39" fmla="*/ 584200 h 48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592" h="489">
                  <a:moveTo>
                    <a:pt x="552" y="368"/>
                  </a:moveTo>
                  <a:lnTo>
                    <a:pt x="592" y="280"/>
                  </a:lnTo>
                  <a:lnTo>
                    <a:pt x="592" y="176"/>
                  </a:lnTo>
                  <a:lnTo>
                    <a:pt x="560" y="80"/>
                  </a:lnTo>
                  <a:lnTo>
                    <a:pt x="528" y="40"/>
                  </a:lnTo>
                  <a:lnTo>
                    <a:pt x="488" y="24"/>
                  </a:lnTo>
                  <a:lnTo>
                    <a:pt x="352" y="0"/>
                  </a:lnTo>
                  <a:lnTo>
                    <a:pt x="200" y="16"/>
                  </a:lnTo>
                  <a:lnTo>
                    <a:pt x="136" y="40"/>
                  </a:lnTo>
                  <a:lnTo>
                    <a:pt x="72" y="80"/>
                  </a:lnTo>
                  <a:lnTo>
                    <a:pt x="32" y="136"/>
                  </a:lnTo>
                  <a:lnTo>
                    <a:pt x="0" y="208"/>
                  </a:lnTo>
                  <a:lnTo>
                    <a:pt x="0" y="280"/>
                  </a:lnTo>
                  <a:lnTo>
                    <a:pt x="24" y="344"/>
                  </a:lnTo>
                  <a:lnTo>
                    <a:pt x="64" y="400"/>
                  </a:lnTo>
                  <a:lnTo>
                    <a:pt x="120" y="441"/>
                  </a:lnTo>
                  <a:lnTo>
                    <a:pt x="256" y="489"/>
                  </a:lnTo>
                  <a:lnTo>
                    <a:pt x="384" y="489"/>
                  </a:lnTo>
                  <a:lnTo>
                    <a:pt x="472" y="433"/>
                  </a:lnTo>
                  <a:lnTo>
                    <a:pt x="552" y="368"/>
                  </a:lnTo>
                  <a:close/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48" name="Freeform 6"/>
            <p:cNvSpPr>
              <a:spLocks/>
            </p:cNvSpPr>
            <p:nvPr/>
          </p:nvSpPr>
          <p:spPr bwMode="auto">
            <a:xfrm>
              <a:off x="4494214" y="4225925"/>
              <a:ext cx="954087" cy="776288"/>
            </a:xfrm>
            <a:custGeom>
              <a:avLst/>
              <a:gdLst>
                <a:gd name="T0" fmla="*/ 877887 w 601"/>
                <a:gd name="T1" fmla="*/ 585788 h 489"/>
                <a:gd name="T2" fmla="*/ 941387 w 601"/>
                <a:gd name="T3" fmla="*/ 446088 h 489"/>
                <a:gd name="T4" fmla="*/ 954087 w 601"/>
                <a:gd name="T5" fmla="*/ 280988 h 489"/>
                <a:gd name="T6" fmla="*/ 890587 w 601"/>
                <a:gd name="T7" fmla="*/ 128588 h 489"/>
                <a:gd name="T8" fmla="*/ 839787 w 601"/>
                <a:gd name="T9" fmla="*/ 65088 h 489"/>
                <a:gd name="T10" fmla="*/ 776287 w 601"/>
                <a:gd name="T11" fmla="*/ 38100 h 489"/>
                <a:gd name="T12" fmla="*/ 558800 w 601"/>
                <a:gd name="T13" fmla="*/ 0 h 489"/>
                <a:gd name="T14" fmla="*/ 317500 w 601"/>
                <a:gd name="T15" fmla="*/ 25400 h 489"/>
                <a:gd name="T16" fmla="*/ 215900 w 601"/>
                <a:gd name="T17" fmla="*/ 65088 h 489"/>
                <a:gd name="T18" fmla="*/ 114300 w 601"/>
                <a:gd name="T19" fmla="*/ 128588 h 489"/>
                <a:gd name="T20" fmla="*/ 50800 w 601"/>
                <a:gd name="T21" fmla="*/ 217488 h 489"/>
                <a:gd name="T22" fmla="*/ 0 w 601"/>
                <a:gd name="T23" fmla="*/ 331788 h 489"/>
                <a:gd name="T24" fmla="*/ 0 w 601"/>
                <a:gd name="T25" fmla="*/ 446088 h 489"/>
                <a:gd name="T26" fmla="*/ 38100 w 601"/>
                <a:gd name="T27" fmla="*/ 547688 h 489"/>
                <a:gd name="T28" fmla="*/ 101600 w 601"/>
                <a:gd name="T29" fmla="*/ 636588 h 489"/>
                <a:gd name="T30" fmla="*/ 190500 w 601"/>
                <a:gd name="T31" fmla="*/ 700088 h 489"/>
                <a:gd name="T32" fmla="*/ 406400 w 601"/>
                <a:gd name="T33" fmla="*/ 776288 h 489"/>
                <a:gd name="T34" fmla="*/ 611187 w 601"/>
                <a:gd name="T35" fmla="*/ 776288 h 489"/>
                <a:gd name="T36" fmla="*/ 750887 w 601"/>
                <a:gd name="T37" fmla="*/ 687388 h 489"/>
                <a:gd name="T38" fmla="*/ 877887 w 601"/>
                <a:gd name="T39" fmla="*/ 585788 h 48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601" h="489">
                  <a:moveTo>
                    <a:pt x="553" y="369"/>
                  </a:moveTo>
                  <a:lnTo>
                    <a:pt x="593" y="281"/>
                  </a:lnTo>
                  <a:lnTo>
                    <a:pt x="601" y="177"/>
                  </a:lnTo>
                  <a:lnTo>
                    <a:pt x="561" y="81"/>
                  </a:lnTo>
                  <a:lnTo>
                    <a:pt x="529" y="41"/>
                  </a:lnTo>
                  <a:lnTo>
                    <a:pt x="489" y="24"/>
                  </a:lnTo>
                  <a:lnTo>
                    <a:pt x="352" y="0"/>
                  </a:lnTo>
                  <a:lnTo>
                    <a:pt x="200" y="16"/>
                  </a:lnTo>
                  <a:lnTo>
                    <a:pt x="136" y="41"/>
                  </a:lnTo>
                  <a:lnTo>
                    <a:pt x="72" y="81"/>
                  </a:lnTo>
                  <a:lnTo>
                    <a:pt x="32" y="137"/>
                  </a:lnTo>
                  <a:lnTo>
                    <a:pt x="0" y="209"/>
                  </a:lnTo>
                  <a:lnTo>
                    <a:pt x="0" y="281"/>
                  </a:lnTo>
                  <a:lnTo>
                    <a:pt x="24" y="345"/>
                  </a:lnTo>
                  <a:lnTo>
                    <a:pt x="64" y="401"/>
                  </a:lnTo>
                  <a:lnTo>
                    <a:pt x="120" y="441"/>
                  </a:lnTo>
                  <a:lnTo>
                    <a:pt x="256" y="489"/>
                  </a:lnTo>
                  <a:lnTo>
                    <a:pt x="385" y="489"/>
                  </a:lnTo>
                  <a:lnTo>
                    <a:pt x="473" y="433"/>
                  </a:lnTo>
                  <a:lnTo>
                    <a:pt x="553" y="369"/>
                  </a:lnTo>
                  <a:close/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49" name="Freeform 7"/>
            <p:cNvSpPr>
              <a:spLocks/>
            </p:cNvSpPr>
            <p:nvPr/>
          </p:nvSpPr>
          <p:spPr bwMode="auto">
            <a:xfrm>
              <a:off x="8040688" y="985838"/>
              <a:ext cx="952500" cy="647700"/>
            </a:xfrm>
            <a:custGeom>
              <a:avLst/>
              <a:gdLst>
                <a:gd name="T0" fmla="*/ 876300 w 600"/>
                <a:gd name="T1" fmla="*/ 482600 h 408"/>
                <a:gd name="T2" fmla="*/ 939800 w 600"/>
                <a:gd name="T3" fmla="*/ 368300 h 408"/>
                <a:gd name="T4" fmla="*/ 952500 w 600"/>
                <a:gd name="T5" fmla="*/ 215900 h 408"/>
                <a:gd name="T6" fmla="*/ 889000 w 600"/>
                <a:gd name="T7" fmla="*/ 88900 h 408"/>
                <a:gd name="T8" fmla="*/ 838200 w 600"/>
                <a:gd name="T9" fmla="*/ 50800 h 408"/>
                <a:gd name="T10" fmla="*/ 774700 w 600"/>
                <a:gd name="T11" fmla="*/ 25400 h 408"/>
                <a:gd name="T12" fmla="*/ 558800 w 600"/>
                <a:gd name="T13" fmla="*/ 0 h 408"/>
                <a:gd name="T14" fmla="*/ 317500 w 600"/>
                <a:gd name="T15" fmla="*/ 12700 h 408"/>
                <a:gd name="T16" fmla="*/ 215900 w 600"/>
                <a:gd name="T17" fmla="*/ 50800 h 408"/>
                <a:gd name="T18" fmla="*/ 114300 w 600"/>
                <a:gd name="T19" fmla="*/ 101600 h 408"/>
                <a:gd name="T20" fmla="*/ 50800 w 600"/>
                <a:gd name="T21" fmla="*/ 177800 h 408"/>
                <a:gd name="T22" fmla="*/ 0 w 600"/>
                <a:gd name="T23" fmla="*/ 266700 h 408"/>
                <a:gd name="T24" fmla="*/ 0 w 600"/>
                <a:gd name="T25" fmla="*/ 368300 h 408"/>
                <a:gd name="T26" fmla="*/ 38100 w 600"/>
                <a:gd name="T27" fmla="*/ 444500 h 408"/>
                <a:gd name="T28" fmla="*/ 101600 w 600"/>
                <a:gd name="T29" fmla="*/ 520700 h 408"/>
                <a:gd name="T30" fmla="*/ 190500 w 600"/>
                <a:gd name="T31" fmla="*/ 584200 h 408"/>
                <a:gd name="T32" fmla="*/ 406400 w 600"/>
                <a:gd name="T33" fmla="*/ 647700 h 408"/>
                <a:gd name="T34" fmla="*/ 609600 w 600"/>
                <a:gd name="T35" fmla="*/ 635000 h 408"/>
                <a:gd name="T36" fmla="*/ 749300 w 600"/>
                <a:gd name="T37" fmla="*/ 571500 h 408"/>
                <a:gd name="T38" fmla="*/ 876300 w 600"/>
                <a:gd name="T39" fmla="*/ 482600 h 40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600" h="408">
                  <a:moveTo>
                    <a:pt x="552" y="304"/>
                  </a:moveTo>
                  <a:lnTo>
                    <a:pt x="592" y="232"/>
                  </a:lnTo>
                  <a:lnTo>
                    <a:pt x="600" y="136"/>
                  </a:lnTo>
                  <a:lnTo>
                    <a:pt x="560" y="56"/>
                  </a:lnTo>
                  <a:lnTo>
                    <a:pt x="528" y="32"/>
                  </a:lnTo>
                  <a:lnTo>
                    <a:pt x="488" y="16"/>
                  </a:lnTo>
                  <a:lnTo>
                    <a:pt x="352" y="0"/>
                  </a:lnTo>
                  <a:lnTo>
                    <a:pt x="200" y="8"/>
                  </a:lnTo>
                  <a:lnTo>
                    <a:pt x="136" y="32"/>
                  </a:lnTo>
                  <a:lnTo>
                    <a:pt x="72" y="64"/>
                  </a:lnTo>
                  <a:lnTo>
                    <a:pt x="32" y="112"/>
                  </a:lnTo>
                  <a:lnTo>
                    <a:pt x="0" y="168"/>
                  </a:lnTo>
                  <a:lnTo>
                    <a:pt x="0" y="232"/>
                  </a:lnTo>
                  <a:lnTo>
                    <a:pt x="24" y="280"/>
                  </a:lnTo>
                  <a:lnTo>
                    <a:pt x="64" y="328"/>
                  </a:lnTo>
                  <a:lnTo>
                    <a:pt x="120" y="368"/>
                  </a:lnTo>
                  <a:lnTo>
                    <a:pt x="256" y="408"/>
                  </a:lnTo>
                  <a:lnTo>
                    <a:pt x="384" y="400"/>
                  </a:lnTo>
                  <a:lnTo>
                    <a:pt x="472" y="360"/>
                  </a:lnTo>
                  <a:lnTo>
                    <a:pt x="552" y="304"/>
                  </a:lnTo>
                  <a:close/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50" name="Freeform 8"/>
            <p:cNvSpPr>
              <a:spLocks/>
            </p:cNvSpPr>
            <p:nvPr/>
          </p:nvSpPr>
          <p:spPr bwMode="auto">
            <a:xfrm>
              <a:off x="8040688" y="1671638"/>
              <a:ext cx="952500" cy="698500"/>
            </a:xfrm>
            <a:custGeom>
              <a:avLst/>
              <a:gdLst>
                <a:gd name="T0" fmla="*/ 876300 w 600"/>
                <a:gd name="T1" fmla="*/ 520700 h 440"/>
                <a:gd name="T2" fmla="*/ 939800 w 600"/>
                <a:gd name="T3" fmla="*/ 406400 h 440"/>
                <a:gd name="T4" fmla="*/ 952500 w 600"/>
                <a:gd name="T5" fmla="*/ 241300 h 440"/>
                <a:gd name="T6" fmla="*/ 889000 w 600"/>
                <a:gd name="T7" fmla="*/ 101600 h 440"/>
                <a:gd name="T8" fmla="*/ 838200 w 600"/>
                <a:gd name="T9" fmla="*/ 50800 h 440"/>
                <a:gd name="T10" fmla="*/ 774700 w 600"/>
                <a:gd name="T11" fmla="*/ 25400 h 440"/>
                <a:gd name="T12" fmla="*/ 558800 w 600"/>
                <a:gd name="T13" fmla="*/ 0 h 440"/>
                <a:gd name="T14" fmla="*/ 317500 w 600"/>
                <a:gd name="T15" fmla="*/ 12700 h 440"/>
                <a:gd name="T16" fmla="*/ 215900 w 600"/>
                <a:gd name="T17" fmla="*/ 50800 h 440"/>
                <a:gd name="T18" fmla="*/ 114300 w 600"/>
                <a:gd name="T19" fmla="*/ 114300 h 440"/>
                <a:gd name="T20" fmla="*/ 50800 w 600"/>
                <a:gd name="T21" fmla="*/ 190500 h 440"/>
                <a:gd name="T22" fmla="*/ 0 w 600"/>
                <a:gd name="T23" fmla="*/ 292100 h 440"/>
                <a:gd name="T24" fmla="*/ 0 w 600"/>
                <a:gd name="T25" fmla="*/ 406400 h 440"/>
                <a:gd name="T26" fmla="*/ 38100 w 600"/>
                <a:gd name="T27" fmla="*/ 495300 h 440"/>
                <a:gd name="T28" fmla="*/ 101600 w 600"/>
                <a:gd name="T29" fmla="*/ 571500 h 440"/>
                <a:gd name="T30" fmla="*/ 190500 w 600"/>
                <a:gd name="T31" fmla="*/ 635000 h 440"/>
                <a:gd name="T32" fmla="*/ 406400 w 600"/>
                <a:gd name="T33" fmla="*/ 698500 h 440"/>
                <a:gd name="T34" fmla="*/ 609600 w 600"/>
                <a:gd name="T35" fmla="*/ 698500 h 440"/>
                <a:gd name="T36" fmla="*/ 749300 w 600"/>
                <a:gd name="T37" fmla="*/ 622300 h 440"/>
                <a:gd name="T38" fmla="*/ 876300 w 600"/>
                <a:gd name="T39" fmla="*/ 520700 h 44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600" h="440">
                  <a:moveTo>
                    <a:pt x="552" y="328"/>
                  </a:moveTo>
                  <a:lnTo>
                    <a:pt x="592" y="256"/>
                  </a:lnTo>
                  <a:lnTo>
                    <a:pt x="600" y="152"/>
                  </a:lnTo>
                  <a:lnTo>
                    <a:pt x="560" y="64"/>
                  </a:lnTo>
                  <a:lnTo>
                    <a:pt x="528" y="32"/>
                  </a:lnTo>
                  <a:lnTo>
                    <a:pt x="488" y="16"/>
                  </a:lnTo>
                  <a:lnTo>
                    <a:pt x="352" y="0"/>
                  </a:lnTo>
                  <a:lnTo>
                    <a:pt x="200" y="8"/>
                  </a:lnTo>
                  <a:lnTo>
                    <a:pt x="136" y="32"/>
                  </a:lnTo>
                  <a:lnTo>
                    <a:pt x="72" y="72"/>
                  </a:lnTo>
                  <a:lnTo>
                    <a:pt x="32" y="120"/>
                  </a:lnTo>
                  <a:lnTo>
                    <a:pt x="0" y="184"/>
                  </a:lnTo>
                  <a:lnTo>
                    <a:pt x="0" y="256"/>
                  </a:lnTo>
                  <a:lnTo>
                    <a:pt x="24" y="312"/>
                  </a:lnTo>
                  <a:lnTo>
                    <a:pt x="64" y="360"/>
                  </a:lnTo>
                  <a:lnTo>
                    <a:pt x="120" y="400"/>
                  </a:lnTo>
                  <a:lnTo>
                    <a:pt x="256" y="440"/>
                  </a:lnTo>
                  <a:lnTo>
                    <a:pt x="384" y="440"/>
                  </a:lnTo>
                  <a:lnTo>
                    <a:pt x="472" y="392"/>
                  </a:lnTo>
                  <a:lnTo>
                    <a:pt x="552" y="328"/>
                  </a:lnTo>
                  <a:close/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51" name="Freeform 9"/>
            <p:cNvSpPr>
              <a:spLocks/>
            </p:cNvSpPr>
            <p:nvPr/>
          </p:nvSpPr>
          <p:spPr bwMode="auto">
            <a:xfrm>
              <a:off x="7240588" y="2395539"/>
              <a:ext cx="952500" cy="776287"/>
            </a:xfrm>
            <a:custGeom>
              <a:avLst/>
              <a:gdLst>
                <a:gd name="T0" fmla="*/ 876300 w 600"/>
                <a:gd name="T1" fmla="*/ 585787 h 489"/>
                <a:gd name="T2" fmla="*/ 939800 w 600"/>
                <a:gd name="T3" fmla="*/ 446087 h 489"/>
                <a:gd name="T4" fmla="*/ 952500 w 600"/>
                <a:gd name="T5" fmla="*/ 280987 h 489"/>
                <a:gd name="T6" fmla="*/ 889000 w 600"/>
                <a:gd name="T7" fmla="*/ 127000 h 489"/>
                <a:gd name="T8" fmla="*/ 838200 w 600"/>
                <a:gd name="T9" fmla="*/ 63500 h 489"/>
                <a:gd name="T10" fmla="*/ 774700 w 600"/>
                <a:gd name="T11" fmla="*/ 38100 h 489"/>
                <a:gd name="T12" fmla="*/ 558800 w 600"/>
                <a:gd name="T13" fmla="*/ 0 h 489"/>
                <a:gd name="T14" fmla="*/ 317500 w 600"/>
                <a:gd name="T15" fmla="*/ 25400 h 489"/>
                <a:gd name="T16" fmla="*/ 215900 w 600"/>
                <a:gd name="T17" fmla="*/ 63500 h 489"/>
                <a:gd name="T18" fmla="*/ 114300 w 600"/>
                <a:gd name="T19" fmla="*/ 127000 h 489"/>
                <a:gd name="T20" fmla="*/ 50800 w 600"/>
                <a:gd name="T21" fmla="*/ 217487 h 489"/>
                <a:gd name="T22" fmla="*/ 0 w 600"/>
                <a:gd name="T23" fmla="*/ 331787 h 489"/>
                <a:gd name="T24" fmla="*/ 0 w 600"/>
                <a:gd name="T25" fmla="*/ 446087 h 489"/>
                <a:gd name="T26" fmla="*/ 38100 w 600"/>
                <a:gd name="T27" fmla="*/ 547687 h 489"/>
                <a:gd name="T28" fmla="*/ 101600 w 600"/>
                <a:gd name="T29" fmla="*/ 636587 h 489"/>
                <a:gd name="T30" fmla="*/ 190500 w 600"/>
                <a:gd name="T31" fmla="*/ 700087 h 489"/>
                <a:gd name="T32" fmla="*/ 406400 w 600"/>
                <a:gd name="T33" fmla="*/ 776287 h 489"/>
                <a:gd name="T34" fmla="*/ 609600 w 600"/>
                <a:gd name="T35" fmla="*/ 776287 h 489"/>
                <a:gd name="T36" fmla="*/ 749300 w 600"/>
                <a:gd name="T37" fmla="*/ 687387 h 489"/>
                <a:gd name="T38" fmla="*/ 876300 w 600"/>
                <a:gd name="T39" fmla="*/ 585787 h 48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600" h="489">
                  <a:moveTo>
                    <a:pt x="552" y="369"/>
                  </a:moveTo>
                  <a:lnTo>
                    <a:pt x="592" y="281"/>
                  </a:lnTo>
                  <a:lnTo>
                    <a:pt x="600" y="177"/>
                  </a:lnTo>
                  <a:lnTo>
                    <a:pt x="560" y="80"/>
                  </a:lnTo>
                  <a:lnTo>
                    <a:pt x="528" y="40"/>
                  </a:lnTo>
                  <a:lnTo>
                    <a:pt x="488" y="24"/>
                  </a:lnTo>
                  <a:lnTo>
                    <a:pt x="352" y="0"/>
                  </a:lnTo>
                  <a:lnTo>
                    <a:pt x="200" y="16"/>
                  </a:lnTo>
                  <a:lnTo>
                    <a:pt x="136" y="40"/>
                  </a:lnTo>
                  <a:lnTo>
                    <a:pt x="72" y="80"/>
                  </a:lnTo>
                  <a:lnTo>
                    <a:pt x="32" y="137"/>
                  </a:lnTo>
                  <a:lnTo>
                    <a:pt x="0" y="209"/>
                  </a:lnTo>
                  <a:lnTo>
                    <a:pt x="0" y="281"/>
                  </a:lnTo>
                  <a:lnTo>
                    <a:pt x="24" y="345"/>
                  </a:lnTo>
                  <a:lnTo>
                    <a:pt x="64" y="401"/>
                  </a:lnTo>
                  <a:lnTo>
                    <a:pt x="120" y="441"/>
                  </a:lnTo>
                  <a:lnTo>
                    <a:pt x="256" y="489"/>
                  </a:lnTo>
                  <a:lnTo>
                    <a:pt x="384" y="489"/>
                  </a:lnTo>
                  <a:lnTo>
                    <a:pt x="472" y="433"/>
                  </a:lnTo>
                  <a:lnTo>
                    <a:pt x="552" y="369"/>
                  </a:lnTo>
                  <a:close/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52" name="Freeform 10"/>
            <p:cNvSpPr>
              <a:spLocks/>
            </p:cNvSpPr>
            <p:nvPr/>
          </p:nvSpPr>
          <p:spPr bwMode="auto">
            <a:xfrm>
              <a:off x="7240588" y="3311525"/>
              <a:ext cx="952500" cy="774700"/>
            </a:xfrm>
            <a:custGeom>
              <a:avLst/>
              <a:gdLst>
                <a:gd name="T0" fmla="*/ 876300 w 600"/>
                <a:gd name="T1" fmla="*/ 584200 h 488"/>
                <a:gd name="T2" fmla="*/ 939800 w 600"/>
                <a:gd name="T3" fmla="*/ 444500 h 488"/>
                <a:gd name="T4" fmla="*/ 952500 w 600"/>
                <a:gd name="T5" fmla="*/ 279400 h 488"/>
                <a:gd name="T6" fmla="*/ 889000 w 600"/>
                <a:gd name="T7" fmla="*/ 127000 h 488"/>
                <a:gd name="T8" fmla="*/ 838200 w 600"/>
                <a:gd name="T9" fmla="*/ 63500 h 488"/>
                <a:gd name="T10" fmla="*/ 774700 w 600"/>
                <a:gd name="T11" fmla="*/ 38100 h 488"/>
                <a:gd name="T12" fmla="*/ 558800 w 600"/>
                <a:gd name="T13" fmla="*/ 0 h 488"/>
                <a:gd name="T14" fmla="*/ 317500 w 600"/>
                <a:gd name="T15" fmla="*/ 25400 h 488"/>
                <a:gd name="T16" fmla="*/ 215900 w 600"/>
                <a:gd name="T17" fmla="*/ 63500 h 488"/>
                <a:gd name="T18" fmla="*/ 114300 w 600"/>
                <a:gd name="T19" fmla="*/ 127000 h 488"/>
                <a:gd name="T20" fmla="*/ 50800 w 600"/>
                <a:gd name="T21" fmla="*/ 215900 h 488"/>
                <a:gd name="T22" fmla="*/ 0 w 600"/>
                <a:gd name="T23" fmla="*/ 330200 h 488"/>
                <a:gd name="T24" fmla="*/ 0 w 600"/>
                <a:gd name="T25" fmla="*/ 444500 h 488"/>
                <a:gd name="T26" fmla="*/ 38100 w 600"/>
                <a:gd name="T27" fmla="*/ 546100 h 488"/>
                <a:gd name="T28" fmla="*/ 101600 w 600"/>
                <a:gd name="T29" fmla="*/ 635000 h 488"/>
                <a:gd name="T30" fmla="*/ 190500 w 600"/>
                <a:gd name="T31" fmla="*/ 698500 h 488"/>
                <a:gd name="T32" fmla="*/ 406400 w 600"/>
                <a:gd name="T33" fmla="*/ 774700 h 488"/>
                <a:gd name="T34" fmla="*/ 609600 w 600"/>
                <a:gd name="T35" fmla="*/ 774700 h 488"/>
                <a:gd name="T36" fmla="*/ 749300 w 600"/>
                <a:gd name="T37" fmla="*/ 685800 h 488"/>
                <a:gd name="T38" fmla="*/ 876300 w 600"/>
                <a:gd name="T39" fmla="*/ 584200 h 48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600" h="488">
                  <a:moveTo>
                    <a:pt x="552" y="368"/>
                  </a:moveTo>
                  <a:lnTo>
                    <a:pt x="592" y="280"/>
                  </a:lnTo>
                  <a:lnTo>
                    <a:pt x="600" y="176"/>
                  </a:lnTo>
                  <a:lnTo>
                    <a:pt x="560" y="80"/>
                  </a:lnTo>
                  <a:lnTo>
                    <a:pt x="528" y="40"/>
                  </a:lnTo>
                  <a:lnTo>
                    <a:pt x="488" y="24"/>
                  </a:lnTo>
                  <a:lnTo>
                    <a:pt x="352" y="0"/>
                  </a:lnTo>
                  <a:lnTo>
                    <a:pt x="200" y="16"/>
                  </a:lnTo>
                  <a:lnTo>
                    <a:pt x="136" y="40"/>
                  </a:lnTo>
                  <a:lnTo>
                    <a:pt x="72" y="80"/>
                  </a:lnTo>
                  <a:lnTo>
                    <a:pt x="32" y="136"/>
                  </a:lnTo>
                  <a:lnTo>
                    <a:pt x="0" y="208"/>
                  </a:lnTo>
                  <a:lnTo>
                    <a:pt x="0" y="280"/>
                  </a:lnTo>
                  <a:lnTo>
                    <a:pt x="24" y="344"/>
                  </a:lnTo>
                  <a:lnTo>
                    <a:pt x="64" y="400"/>
                  </a:lnTo>
                  <a:lnTo>
                    <a:pt x="120" y="440"/>
                  </a:lnTo>
                  <a:lnTo>
                    <a:pt x="256" y="488"/>
                  </a:lnTo>
                  <a:lnTo>
                    <a:pt x="384" y="488"/>
                  </a:lnTo>
                  <a:lnTo>
                    <a:pt x="472" y="432"/>
                  </a:lnTo>
                  <a:lnTo>
                    <a:pt x="552" y="368"/>
                  </a:lnTo>
                  <a:close/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53" name="Freeform 11"/>
            <p:cNvSpPr>
              <a:spLocks/>
            </p:cNvSpPr>
            <p:nvPr/>
          </p:nvSpPr>
          <p:spPr bwMode="auto">
            <a:xfrm>
              <a:off x="7126288" y="5256214"/>
              <a:ext cx="952500" cy="776287"/>
            </a:xfrm>
            <a:custGeom>
              <a:avLst/>
              <a:gdLst>
                <a:gd name="T0" fmla="*/ 876300 w 600"/>
                <a:gd name="T1" fmla="*/ 584200 h 489"/>
                <a:gd name="T2" fmla="*/ 939800 w 600"/>
                <a:gd name="T3" fmla="*/ 444500 h 489"/>
                <a:gd name="T4" fmla="*/ 952500 w 600"/>
                <a:gd name="T5" fmla="*/ 279400 h 489"/>
                <a:gd name="T6" fmla="*/ 889000 w 600"/>
                <a:gd name="T7" fmla="*/ 127000 h 489"/>
                <a:gd name="T8" fmla="*/ 838200 w 600"/>
                <a:gd name="T9" fmla="*/ 63500 h 489"/>
                <a:gd name="T10" fmla="*/ 774700 w 600"/>
                <a:gd name="T11" fmla="*/ 38100 h 489"/>
                <a:gd name="T12" fmla="*/ 558800 w 600"/>
                <a:gd name="T13" fmla="*/ 0 h 489"/>
                <a:gd name="T14" fmla="*/ 317500 w 600"/>
                <a:gd name="T15" fmla="*/ 25400 h 489"/>
                <a:gd name="T16" fmla="*/ 215900 w 600"/>
                <a:gd name="T17" fmla="*/ 63500 h 489"/>
                <a:gd name="T18" fmla="*/ 114300 w 600"/>
                <a:gd name="T19" fmla="*/ 127000 h 489"/>
                <a:gd name="T20" fmla="*/ 50800 w 600"/>
                <a:gd name="T21" fmla="*/ 215900 h 489"/>
                <a:gd name="T22" fmla="*/ 0 w 600"/>
                <a:gd name="T23" fmla="*/ 330200 h 489"/>
                <a:gd name="T24" fmla="*/ 0 w 600"/>
                <a:gd name="T25" fmla="*/ 444500 h 489"/>
                <a:gd name="T26" fmla="*/ 38100 w 600"/>
                <a:gd name="T27" fmla="*/ 546100 h 489"/>
                <a:gd name="T28" fmla="*/ 101600 w 600"/>
                <a:gd name="T29" fmla="*/ 635000 h 489"/>
                <a:gd name="T30" fmla="*/ 190500 w 600"/>
                <a:gd name="T31" fmla="*/ 698500 h 489"/>
                <a:gd name="T32" fmla="*/ 406400 w 600"/>
                <a:gd name="T33" fmla="*/ 776287 h 489"/>
                <a:gd name="T34" fmla="*/ 609600 w 600"/>
                <a:gd name="T35" fmla="*/ 776287 h 489"/>
                <a:gd name="T36" fmla="*/ 749300 w 600"/>
                <a:gd name="T37" fmla="*/ 685800 h 489"/>
                <a:gd name="T38" fmla="*/ 876300 w 600"/>
                <a:gd name="T39" fmla="*/ 584200 h 48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600" h="489">
                  <a:moveTo>
                    <a:pt x="552" y="368"/>
                  </a:moveTo>
                  <a:lnTo>
                    <a:pt x="592" y="280"/>
                  </a:lnTo>
                  <a:lnTo>
                    <a:pt x="600" y="176"/>
                  </a:lnTo>
                  <a:lnTo>
                    <a:pt x="560" y="80"/>
                  </a:lnTo>
                  <a:lnTo>
                    <a:pt x="528" y="40"/>
                  </a:lnTo>
                  <a:lnTo>
                    <a:pt x="488" y="24"/>
                  </a:lnTo>
                  <a:lnTo>
                    <a:pt x="352" y="0"/>
                  </a:lnTo>
                  <a:lnTo>
                    <a:pt x="200" y="16"/>
                  </a:lnTo>
                  <a:lnTo>
                    <a:pt x="136" y="40"/>
                  </a:lnTo>
                  <a:lnTo>
                    <a:pt x="72" y="80"/>
                  </a:lnTo>
                  <a:lnTo>
                    <a:pt x="32" y="136"/>
                  </a:lnTo>
                  <a:lnTo>
                    <a:pt x="0" y="208"/>
                  </a:lnTo>
                  <a:lnTo>
                    <a:pt x="0" y="280"/>
                  </a:lnTo>
                  <a:lnTo>
                    <a:pt x="24" y="344"/>
                  </a:lnTo>
                  <a:lnTo>
                    <a:pt x="64" y="400"/>
                  </a:lnTo>
                  <a:lnTo>
                    <a:pt x="120" y="440"/>
                  </a:lnTo>
                  <a:lnTo>
                    <a:pt x="256" y="489"/>
                  </a:lnTo>
                  <a:lnTo>
                    <a:pt x="384" y="489"/>
                  </a:lnTo>
                  <a:lnTo>
                    <a:pt x="472" y="432"/>
                  </a:lnTo>
                  <a:lnTo>
                    <a:pt x="552" y="368"/>
                  </a:lnTo>
                  <a:close/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54" name="Rectangle 12"/>
            <p:cNvSpPr>
              <a:spLocks noChangeArrowheads="1"/>
            </p:cNvSpPr>
            <p:nvPr/>
          </p:nvSpPr>
          <p:spPr bwMode="auto">
            <a:xfrm>
              <a:off x="8523288" y="2001838"/>
              <a:ext cx="25400" cy="12700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5855" name="Freeform 13"/>
            <p:cNvSpPr>
              <a:spLocks/>
            </p:cNvSpPr>
            <p:nvPr/>
          </p:nvSpPr>
          <p:spPr bwMode="auto">
            <a:xfrm>
              <a:off x="8078788" y="2014539"/>
              <a:ext cx="469900" cy="712787"/>
            </a:xfrm>
            <a:custGeom>
              <a:avLst/>
              <a:gdLst>
                <a:gd name="T0" fmla="*/ 469900 w 296"/>
                <a:gd name="T1" fmla="*/ 0 h 449"/>
                <a:gd name="T2" fmla="*/ 406400 w 296"/>
                <a:gd name="T3" fmla="*/ 266700 h 449"/>
                <a:gd name="T4" fmla="*/ 406400 w 296"/>
                <a:gd name="T5" fmla="*/ 279400 h 449"/>
                <a:gd name="T6" fmla="*/ 406400 w 296"/>
                <a:gd name="T7" fmla="*/ 279400 h 449"/>
                <a:gd name="T8" fmla="*/ 342900 w 296"/>
                <a:gd name="T9" fmla="*/ 406400 h 449"/>
                <a:gd name="T10" fmla="*/ 342900 w 296"/>
                <a:gd name="T11" fmla="*/ 406400 h 449"/>
                <a:gd name="T12" fmla="*/ 342900 w 296"/>
                <a:gd name="T13" fmla="*/ 406400 h 449"/>
                <a:gd name="T14" fmla="*/ 254000 w 296"/>
                <a:gd name="T15" fmla="*/ 520700 h 449"/>
                <a:gd name="T16" fmla="*/ 254000 w 296"/>
                <a:gd name="T17" fmla="*/ 520700 h 449"/>
                <a:gd name="T18" fmla="*/ 254000 w 296"/>
                <a:gd name="T19" fmla="*/ 520700 h 449"/>
                <a:gd name="T20" fmla="*/ 139700 w 296"/>
                <a:gd name="T21" fmla="*/ 636587 h 449"/>
                <a:gd name="T22" fmla="*/ 139700 w 296"/>
                <a:gd name="T23" fmla="*/ 636587 h 449"/>
                <a:gd name="T24" fmla="*/ 139700 w 296"/>
                <a:gd name="T25" fmla="*/ 636587 h 449"/>
                <a:gd name="T26" fmla="*/ 12700 w 296"/>
                <a:gd name="T27" fmla="*/ 712787 h 449"/>
                <a:gd name="T28" fmla="*/ 12700 w 296"/>
                <a:gd name="T29" fmla="*/ 712787 h 449"/>
                <a:gd name="T30" fmla="*/ 0 w 296"/>
                <a:gd name="T31" fmla="*/ 687387 h 449"/>
                <a:gd name="T32" fmla="*/ 0 w 296"/>
                <a:gd name="T33" fmla="*/ 687387 h 449"/>
                <a:gd name="T34" fmla="*/ 127000 w 296"/>
                <a:gd name="T35" fmla="*/ 611187 h 449"/>
                <a:gd name="T36" fmla="*/ 127000 w 296"/>
                <a:gd name="T37" fmla="*/ 611187 h 449"/>
                <a:gd name="T38" fmla="*/ 127000 w 296"/>
                <a:gd name="T39" fmla="*/ 623887 h 449"/>
                <a:gd name="T40" fmla="*/ 241300 w 296"/>
                <a:gd name="T41" fmla="*/ 508000 h 449"/>
                <a:gd name="T42" fmla="*/ 241300 w 296"/>
                <a:gd name="T43" fmla="*/ 508000 h 449"/>
                <a:gd name="T44" fmla="*/ 228600 w 296"/>
                <a:gd name="T45" fmla="*/ 508000 h 449"/>
                <a:gd name="T46" fmla="*/ 317500 w 296"/>
                <a:gd name="T47" fmla="*/ 393700 h 449"/>
                <a:gd name="T48" fmla="*/ 317500 w 296"/>
                <a:gd name="T49" fmla="*/ 393700 h 449"/>
                <a:gd name="T50" fmla="*/ 317500 w 296"/>
                <a:gd name="T51" fmla="*/ 393700 h 449"/>
                <a:gd name="T52" fmla="*/ 381000 w 296"/>
                <a:gd name="T53" fmla="*/ 266700 h 449"/>
                <a:gd name="T54" fmla="*/ 381000 w 296"/>
                <a:gd name="T55" fmla="*/ 266700 h 449"/>
                <a:gd name="T56" fmla="*/ 381000 w 296"/>
                <a:gd name="T57" fmla="*/ 266700 h 449"/>
                <a:gd name="T58" fmla="*/ 444500 w 296"/>
                <a:gd name="T59" fmla="*/ 0 h 449"/>
                <a:gd name="T60" fmla="*/ 469900 w 296"/>
                <a:gd name="T61" fmla="*/ 0 h 4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296" h="449">
                  <a:moveTo>
                    <a:pt x="296" y="0"/>
                  </a:moveTo>
                  <a:lnTo>
                    <a:pt x="256" y="168"/>
                  </a:lnTo>
                  <a:lnTo>
                    <a:pt x="256" y="176"/>
                  </a:lnTo>
                  <a:lnTo>
                    <a:pt x="216" y="256"/>
                  </a:lnTo>
                  <a:lnTo>
                    <a:pt x="160" y="328"/>
                  </a:lnTo>
                  <a:lnTo>
                    <a:pt x="88" y="401"/>
                  </a:lnTo>
                  <a:lnTo>
                    <a:pt x="8" y="449"/>
                  </a:lnTo>
                  <a:lnTo>
                    <a:pt x="0" y="433"/>
                  </a:lnTo>
                  <a:lnTo>
                    <a:pt x="80" y="385"/>
                  </a:lnTo>
                  <a:lnTo>
                    <a:pt x="80" y="393"/>
                  </a:lnTo>
                  <a:lnTo>
                    <a:pt x="152" y="320"/>
                  </a:lnTo>
                  <a:lnTo>
                    <a:pt x="144" y="320"/>
                  </a:lnTo>
                  <a:lnTo>
                    <a:pt x="200" y="248"/>
                  </a:lnTo>
                  <a:lnTo>
                    <a:pt x="240" y="168"/>
                  </a:lnTo>
                  <a:lnTo>
                    <a:pt x="280" y="0"/>
                  </a:lnTo>
                  <a:lnTo>
                    <a:pt x="296" y="0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56" name="Freeform 14"/>
            <p:cNvSpPr>
              <a:spLocks/>
            </p:cNvSpPr>
            <p:nvPr/>
          </p:nvSpPr>
          <p:spPr bwMode="auto">
            <a:xfrm>
              <a:off x="7926388" y="2701925"/>
              <a:ext cx="165100" cy="88900"/>
            </a:xfrm>
            <a:custGeom>
              <a:avLst/>
              <a:gdLst>
                <a:gd name="T0" fmla="*/ 165100 w 104"/>
                <a:gd name="T1" fmla="*/ 25400 h 56"/>
                <a:gd name="T2" fmla="*/ 12700 w 104"/>
                <a:gd name="T3" fmla="*/ 88900 h 56"/>
                <a:gd name="T4" fmla="*/ 0 w 104"/>
                <a:gd name="T5" fmla="*/ 88900 h 56"/>
                <a:gd name="T6" fmla="*/ 0 w 104"/>
                <a:gd name="T7" fmla="*/ 63500 h 56"/>
                <a:gd name="T8" fmla="*/ 0 w 104"/>
                <a:gd name="T9" fmla="*/ 63500 h 56"/>
                <a:gd name="T10" fmla="*/ 152400 w 104"/>
                <a:gd name="T11" fmla="*/ 0 h 56"/>
                <a:gd name="T12" fmla="*/ 165100 w 104"/>
                <a:gd name="T13" fmla="*/ 25400 h 5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4" h="56">
                  <a:moveTo>
                    <a:pt x="104" y="16"/>
                  </a:moveTo>
                  <a:lnTo>
                    <a:pt x="8" y="56"/>
                  </a:lnTo>
                  <a:lnTo>
                    <a:pt x="0" y="56"/>
                  </a:lnTo>
                  <a:lnTo>
                    <a:pt x="0" y="40"/>
                  </a:lnTo>
                  <a:lnTo>
                    <a:pt x="96" y="0"/>
                  </a:lnTo>
                  <a:lnTo>
                    <a:pt x="104" y="16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57" name="Rectangle 15"/>
            <p:cNvSpPr>
              <a:spLocks noChangeArrowheads="1"/>
            </p:cNvSpPr>
            <p:nvPr/>
          </p:nvSpPr>
          <p:spPr bwMode="auto">
            <a:xfrm>
              <a:off x="7748588" y="2803525"/>
              <a:ext cx="12700" cy="25400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5858" name="Freeform 16"/>
            <p:cNvSpPr>
              <a:spLocks/>
            </p:cNvSpPr>
            <p:nvPr/>
          </p:nvSpPr>
          <p:spPr bwMode="auto">
            <a:xfrm>
              <a:off x="7761288" y="2765425"/>
              <a:ext cx="165100" cy="63500"/>
            </a:xfrm>
            <a:custGeom>
              <a:avLst/>
              <a:gdLst>
                <a:gd name="T0" fmla="*/ 165100 w 104"/>
                <a:gd name="T1" fmla="*/ 25400 h 40"/>
                <a:gd name="T2" fmla="*/ 165100 w 104"/>
                <a:gd name="T3" fmla="*/ 0 h 40"/>
                <a:gd name="T4" fmla="*/ 0 w 104"/>
                <a:gd name="T5" fmla="*/ 38100 h 40"/>
                <a:gd name="T6" fmla="*/ 0 w 104"/>
                <a:gd name="T7" fmla="*/ 63500 h 40"/>
                <a:gd name="T8" fmla="*/ 165100 w 104"/>
                <a:gd name="T9" fmla="*/ 25400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4" h="40">
                  <a:moveTo>
                    <a:pt x="104" y="16"/>
                  </a:moveTo>
                  <a:lnTo>
                    <a:pt x="104" y="0"/>
                  </a:lnTo>
                  <a:lnTo>
                    <a:pt x="0" y="24"/>
                  </a:lnTo>
                  <a:lnTo>
                    <a:pt x="0" y="40"/>
                  </a:lnTo>
                  <a:lnTo>
                    <a:pt x="104" y="16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59" name="Freeform 17"/>
            <p:cNvSpPr>
              <a:spLocks/>
            </p:cNvSpPr>
            <p:nvPr/>
          </p:nvSpPr>
          <p:spPr bwMode="auto">
            <a:xfrm>
              <a:off x="7761288" y="2803525"/>
              <a:ext cx="25400" cy="25400"/>
            </a:xfrm>
            <a:custGeom>
              <a:avLst/>
              <a:gdLst>
                <a:gd name="T0" fmla="*/ 0 w 16"/>
                <a:gd name="T1" fmla="*/ 25400 h 16"/>
                <a:gd name="T2" fmla="*/ 12700 w 16"/>
                <a:gd name="T3" fmla="*/ 25400 h 16"/>
                <a:gd name="T4" fmla="*/ 25400 w 16"/>
                <a:gd name="T5" fmla="*/ 0 h 16"/>
                <a:gd name="T6" fmla="*/ 12700 w 16"/>
                <a:gd name="T7" fmla="*/ 0 h 16"/>
                <a:gd name="T8" fmla="*/ 0 w 16"/>
                <a:gd name="T9" fmla="*/ 2540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16">
                  <a:moveTo>
                    <a:pt x="0" y="16"/>
                  </a:moveTo>
                  <a:lnTo>
                    <a:pt x="8" y="16"/>
                  </a:lnTo>
                  <a:lnTo>
                    <a:pt x="16" y="0"/>
                  </a:lnTo>
                  <a:lnTo>
                    <a:pt x="8" y="0"/>
                  </a:lnTo>
                  <a:lnTo>
                    <a:pt x="0" y="16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60" name="Freeform 18"/>
            <p:cNvSpPr>
              <a:spLocks/>
            </p:cNvSpPr>
            <p:nvPr/>
          </p:nvSpPr>
          <p:spPr bwMode="auto">
            <a:xfrm>
              <a:off x="7100888" y="2459039"/>
              <a:ext cx="673100" cy="369887"/>
            </a:xfrm>
            <a:custGeom>
              <a:avLst/>
              <a:gdLst>
                <a:gd name="T0" fmla="*/ 660400 w 424"/>
                <a:gd name="T1" fmla="*/ 369887 h 233"/>
                <a:gd name="T2" fmla="*/ 368300 w 424"/>
                <a:gd name="T3" fmla="*/ 166687 h 233"/>
                <a:gd name="T4" fmla="*/ 368300 w 424"/>
                <a:gd name="T5" fmla="*/ 166687 h 233"/>
                <a:gd name="T6" fmla="*/ 368300 w 424"/>
                <a:gd name="T7" fmla="*/ 166687 h 233"/>
                <a:gd name="T8" fmla="*/ 0 w 424"/>
                <a:gd name="T9" fmla="*/ 25400 h 233"/>
                <a:gd name="T10" fmla="*/ 0 w 424"/>
                <a:gd name="T11" fmla="*/ 25400 h 233"/>
                <a:gd name="T12" fmla="*/ 0 w 424"/>
                <a:gd name="T13" fmla="*/ 0 h 233"/>
                <a:gd name="T14" fmla="*/ 12700 w 424"/>
                <a:gd name="T15" fmla="*/ 0 h 233"/>
                <a:gd name="T16" fmla="*/ 381000 w 424"/>
                <a:gd name="T17" fmla="*/ 141287 h 233"/>
                <a:gd name="T18" fmla="*/ 381000 w 424"/>
                <a:gd name="T19" fmla="*/ 141287 h 233"/>
                <a:gd name="T20" fmla="*/ 381000 w 424"/>
                <a:gd name="T21" fmla="*/ 141287 h 233"/>
                <a:gd name="T22" fmla="*/ 673100 w 424"/>
                <a:gd name="T23" fmla="*/ 344487 h 233"/>
                <a:gd name="T24" fmla="*/ 660400 w 424"/>
                <a:gd name="T25" fmla="*/ 369887 h 23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24" h="233">
                  <a:moveTo>
                    <a:pt x="416" y="233"/>
                  </a:moveTo>
                  <a:lnTo>
                    <a:pt x="232" y="105"/>
                  </a:lnTo>
                  <a:lnTo>
                    <a:pt x="0" y="16"/>
                  </a:lnTo>
                  <a:lnTo>
                    <a:pt x="0" y="0"/>
                  </a:lnTo>
                  <a:lnTo>
                    <a:pt x="8" y="0"/>
                  </a:lnTo>
                  <a:lnTo>
                    <a:pt x="240" y="89"/>
                  </a:lnTo>
                  <a:lnTo>
                    <a:pt x="424" y="217"/>
                  </a:lnTo>
                  <a:lnTo>
                    <a:pt x="416" y="233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61" name="Freeform 19"/>
            <p:cNvSpPr>
              <a:spLocks/>
            </p:cNvSpPr>
            <p:nvPr/>
          </p:nvSpPr>
          <p:spPr bwMode="auto">
            <a:xfrm>
              <a:off x="6591300" y="2357438"/>
              <a:ext cx="509588" cy="127000"/>
            </a:xfrm>
            <a:custGeom>
              <a:avLst/>
              <a:gdLst>
                <a:gd name="T0" fmla="*/ 509588 w 321"/>
                <a:gd name="T1" fmla="*/ 127000 h 80"/>
                <a:gd name="T2" fmla="*/ 0 w 321"/>
                <a:gd name="T3" fmla="*/ 25400 h 80"/>
                <a:gd name="T4" fmla="*/ 0 w 321"/>
                <a:gd name="T5" fmla="*/ 25400 h 80"/>
                <a:gd name="T6" fmla="*/ 0 w 321"/>
                <a:gd name="T7" fmla="*/ 0 h 80"/>
                <a:gd name="T8" fmla="*/ 0 w 321"/>
                <a:gd name="T9" fmla="*/ 0 h 80"/>
                <a:gd name="T10" fmla="*/ 509588 w 321"/>
                <a:gd name="T11" fmla="*/ 101600 h 80"/>
                <a:gd name="T12" fmla="*/ 509588 w 321"/>
                <a:gd name="T13" fmla="*/ 127000 h 8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21" h="80">
                  <a:moveTo>
                    <a:pt x="321" y="80"/>
                  </a:moveTo>
                  <a:lnTo>
                    <a:pt x="0" y="16"/>
                  </a:lnTo>
                  <a:lnTo>
                    <a:pt x="0" y="0"/>
                  </a:lnTo>
                  <a:lnTo>
                    <a:pt x="321" y="64"/>
                  </a:lnTo>
                  <a:lnTo>
                    <a:pt x="321" y="80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62" name="Rectangle 20"/>
            <p:cNvSpPr>
              <a:spLocks noChangeArrowheads="1"/>
            </p:cNvSpPr>
            <p:nvPr/>
          </p:nvSpPr>
          <p:spPr bwMode="auto">
            <a:xfrm>
              <a:off x="5867400" y="2293938"/>
              <a:ext cx="12700" cy="25400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5863" name="Freeform 21"/>
            <p:cNvSpPr>
              <a:spLocks/>
            </p:cNvSpPr>
            <p:nvPr/>
          </p:nvSpPr>
          <p:spPr bwMode="auto">
            <a:xfrm>
              <a:off x="5880100" y="2293938"/>
              <a:ext cx="711200" cy="88900"/>
            </a:xfrm>
            <a:custGeom>
              <a:avLst/>
              <a:gdLst>
                <a:gd name="T0" fmla="*/ 711200 w 448"/>
                <a:gd name="T1" fmla="*/ 88900 h 56"/>
                <a:gd name="T2" fmla="*/ 711200 w 448"/>
                <a:gd name="T3" fmla="*/ 63500 h 56"/>
                <a:gd name="T4" fmla="*/ 0 w 448"/>
                <a:gd name="T5" fmla="*/ 0 h 56"/>
                <a:gd name="T6" fmla="*/ 0 w 448"/>
                <a:gd name="T7" fmla="*/ 25400 h 56"/>
                <a:gd name="T8" fmla="*/ 711200 w 448"/>
                <a:gd name="T9" fmla="*/ 88900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48" h="56">
                  <a:moveTo>
                    <a:pt x="448" y="56"/>
                  </a:moveTo>
                  <a:lnTo>
                    <a:pt x="448" y="4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448" y="56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64" name="Rectangle 22"/>
            <p:cNvSpPr>
              <a:spLocks noChangeArrowheads="1"/>
            </p:cNvSpPr>
            <p:nvPr/>
          </p:nvSpPr>
          <p:spPr bwMode="auto">
            <a:xfrm>
              <a:off x="5880100" y="2293938"/>
              <a:ext cx="12700" cy="25400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5865" name="Freeform 23"/>
            <p:cNvSpPr>
              <a:spLocks/>
            </p:cNvSpPr>
            <p:nvPr/>
          </p:nvSpPr>
          <p:spPr bwMode="auto">
            <a:xfrm>
              <a:off x="3516314" y="2293939"/>
              <a:ext cx="2363787" cy="712787"/>
            </a:xfrm>
            <a:custGeom>
              <a:avLst/>
              <a:gdLst>
                <a:gd name="T0" fmla="*/ 2363787 w 1489"/>
                <a:gd name="T1" fmla="*/ 25400 h 449"/>
                <a:gd name="T2" fmla="*/ 2008187 w 1489"/>
                <a:gd name="T3" fmla="*/ 25400 h 449"/>
                <a:gd name="T4" fmla="*/ 2008187 w 1489"/>
                <a:gd name="T5" fmla="*/ 25400 h 449"/>
                <a:gd name="T6" fmla="*/ 2008187 w 1489"/>
                <a:gd name="T7" fmla="*/ 25400 h 449"/>
                <a:gd name="T8" fmla="*/ 1639887 w 1489"/>
                <a:gd name="T9" fmla="*/ 63500 h 449"/>
                <a:gd name="T10" fmla="*/ 1639887 w 1489"/>
                <a:gd name="T11" fmla="*/ 63500 h 449"/>
                <a:gd name="T12" fmla="*/ 1639887 w 1489"/>
                <a:gd name="T13" fmla="*/ 63500 h 449"/>
                <a:gd name="T14" fmla="*/ 1244600 w 1489"/>
                <a:gd name="T15" fmla="*/ 152400 h 449"/>
                <a:gd name="T16" fmla="*/ 1257300 w 1489"/>
                <a:gd name="T17" fmla="*/ 152400 h 449"/>
                <a:gd name="T18" fmla="*/ 1257300 w 1489"/>
                <a:gd name="T19" fmla="*/ 152400 h 449"/>
                <a:gd name="T20" fmla="*/ 850900 w 1489"/>
                <a:gd name="T21" fmla="*/ 293687 h 449"/>
                <a:gd name="T22" fmla="*/ 850900 w 1489"/>
                <a:gd name="T23" fmla="*/ 293687 h 449"/>
                <a:gd name="T24" fmla="*/ 850900 w 1489"/>
                <a:gd name="T25" fmla="*/ 293687 h 449"/>
                <a:gd name="T26" fmla="*/ 444500 w 1489"/>
                <a:gd name="T27" fmla="*/ 484187 h 449"/>
                <a:gd name="T28" fmla="*/ 444500 w 1489"/>
                <a:gd name="T29" fmla="*/ 484187 h 449"/>
                <a:gd name="T30" fmla="*/ 444500 w 1489"/>
                <a:gd name="T31" fmla="*/ 484187 h 449"/>
                <a:gd name="T32" fmla="*/ 12700 w 1489"/>
                <a:gd name="T33" fmla="*/ 712787 h 449"/>
                <a:gd name="T34" fmla="*/ 12700 w 1489"/>
                <a:gd name="T35" fmla="*/ 712787 h 449"/>
                <a:gd name="T36" fmla="*/ 0 w 1489"/>
                <a:gd name="T37" fmla="*/ 687387 h 449"/>
                <a:gd name="T38" fmla="*/ 0 w 1489"/>
                <a:gd name="T39" fmla="*/ 687387 h 449"/>
                <a:gd name="T40" fmla="*/ 431800 w 1489"/>
                <a:gd name="T41" fmla="*/ 458787 h 449"/>
                <a:gd name="T42" fmla="*/ 431800 w 1489"/>
                <a:gd name="T43" fmla="*/ 458787 h 449"/>
                <a:gd name="T44" fmla="*/ 431800 w 1489"/>
                <a:gd name="T45" fmla="*/ 458787 h 449"/>
                <a:gd name="T46" fmla="*/ 838200 w 1489"/>
                <a:gd name="T47" fmla="*/ 266700 h 449"/>
                <a:gd name="T48" fmla="*/ 838200 w 1489"/>
                <a:gd name="T49" fmla="*/ 266700 h 449"/>
                <a:gd name="T50" fmla="*/ 838200 w 1489"/>
                <a:gd name="T51" fmla="*/ 266700 h 449"/>
                <a:gd name="T52" fmla="*/ 1244600 w 1489"/>
                <a:gd name="T53" fmla="*/ 127000 h 449"/>
                <a:gd name="T54" fmla="*/ 1244600 w 1489"/>
                <a:gd name="T55" fmla="*/ 127000 h 449"/>
                <a:gd name="T56" fmla="*/ 1244600 w 1489"/>
                <a:gd name="T57" fmla="*/ 127000 h 449"/>
                <a:gd name="T58" fmla="*/ 1639887 w 1489"/>
                <a:gd name="T59" fmla="*/ 38100 h 449"/>
                <a:gd name="T60" fmla="*/ 1639887 w 1489"/>
                <a:gd name="T61" fmla="*/ 38100 h 449"/>
                <a:gd name="T62" fmla="*/ 1639887 w 1489"/>
                <a:gd name="T63" fmla="*/ 38100 h 449"/>
                <a:gd name="T64" fmla="*/ 2008187 w 1489"/>
                <a:gd name="T65" fmla="*/ 0 h 449"/>
                <a:gd name="T66" fmla="*/ 2008187 w 1489"/>
                <a:gd name="T67" fmla="*/ 0 h 449"/>
                <a:gd name="T68" fmla="*/ 2008187 w 1489"/>
                <a:gd name="T69" fmla="*/ 0 h 449"/>
                <a:gd name="T70" fmla="*/ 2363787 w 1489"/>
                <a:gd name="T71" fmla="*/ 0 h 449"/>
                <a:gd name="T72" fmla="*/ 2363787 w 1489"/>
                <a:gd name="T73" fmla="*/ 25400 h 44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489" h="449">
                  <a:moveTo>
                    <a:pt x="1489" y="16"/>
                  </a:moveTo>
                  <a:lnTo>
                    <a:pt x="1265" y="16"/>
                  </a:lnTo>
                  <a:lnTo>
                    <a:pt x="1033" y="40"/>
                  </a:lnTo>
                  <a:lnTo>
                    <a:pt x="784" y="96"/>
                  </a:lnTo>
                  <a:lnTo>
                    <a:pt x="792" y="96"/>
                  </a:lnTo>
                  <a:lnTo>
                    <a:pt x="536" y="185"/>
                  </a:lnTo>
                  <a:lnTo>
                    <a:pt x="280" y="305"/>
                  </a:lnTo>
                  <a:lnTo>
                    <a:pt x="8" y="449"/>
                  </a:lnTo>
                  <a:lnTo>
                    <a:pt x="0" y="433"/>
                  </a:lnTo>
                  <a:lnTo>
                    <a:pt x="272" y="289"/>
                  </a:lnTo>
                  <a:lnTo>
                    <a:pt x="528" y="168"/>
                  </a:lnTo>
                  <a:lnTo>
                    <a:pt x="784" y="80"/>
                  </a:lnTo>
                  <a:lnTo>
                    <a:pt x="1033" y="24"/>
                  </a:lnTo>
                  <a:lnTo>
                    <a:pt x="1265" y="0"/>
                  </a:lnTo>
                  <a:lnTo>
                    <a:pt x="1489" y="0"/>
                  </a:lnTo>
                  <a:lnTo>
                    <a:pt x="1489" y="16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66" name="Freeform 24"/>
            <p:cNvSpPr>
              <a:spLocks/>
            </p:cNvSpPr>
            <p:nvPr/>
          </p:nvSpPr>
          <p:spPr bwMode="auto">
            <a:xfrm>
              <a:off x="3082925" y="2981325"/>
              <a:ext cx="446088" cy="304800"/>
            </a:xfrm>
            <a:custGeom>
              <a:avLst/>
              <a:gdLst>
                <a:gd name="T0" fmla="*/ 446088 w 281"/>
                <a:gd name="T1" fmla="*/ 25400 h 192"/>
                <a:gd name="T2" fmla="*/ 14288 w 281"/>
                <a:gd name="T3" fmla="*/ 304800 h 192"/>
                <a:gd name="T4" fmla="*/ 14288 w 281"/>
                <a:gd name="T5" fmla="*/ 304800 h 192"/>
                <a:gd name="T6" fmla="*/ 0 w 281"/>
                <a:gd name="T7" fmla="*/ 279400 h 192"/>
                <a:gd name="T8" fmla="*/ 0 w 281"/>
                <a:gd name="T9" fmla="*/ 279400 h 192"/>
                <a:gd name="T10" fmla="*/ 433388 w 281"/>
                <a:gd name="T11" fmla="*/ 0 h 192"/>
                <a:gd name="T12" fmla="*/ 446088 w 281"/>
                <a:gd name="T13" fmla="*/ 25400 h 19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81" h="192">
                  <a:moveTo>
                    <a:pt x="281" y="16"/>
                  </a:moveTo>
                  <a:lnTo>
                    <a:pt x="9" y="192"/>
                  </a:lnTo>
                  <a:lnTo>
                    <a:pt x="0" y="176"/>
                  </a:lnTo>
                  <a:lnTo>
                    <a:pt x="273" y="0"/>
                  </a:lnTo>
                  <a:lnTo>
                    <a:pt x="281" y="16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67" name="Freeform 25"/>
            <p:cNvSpPr>
              <a:spLocks/>
            </p:cNvSpPr>
            <p:nvPr/>
          </p:nvSpPr>
          <p:spPr bwMode="auto">
            <a:xfrm>
              <a:off x="2638425" y="3578225"/>
              <a:ext cx="25400" cy="25400"/>
            </a:xfrm>
            <a:custGeom>
              <a:avLst/>
              <a:gdLst>
                <a:gd name="T0" fmla="*/ 25400 w 16"/>
                <a:gd name="T1" fmla="*/ 25400 h 16"/>
                <a:gd name="T2" fmla="*/ 12700 w 16"/>
                <a:gd name="T3" fmla="*/ 25400 h 16"/>
                <a:gd name="T4" fmla="*/ 0 w 16"/>
                <a:gd name="T5" fmla="*/ 0 h 16"/>
                <a:gd name="T6" fmla="*/ 12700 w 16"/>
                <a:gd name="T7" fmla="*/ 0 h 16"/>
                <a:gd name="T8" fmla="*/ 25400 w 16"/>
                <a:gd name="T9" fmla="*/ 2540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16">
                  <a:moveTo>
                    <a:pt x="16" y="16"/>
                  </a:moveTo>
                  <a:lnTo>
                    <a:pt x="8" y="16"/>
                  </a:lnTo>
                  <a:lnTo>
                    <a:pt x="0" y="0"/>
                  </a:lnTo>
                  <a:lnTo>
                    <a:pt x="8" y="0"/>
                  </a:lnTo>
                  <a:lnTo>
                    <a:pt x="16" y="16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68" name="Freeform 26"/>
            <p:cNvSpPr>
              <a:spLocks/>
            </p:cNvSpPr>
            <p:nvPr/>
          </p:nvSpPr>
          <p:spPr bwMode="auto">
            <a:xfrm>
              <a:off x="2651125" y="3260725"/>
              <a:ext cx="446088" cy="342900"/>
            </a:xfrm>
            <a:custGeom>
              <a:avLst/>
              <a:gdLst>
                <a:gd name="T0" fmla="*/ 446088 w 281"/>
                <a:gd name="T1" fmla="*/ 25400 h 216"/>
                <a:gd name="T2" fmla="*/ 431800 w 281"/>
                <a:gd name="T3" fmla="*/ 0 h 216"/>
                <a:gd name="T4" fmla="*/ 0 w 281"/>
                <a:gd name="T5" fmla="*/ 317500 h 216"/>
                <a:gd name="T6" fmla="*/ 12700 w 281"/>
                <a:gd name="T7" fmla="*/ 342900 h 216"/>
                <a:gd name="T8" fmla="*/ 446088 w 281"/>
                <a:gd name="T9" fmla="*/ 25400 h 2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1" h="216">
                  <a:moveTo>
                    <a:pt x="281" y="16"/>
                  </a:moveTo>
                  <a:lnTo>
                    <a:pt x="272" y="0"/>
                  </a:lnTo>
                  <a:lnTo>
                    <a:pt x="0" y="200"/>
                  </a:lnTo>
                  <a:lnTo>
                    <a:pt x="8" y="216"/>
                  </a:lnTo>
                  <a:lnTo>
                    <a:pt x="281" y="16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69" name="Freeform 27"/>
            <p:cNvSpPr>
              <a:spLocks/>
            </p:cNvSpPr>
            <p:nvPr/>
          </p:nvSpPr>
          <p:spPr bwMode="auto">
            <a:xfrm>
              <a:off x="2638425" y="3578225"/>
              <a:ext cx="25400" cy="25400"/>
            </a:xfrm>
            <a:custGeom>
              <a:avLst/>
              <a:gdLst>
                <a:gd name="T0" fmla="*/ 25400 w 16"/>
                <a:gd name="T1" fmla="*/ 25400 h 16"/>
                <a:gd name="T2" fmla="*/ 25400 w 16"/>
                <a:gd name="T3" fmla="*/ 12700 h 16"/>
                <a:gd name="T4" fmla="*/ 0 w 16"/>
                <a:gd name="T5" fmla="*/ 0 h 16"/>
                <a:gd name="T6" fmla="*/ 0 w 16"/>
                <a:gd name="T7" fmla="*/ 12700 h 16"/>
                <a:gd name="T8" fmla="*/ 25400 w 16"/>
                <a:gd name="T9" fmla="*/ 2540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16">
                  <a:moveTo>
                    <a:pt x="16" y="16"/>
                  </a:moveTo>
                  <a:lnTo>
                    <a:pt x="16" y="8"/>
                  </a:lnTo>
                  <a:lnTo>
                    <a:pt x="0" y="0"/>
                  </a:lnTo>
                  <a:lnTo>
                    <a:pt x="0" y="8"/>
                  </a:lnTo>
                  <a:lnTo>
                    <a:pt x="16" y="16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70" name="Freeform 28"/>
            <p:cNvSpPr>
              <a:spLocks/>
            </p:cNvSpPr>
            <p:nvPr/>
          </p:nvSpPr>
          <p:spPr bwMode="auto">
            <a:xfrm>
              <a:off x="2486025" y="3590925"/>
              <a:ext cx="177800" cy="1004888"/>
            </a:xfrm>
            <a:custGeom>
              <a:avLst/>
              <a:gdLst>
                <a:gd name="T0" fmla="*/ 177800 w 112"/>
                <a:gd name="T1" fmla="*/ 12700 h 633"/>
                <a:gd name="T2" fmla="*/ 101600 w 112"/>
                <a:gd name="T3" fmla="*/ 190500 h 633"/>
                <a:gd name="T4" fmla="*/ 101600 w 112"/>
                <a:gd name="T5" fmla="*/ 190500 h 633"/>
                <a:gd name="T6" fmla="*/ 101600 w 112"/>
                <a:gd name="T7" fmla="*/ 190500 h 633"/>
                <a:gd name="T8" fmla="*/ 38100 w 112"/>
                <a:gd name="T9" fmla="*/ 355600 h 633"/>
                <a:gd name="T10" fmla="*/ 38100 w 112"/>
                <a:gd name="T11" fmla="*/ 342900 h 633"/>
                <a:gd name="T12" fmla="*/ 38100 w 112"/>
                <a:gd name="T13" fmla="*/ 342900 h 633"/>
                <a:gd name="T14" fmla="*/ 25400 w 112"/>
                <a:gd name="T15" fmla="*/ 520700 h 633"/>
                <a:gd name="T16" fmla="*/ 25400 w 112"/>
                <a:gd name="T17" fmla="*/ 520700 h 633"/>
                <a:gd name="T18" fmla="*/ 25400 w 112"/>
                <a:gd name="T19" fmla="*/ 520700 h 633"/>
                <a:gd name="T20" fmla="*/ 25400 w 112"/>
                <a:gd name="T21" fmla="*/ 687388 h 633"/>
                <a:gd name="T22" fmla="*/ 25400 w 112"/>
                <a:gd name="T23" fmla="*/ 687388 h 633"/>
                <a:gd name="T24" fmla="*/ 25400 w 112"/>
                <a:gd name="T25" fmla="*/ 687388 h 633"/>
                <a:gd name="T26" fmla="*/ 50800 w 112"/>
                <a:gd name="T27" fmla="*/ 839788 h 633"/>
                <a:gd name="T28" fmla="*/ 50800 w 112"/>
                <a:gd name="T29" fmla="*/ 839788 h 633"/>
                <a:gd name="T30" fmla="*/ 50800 w 112"/>
                <a:gd name="T31" fmla="*/ 839788 h 633"/>
                <a:gd name="T32" fmla="*/ 114300 w 112"/>
                <a:gd name="T33" fmla="*/ 992188 h 633"/>
                <a:gd name="T34" fmla="*/ 114300 w 112"/>
                <a:gd name="T35" fmla="*/ 992188 h 633"/>
                <a:gd name="T36" fmla="*/ 88900 w 112"/>
                <a:gd name="T37" fmla="*/ 1004888 h 633"/>
                <a:gd name="T38" fmla="*/ 88900 w 112"/>
                <a:gd name="T39" fmla="*/ 1004888 h 633"/>
                <a:gd name="T40" fmla="*/ 25400 w 112"/>
                <a:gd name="T41" fmla="*/ 852488 h 633"/>
                <a:gd name="T42" fmla="*/ 25400 w 112"/>
                <a:gd name="T43" fmla="*/ 852488 h 633"/>
                <a:gd name="T44" fmla="*/ 25400 w 112"/>
                <a:gd name="T45" fmla="*/ 839788 h 633"/>
                <a:gd name="T46" fmla="*/ 0 w 112"/>
                <a:gd name="T47" fmla="*/ 687388 h 633"/>
                <a:gd name="T48" fmla="*/ 0 w 112"/>
                <a:gd name="T49" fmla="*/ 687388 h 633"/>
                <a:gd name="T50" fmla="*/ 0 w 112"/>
                <a:gd name="T51" fmla="*/ 687388 h 633"/>
                <a:gd name="T52" fmla="*/ 0 w 112"/>
                <a:gd name="T53" fmla="*/ 520700 h 633"/>
                <a:gd name="T54" fmla="*/ 0 w 112"/>
                <a:gd name="T55" fmla="*/ 520700 h 633"/>
                <a:gd name="T56" fmla="*/ 0 w 112"/>
                <a:gd name="T57" fmla="*/ 520700 h 633"/>
                <a:gd name="T58" fmla="*/ 12700 w 112"/>
                <a:gd name="T59" fmla="*/ 342900 h 633"/>
                <a:gd name="T60" fmla="*/ 12700 w 112"/>
                <a:gd name="T61" fmla="*/ 342900 h 633"/>
                <a:gd name="T62" fmla="*/ 12700 w 112"/>
                <a:gd name="T63" fmla="*/ 342900 h 633"/>
                <a:gd name="T64" fmla="*/ 76200 w 112"/>
                <a:gd name="T65" fmla="*/ 177800 h 633"/>
                <a:gd name="T66" fmla="*/ 76200 w 112"/>
                <a:gd name="T67" fmla="*/ 177800 h 633"/>
                <a:gd name="T68" fmla="*/ 76200 w 112"/>
                <a:gd name="T69" fmla="*/ 177800 h 633"/>
                <a:gd name="T70" fmla="*/ 152400 w 112"/>
                <a:gd name="T71" fmla="*/ 0 h 633"/>
                <a:gd name="T72" fmla="*/ 177800 w 112"/>
                <a:gd name="T73" fmla="*/ 12700 h 63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12" h="633">
                  <a:moveTo>
                    <a:pt x="112" y="8"/>
                  </a:moveTo>
                  <a:lnTo>
                    <a:pt x="64" y="120"/>
                  </a:lnTo>
                  <a:lnTo>
                    <a:pt x="24" y="224"/>
                  </a:lnTo>
                  <a:lnTo>
                    <a:pt x="24" y="216"/>
                  </a:lnTo>
                  <a:lnTo>
                    <a:pt x="16" y="328"/>
                  </a:lnTo>
                  <a:lnTo>
                    <a:pt x="16" y="433"/>
                  </a:lnTo>
                  <a:lnTo>
                    <a:pt x="32" y="529"/>
                  </a:lnTo>
                  <a:lnTo>
                    <a:pt x="72" y="625"/>
                  </a:lnTo>
                  <a:lnTo>
                    <a:pt x="56" y="633"/>
                  </a:lnTo>
                  <a:lnTo>
                    <a:pt x="16" y="537"/>
                  </a:lnTo>
                  <a:lnTo>
                    <a:pt x="16" y="529"/>
                  </a:lnTo>
                  <a:lnTo>
                    <a:pt x="0" y="433"/>
                  </a:lnTo>
                  <a:lnTo>
                    <a:pt x="0" y="328"/>
                  </a:lnTo>
                  <a:lnTo>
                    <a:pt x="8" y="216"/>
                  </a:lnTo>
                  <a:lnTo>
                    <a:pt x="48" y="112"/>
                  </a:lnTo>
                  <a:lnTo>
                    <a:pt x="96" y="0"/>
                  </a:lnTo>
                  <a:lnTo>
                    <a:pt x="112" y="8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71" name="Freeform 29"/>
            <p:cNvSpPr>
              <a:spLocks/>
            </p:cNvSpPr>
            <p:nvPr/>
          </p:nvSpPr>
          <p:spPr bwMode="auto">
            <a:xfrm>
              <a:off x="2574925" y="4583113"/>
              <a:ext cx="101600" cy="165100"/>
            </a:xfrm>
            <a:custGeom>
              <a:avLst/>
              <a:gdLst>
                <a:gd name="T0" fmla="*/ 25400 w 64"/>
                <a:gd name="T1" fmla="*/ 0 h 104"/>
                <a:gd name="T2" fmla="*/ 101600 w 64"/>
                <a:gd name="T3" fmla="*/ 152400 h 104"/>
                <a:gd name="T4" fmla="*/ 101600 w 64"/>
                <a:gd name="T5" fmla="*/ 152400 h 104"/>
                <a:gd name="T6" fmla="*/ 76200 w 64"/>
                <a:gd name="T7" fmla="*/ 165100 h 104"/>
                <a:gd name="T8" fmla="*/ 76200 w 64"/>
                <a:gd name="T9" fmla="*/ 165100 h 104"/>
                <a:gd name="T10" fmla="*/ 0 w 64"/>
                <a:gd name="T11" fmla="*/ 12700 h 104"/>
                <a:gd name="T12" fmla="*/ 25400 w 64"/>
                <a:gd name="T13" fmla="*/ 0 h 1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4" h="104">
                  <a:moveTo>
                    <a:pt x="16" y="0"/>
                  </a:moveTo>
                  <a:lnTo>
                    <a:pt x="64" y="96"/>
                  </a:lnTo>
                  <a:lnTo>
                    <a:pt x="48" y="104"/>
                  </a:lnTo>
                  <a:lnTo>
                    <a:pt x="0" y="8"/>
                  </a:lnTo>
                  <a:lnTo>
                    <a:pt x="16" y="0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72" name="Freeform 30"/>
            <p:cNvSpPr>
              <a:spLocks/>
            </p:cNvSpPr>
            <p:nvPr/>
          </p:nvSpPr>
          <p:spPr bwMode="auto">
            <a:xfrm>
              <a:off x="2752725" y="4875213"/>
              <a:ext cx="25400" cy="25400"/>
            </a:xfrm>
            <a:custGeom>
              <a:avLst/>
              <a:gdLst>
                <a:gd name="T0" fmla="*/ 25400 w 16"/>
                <a:gd name="T1" fmla="*/ 0 h 16"/>
                <a:gd name="T2" fmla="*/ 25400 w 16"/>
                <a:gd name="T3" fmla="*/ 12700 h 16"/>
                <a:gd name="T4" fmla="*/ 0 w 16"/>
                <a:gd name="T5" fmla="*/ 25400 h 16"/>
                <a:gd name="T6" fmla="*/ 0 w 16"/>
                <a:gd name="T7" fmla="*/ 12700 h 16"/>
                <a:gd name="T8" fmla="*/ 25400 w 16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16">
                  <a:moveTo>
                    <a:pt x="16" y="0"/>
                  </a:moveTo>
                  <a:lnTo>
                    <a:pt x="16" y="8"/>
                  </a:lnTo>
                  <a:lnTo>
                    <a:pt x="0" y="16"/>
                  </a:lnTo>
                  <a:lnTo>
                    <a:pt x="0" y="8"/>
                  </a:lnTo>
                  <a:lnTo>
                    <a:pt x="16" y="0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73" name="Freeform 31"/>
            <p:cNvSpPr>
              <a:spLocks/>
            </p:cNvSpPr>
            <p:nvPr/>
          </p:nvSpPr>
          <p:spPr bwMode="auto">
            <a:xfrm>
              <a:off x="2651125" y="4735513"/>
              <a:ext cx="127000" cy="152400"/>
            </a:xfrm>
            <a:custGeom>
              <a:avLst/>
              <a:gdLst>
                <a:gd name="T0" fmla="*/ 25400 w 80"/>
                <a:gd name="T1" fmla="*/ 0 h 96"/>
                <a:gd name="T2" fmla="*/ 0 w 80"/>
                <a:gd name="T3" fmla="*/ 12700 h 96"/>
                <a:gd name="T4" fmla="*/ 101600 w 80"/>
                <a:gd name="T5" fmla="*/ 152400 h 96"/>
                <a:gd name="T6" fmla="*/ 127000 w 80"/>
                <a:gd name="T7" fmla="*/ 139700 h 96"/>
                <a:gd name="T8" fmla="*/ 25400 w 80"/>
                <a:gd name="T9" fmla="*/ 0 h 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0" h="96">
                  <a:moveTo>
                    <a:pt x="16" y="0"/>
                  </a:moveTo>
                  <a:lnTo>
                    <a:pt x="0" y="8"/>
                  </a:lnTo>
                  <a:lnTo>
                    <a:pt x="64" y="96"/>
                  </a:lnTo>
                  <a:lnTo>
                    <a:pt x="80" y="88"/>
                  </a:lnTo>
                  <a:lnTo>
                    <a:pt x="16" y="0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74" name="Freeform 32"/>
            <p:cNvSpPr>
              <a:spLocks/>
            </p:cNvSpPr>
            <p:nvPr/>
          </p:nvSpPr>
          <p:spPr bwMode="auto">
            <a:xfrm>
              <a:off x="2752725" y="4862513"/>
              <a:ext cx="25400" cy="25400"/>
            </a:xfrm>
            <a:custGeom>
              <a:avLst/>
              <a:gdLst>
                <a:gd name="T0" fmla="*/ 25400 w 16"/>
                <a:gd name="T1" fmla="*/ 0 h 16"/>
                <a:gd name="T2" fmla="*/ 12700 w 16"/>
                <a:gd name="T3" fmla="*/ 0 h 16"/>
                <a:gd name="T4" fmla="*/ 0 w 16"/>
                <a:gd name="T5" fmla="*/ 25400 h 16"/>
                <a:gd name="T6" fmla="*/ 12700 w 16"/>
                <a:gd name="T7" fmla="*/ 25400 h 16"/>
                <a:gd name="T8" fmla="*/ 25400 w 16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16">
                  <a:moveTo>
                    <a:pt x="16" y="0"/>
                  </a:moveTo>
                  <a:lnTo>
                    <a:pt x="8" y="0"/>
                  </a:lnTo>
                  <a:lnTo>
                    <a:pt x="0" y="16"/>
                  </a:lnTo>
                  <a:lnTo>
                    <a:pt x="8" y="16"/>
                  </a:lnTo>
                  <a:lnTo>
                    <a:pt x="16" y="0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75" name="Freeform 33"/>
            <p:cNvSpPr>
              <a:spLocks/>
            </p:cNvSpPr>
            <p:nvPr/>
          </p:nvSpPr>
          <p:spPr bwMode="auto">
            <a:xfrm>
              <a:off x="2765425" y="4862513"/>
              <a:ext cx="1677988" cy="279400"/>
            </a:xfrm>
            <a:custGeom>
              <a:avLst/>
              <a:gdLst>
                <a:gd name="T0" fmla="*/ 12700 w 1057"/>
                <a:gd name="T1" fmla="*/ 0 h 176"/>
                <a:gd name="T2" fmla="*/ 292100 w 1057"/>
                <a:gd name="T3" fmla="*/ 127000 h 176"/>
                <a:gd name="T4" fmla="*/ 292100 w 1057"/>
                <a:gd name="T5" fmla="*/ 127000 h 176"/>
                <a:gd name="T6" fmla="*/ 292100 w 1057"/>
                <a:gd name="T7" fmla="*/ 127000 h 176"/>
                <a:gd name="T8" fmla="*/ 560388 w 1057"/>
                <a:gd name="T9" fmla="*/ 215900 h 176"/>
                <a:gd name="T10" fmla="*/ 547688 w 1057"/>
                <a:gd name="T11" fmla="*/ 215900 h 176"/>
                <a:gd name="T12" fmla="*/ 547688 w 1057"/>
                <a:gd name="T13" fmla="*/ 215900 h 176"/>
                <a:gd name="T14" fmla="*/ 827088 w 1057"/>
                <a:gd name="T15" fmla="*/ 254000 h 176"/>
                <a:gd name="T16" fmla="*/ 827088 w 1057"/>
                <a:gd name="T17" fmla="*/ 254000 h 176"/>
                <a:gd name="T18" fmla="*/ 827088 w 1057"/>
                <a:gd name="T19" fmla="*/ 254000 h 176"/>
                <a:gd name="T20" fmla="*/ 1106488 w 1057"/>
                <a:gd name="T21" fmla="*/ 254000 h 176"/>
                <a:gd name="T22" fmla="*/ 1106488 w 1057"/>
                <a:gd name="T23" fmla="*/ 254000 h 176"/>
                <a:gd name="T24" fmla="*/ 1106488 w 1057"/>
                <a:gd name="T25" fmla="*/ 254000 h 176"/>
                <a:gd name="T26" fmla="*/ 1373188 w 1057"/>
                <a:gd name="T27" fmla="*/ 203200 h 176"/>
                <a:gd name="T28" fmla="*/ 1373188 w 1057"/>
                <a:gd name="T29" fmla="*/ 203200 h 176"/>
                <a:gd name="T30" fmla="*/ 1373188 w 1057"/>
                <a:gd name="T31" fmla="*/ 203200 h 176"/>
                <a:gd name="T32" fmla="*/ 1665288 w 1057"/>
                <a:gd name="T33" fmla="*/ 114300 h 176"/>
                <a:gd name="T34" fmla="*/ 1665288 w 1057"/>
                <a:gd name="T35" fmla="*/ 114300 h 176"/>
                <a:gd name="T36" fmla="*/ 1677988 w 1057"/>
                <a:gd name="T37" fmla="*/ 139700 h 176"/>
                <a:gd name="T38" fmla="*/ 1677988 w 1057"/>
                <a:gd name="T39" fmla="*/ 139700 h 176"/>
                <a:gd name="T40" fmla="*/ 1385888 w 1057"/>
                <a:gd name="T41" fmla="*/ 228600 h 176"/>
                <a:gd name="T42" fmla="*/ 1385888 w 1057"/>
                <a:gd name="T43" fmla="*/ 228600 h 176"/>
                <a:gd name="T44" fmla="*/ 1373188 w 1057"/>
                <a:gd name="T45" fmla="*/ 228600 h 176"/>
                <a:gd name="T46" fmla="*/ 1106488 w 1057"/>
                <a:gd name="T47" fmla="*/ 279400 h 176"/>
                <a:gd name="T48" fmla="*/ 1106488 w 1057"/>
                <a:gd name="T49" fmla="*/ 279400 h 176"/>
                <a:gd name="T50" fmla="*/ 1106488 w 1057"/>
                <a:gd name="T51" fmla="*/ 279400 h 176"/>
                <a:gd name="T52" fmla="*/ 827088 w 1057"/>
                <a:gd name="T53" fmla="*/ 279400 h 176"/>
                <a:gd name="T54" fmla="*/ 827088 w 1057"/>
                <a:gd name="T55" fmla="*/ 279400 h 176"/>
                <a:gd name="T56" fmla="*/ 827088 w 1057"/>
                <a:gd name="T57" fmla="*/ 279400 h 176"/>
                <a:gd name="T58" fmla="*/ 547688 w 1057"/>
                <a:gd name="T59" fmla="*/ 241300 h 176"/>
                <a:gd name="T60" fmla="*/ 547688 w 1057"/>
                <a:gd name="T61" fmla="*/ 241300 h 176"/>
                <a:gd name="T62" fmla="*/ 547688 w 1057"/>
                <a:gd name="T63" fmla="*/ 241300 h 176"/>
                <a:gd name="T64" fmla="*/ 279400 w 1057"/>
                <a:gd name="T65" fmla="*/ 152400 h 176"/>
                <a:gd name="T66" fmla="*/ 279400 w 1057"/>
                <a:gd name="T67" fmla="*/ 152400 h 176"/>
                <a:gd name="T68" fmla="*/ 279400 w 1057"/>
                <a:gd name="T69" fmla="*/ 152400 h 176"/>
                <a:gd name="T70" fmla="*/ 0 w 1057"/>
                <a:gd name="T71" fmla="*/ 25400 h 176"/>
                <a:gd name="T72" fmla="*/ 12700 w 1057"/>
                <a:gd name="T73" fmla="*/ 0 h 17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057" h="176">
                  <a:moveTo>
                    <a:pt x="8" y="0"/>
                  </a:moveTo>
                  <a:lnTo>
                    <a:pt x="184" y="80"/>
                  </a:lnTo>
                  <a:lnTo>
                    <a:pt x="353" y="136"/>
                  </a:lnTo>
                  <a:lnTo>
                    <a:pt x="345" y="136"/>
                  </a:lnTo>
                  <a:lnTo>
                    <a:pt x="521" y="160"/>
                  </a:lnTo>
                  <a:lnTo>
                    <a:pt x="697" y="160"/>
                  </a:lnTo>
                  <a:lnTo>
                    <a:pt x="865" y="128"/>
                  </a:lnTo>
                  <a:lnTo>
                    <a:pt x="1049" y="72"/>
                  </a:lnTo>
                  <a:lnTo>
                    <a:pt x="1057" y="88"/>
                  </a:lnTo>
                  <a:lnTo>
                    <a:pt x="873" y="144"/>
                  </a:lnTo>
                  <a:lnTo>
                    <a:pt x="865" y="144"/>
                  </a:lnTo>
                  <a:lnTo>
                    <a:pt x="697" y="176"/>
                  </a:lnTo>
                  <a:lnTo>
                    <a:pt x="521" y="176"/>
                  </a:lnTo>
                  <a:lnTo>
                    <a:pt x="345" y="152"/>
                  </a:lnTo>
                  <a:lnTo>
                    <a:pt x="176" y="96"/>
                  </a:lnTo>
                  <a:lnTo>
                    <a:pt x="0" y="16"/>
                  </a:lnTo>
                  <a:lnTo>
                    <a:pt x="8" y="0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76" name="Freeform 34"/>
            <p:cNvSpPr>
              <a:spLocks/>
            </p:cNvSpPr>
            <p:nvPr/>
          </p:nvSpPr>
          <p:spPr bwMode="auto">
            <a:xfrm>
              <a:off x="4430713" y="4824413"/>
              <a:ext cx="292100" cy="177800"/>
            </a:xfrm>
            <a:custGeom>
              <a:avLst/>
              <a:gdLst>
                <a:gd name="T0" fmla="*/ 0 w 184"/>
                <a:gd name="T1" fmla="*/ 152400 h 112"/>
                <a:gd name="T2" fmla="*/ 279400 w 184"/>
                <a:gd name="T3" fmla="*/ 0 h 112"/>
                <a:gd name="T4" fmla="*/ 279400 w 184"/>
                <a:gd name="T5" fmla="*/ 0 h 112"/>
                <a:gd name="T6" fmla="*/ 292100 w 184"/>
                <a:gd name="T7" fmla="*/ 25400 h 112"/>
                <a:gd name="T8" fmla="*/ 292100 w 184"/>
                <a:gd name="T9" fmla="*/ 25400 h 112"/>
                <a:gd name="T10" fmla="*/ 12700 w 184"/>
                <a:gd name="T11" fmla="*/ 177800 h 112"/>
                <a:gd name="T12" fmla="*/ 0 w 184"/>
                <a:gd name="T13" fmla="*/ 152400 h 1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4" h="112">
                  <a:moveTo>
                    <a:pt x="0" y="96"/>
                  </a:moveTo>
                  <a:lnTo>
                    <a:pt x="176" y="0"/>
                  </a:lnTo>
                  <a:lnTo>
                    <a:pt x="184" y="16"/>
                  </a:lnTo>
                  <a:lnTo>
                    <a:pt x="8" y="112"/>
                  </a:lnTo>
                  <a:lnTo>
                    <a:pt x="0" y="96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77" name="Freeform 35"/>
            <p:cNvSpPr>
              <a:spLocks/>
            </p:cNvSpPr>
            <p:nvPr/>
          </p:nvSpPr>
          <p:spPr bwMode="auto">
            <a:xfrm>
              <a:off x="5014913" y="4621213"/>
              <a:ext cx="25400" cy="25400"/>
            </a:xfrm>
            <a:custGeom>
              <a:avLst/>
              <a:gdLst>
                <a:gd name="T0" fmla="*/ 0 w 16"/>
                <a:gd name="T1" fmla="*/ 0 h 16"/>
                <a:gd name="T2" fmla="*/ 12700 w 16"/>
                <a:gd name="T3" fmla="*/ 0 h 16"/>
                <a:gd name="T4" fmla="*/ 25400 w 16"/>
                <a:gd name="T5" fmla="*/ 25400 h 16"/>
                <a:gd name="T6" fmla="*/ 12700 w 16"/>
                <a:gd name="T7" fmla="*/ 25400 h 16"/>
                <a:gd name="T8" fmla="*/ 0 w 16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16">
                  <a:moveTo>
                    <a:pt x="0" y="0"/>
                  </a:moveTo>
                  <a:lnTo>
                    <a:pt x="8" y="0"/>
                  </a:lnTo>
                  <a:lnTo>
                    <a:pt x="16" y="16"/>
                  </a:lnTo>
                  <a:lnTo>
                    <a:pt x="8" y="16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78" name="Freeform 36"/>
            <p:cNvSpPr>
              <a:spLocks/>
            </p:cNvSpPr>
            <p:nvPr/>
          </p:nvSpPr>
          <p:spPr bwMode="auto">
            <a:xfrm>
              <a:off x="4710113" y="4621213"/>
              <a:ext cx="317500" cy="228600"/>
            </a:xfrm>
            <a:custGeom>
              <a:avLst/>
              <a:gdLst>
                <a:gd name="T0" fmla="*/ 0 w 200"/>
                <a:gd name="T1" fmla="*/ 203200 h 144"/>
                <a:gd name="T2" fmla="*/ 12700 w 200"/>
                <a:gd name="T3" fmla="*/ 228600 h 144"/>
                <a:gd name="T4" fmla="*/ 317500 w 200"/>
                <a:gd name="T5" fmla="*/ 25400 h 144"/>
                <a:gd name="T6" fmla="*/ 304800 w 200"/>
                <a:gd name="T7" fmla="*/ 0 h 144"/>
                <a:gd name="T8" fmla="*/ 0 w 200"/>
                <a:gd name="T9" fmla="*/ 203200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0" h="144">
                  <a:moveTo>
                    <a:pt x="0" y="128"/>
                  </a:moveTo>
                  <a:lnTo>
                    <a:pt x="8" y="144"/>
                  </a:lnTo>
                  <a:lnTo>
                    <a:pt x="200" y="16"/>
                  </a:lnTo>
                  <a:lnTo>
                    <a:pt x="192" y="0"/>
                  </a:lnTo>
                  <a:lnTo>
                    <a:pt x="0" y="128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79" name="Freeform 37"/>
            <p:cNvSpPr>
              <a:spLocks/>
            </p:cNvSpPr>
            <p:nvPr/>
          </p:nvSpPr>
          <p:spPr bwMode="auto">
            <a:xfrm>
              <a:off x="5002213" y="4621213"/>
              <a:ext cx="25400" cy="25400"/>
            </a:xfrm>
            <a:custGeom>
              <a:avLst/>
              <a:gdLst>
                <a:gd name="T0" fmla="*/ 25400 w 16"/>
                <a:gd name="T1" fmla="*/ 12700 h 16"/>
                <a:gd name="T2" fmla="*/ 25400 w 16"/>
                <a:gd name="T3" fmla="*/ 0 h 16"/>
                <a:gd name="T4" fmla="*/ 0 w 16"/>
                <a:gd name="T5" fmla="*/ 12700 h 16"/>
                <a:gd name="T6" fmla="*/ 0 w 16"/>
                <a:gd name="T7" fmla="*/ 25400 h 16"/>
                <a:gd name="T8" fmla="*/ 25400 w 16"/>
                <a:gd name="T9" fmla="*/ 1270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16">
                  <a:moveTo>
                    <a:pt x="16" y="8"/>
                  </a:moveTo>
                  <a:lnTo>
                    <a:pt x="16" y="0"/>
                  </a:lnTo>
                  <a:lnTo>
                    <a:pt x="0" y="8"/>
                  </a:lnTo>
                  <a:lnTo>
                    <a:pt x="0" y="16"/>
                  </a:lnTo>
                  <a:lnTo>
                    <a:pt x="16" y="8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80" name="Freeform 38"/>
            <p:cNvSpPr>
              <a:spLocks/>
            </p:cNvSpPr>
            <p:nvPr/>
          </p:nvSpPr>
          <p:spPr bwMode="auto">
            <a:xfrm>
              <a:off x="5002214" y="4633913"/>
              <a:ext cx="1614487" cy="1054100"/>
            </a:xfrm>
            <a:custGeom>
              <a:avLst/>
              <a:gdLst>
                <a:gd name="T0" fmla="*/ 25400 w 1017"/>
                <a:gd name="T1" fmla="*/ 0 h 664"/>
                <a:gd name="T2" fmla="*/ 166687 w 1017"/>
                <a:gd name="T3" fmla="*/ 304800 h 664"/>
                <a:gd name="T4" fmla="*/ 166687 w 1017"/>
                <a:gd name="T5" fmla="*/ 304800 h 664"/>
                <a:gd name="T6" fmla="*/ 166687 w 1017"/>
                <a:gd name="T7" fmla="*/ 304800 h 664"/>
                <a:gd name="T8" fmla="*/ 357187 w 1017"/>
                <a:gd name="T9" fmla="*/ 546100 h 664"/>
                <a:gd name="T10" fmla="*/ 357187 w 1017"/>
                <a:gd name="T11" fmla="*/ 533400 h 664"/>
                <a:gd name="T12" fmla="*/ 357187 w 1017"/>
                <a:gd name="T13" fmla="*/ 533400 h 664"/>
                <a:gd name="T14" fmla="*/ 598487 w 1017"/>
                <a:gd name="T15" fmla="*/ 736600 h 664"/>
                <a:gd name="T16" fmla="*/ 598487 w 1017"/>
                <a:gd name="T17" fmla="*/ 736600 h 664"/>
                <a:gd name="T18" fmla="*/ 598487 w 1017"/>
                <a:gd name="T19" fmla="*/ 736600 h 664"/>
                <a:gd name="T20" fmla="*/ 890587 w 1017"/>
                <a:gd name="T21" fmla="*/ 876300 h 664"/>
                <a:gd name="T22" fmla="*/ 890587 w 1017"/>
                <a:gd name="T23" fmla="*/ 876300 h 664"/>
                <a:gd name="T24" fmla="*/ 890587 w 1017"/>
                <a:gd name="T25" fmla="*/ 876300 h 664"/>
                <a:gd name="T26" fmla="*/ 1220787 w 1017"/>
                <a:gd name="T27" fmla="*/ 977900 h 664"/>
                <a:gd name="T28" fmla="*/ 1208087 w 1017"/>
                <a:gd name="T29" fmla="*/ 977900 h 664"/>
                <a:gd name="T30" fmla="*/ 1208087 w 1017"/>
                <a:gd name="T31" fmla="*/ 977900 h 664"/>
                <a:gd name="T32" fmla="*/ 1614487 w 1017"/>
                <a:gd name="T33" fmla="*/ 1028700 h 664"/>
                <a:gd name="T34" fmla="*/ 1614487 w 1017"/>
                <a:gd name="T35" fmla="*/ 1028700 h 664"/>
                <a:gd name="T36" fmla="*/ 1614487 w 1017"/>
                <a:gd name="T37" fmla="*/ 1054100 h 664"/>
                <a:gd name="T38" fmla="*/ 1614487 w 1017"/>
                <a:gd name="T39" fmla="*/ 1054100 h 664"/>
                <a:gd name="T40" fmla="*/ 1208087 w 1017"/>
                <a:gd name="T41" fmla="*/ 1003300 h 664"/>
                <a:gd name="T42" fmla="*/ 1208087 w 1017"/>
                <a:gd name="T43" fmla="*/ 1003300 h 664"/>
                <a:gd name="T44" fmla="*/ 1208087 w 1017"/>
                <a:gd name="T45" fmla="*/ 1003300 h 664"/>
                <a:gd name="T46" fmla="*/ 877887 w 1017"/>
                <a:gd name="T47" fmla="*/ 901700 h 664"/>
                <a:gd name="T48" fmla="*/ 877887 w 1017"/>
                <a:gd name="T49" fmla="*/ 901700 h 664"/>
                <a:gd name="T50" fmla="*/ 877887 w 1017"/>
                <a:gd name="T51" fmla="*/ 901700 h 664"/>
                <a:gd name="T52" fmla="*/ 585787 w 1017"/>
                <a:gd name="T53" fmla="*/ 762000 h 664"/>
                <a:gd name="T54" fmla="*/ 585787 w 1017"/>
                <a:gd name="T55" fmla="*/ 762000 h 664"/>
                <a:gd name="T56" fmla="*/ 585787 w 1017"/>
                <a:gd name="T57" fmla="*/ 762000 h 664"/>
                <a:gd name="T58" fmla="*/ 344487 w 1017"/>
                <a:gd name="T59" fmla="*/ 558800 h 664"/>
                <a:gd name="T60" fmla="*/ 344487 w 1017"/>
                <a:gd name="T61" fmla="*/ 558800 h 664"/>
                <a:gd name="T62" fmla="*/ 331787 w 1017"/>
                <a:gd name="T63" fmla="*/ 558800 h 664"/>
                <a:gd name="T64" fmla="*/ 141287 w 1017"/>
                <a:gd name="T65" fmla="*/ 317500 h 664"/>
                <a:gd name="T66" fmla="*/ 141287 w 1017"/>
                <a:gd name="T67" fmla="*/ 317500 h 664"/>
                <a:gd name="T68" fmla="*/ 141287 w 1017"/>
                <a:gd name="T69" fmla="*/ 317500 h 664"/>
                <a:gd name="T70" fmla="*/ 0 w 1017"/>
                <a:gd name="T71" fmla="*/ 12700 h 664"/>
                <a:gd name="T72" fmla="*/ 25400 w 1017"/>
                <a:gd name="T73" fmla="*/ 0 h 66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017" h="664">
                  <a:moveTo>
                    <a:pt x="16" y="0"/>
                  </a:moveTo>
                  <a:lnTo>
                    <a:pt x="105" y="192"/>
                  </a:lnTo>
                  <a:lnTo>
                    <a:pt x="225" y="344"/>
                  </a:lnTo>
                  <a:lnTo>
                    <a:pt x="225" y="336"/>
                  </a:lnTo>
                  <a:lnTo>
                    <a:pt x="377" y="464"/>
                  </a:lnTo>
                  <a:lnTo>
                    <a:pt x="561" y="552"/>
                  </a:lnTo>
                  <a:lnTo>
                    <a:pt x="769" y="616"/>
                  </a:lnTo>
                  <a:lnTo>
                    <a:pt x="761" y="616"/>
                  </a:lnTo>
                  <a:lnTo>
                    <a:pt x="1017" y="648"/>
                  </a:lnTo>
                  <a:lnTo>
                    <a:pt x="1017" y="664"/>
                  </a:lnTo>
                  <a:lnTo>
                    <a:pt x="761" y="632"/>
                  </a:lnTo>
                  <a:lnTo>
                    <a:pt x="553" y="568"/>
                  </a:lnTo>
                  <a:lnTo>
                    <a:pt x="369" y="480"/>
                  </a:lnTo>
                  <a:lnTo>
                    <a:pt x="217" y="352"/>
                  </a:lnTo>
                  <a:lnTo>
                    <a:pt x="209" y="352"/>
                  </a:lnTo>
                  <a:lnTo>
                    <a:pt x="89" y="200"/>
                  </a:lnTo>
                  <a:lnTo>
                    <a:pt x="0" y="8"/>
                  </a:lnTo>
                  <a:lnTo>
                    <a:pt x="16" y="0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81" name="Freeform 39"/>
            <p:cNvSpPr>
              <a:spLocks/>
            </p:cNvSpPr>
            <p:nvPr/>
          </p:nvSpPr>
          <p:spPr bwMode="auto">
            <a:xfrm>
              <a:off x="6616700" y="5662613"/>
              <a:ext cx="469900" cy="25400"/>
            </a:xfrm>
            <a:custGeom>
              <a:avLst/>
              <a:gdLst>
                <a:gd name="T0" fmla="*/ 0 w 296"/>
                <a:gd name="T1" fmla="*/ 0 h 16"/>
                <a:gd name="T2" fmla="*/ 469900 w 296"/>
                <a:gd name="T3" fmla="*/ 0 h 16"/>
                <a:gd name="T4" fmla="*/ 469900 w 296"/>
                <a:gd name="T5" fmla="*/ 0 h 16"/>
                <a:gd name="T6" fmla="*/ 469900 w 296"/>
                <a:gd name="T7" fmla="*/ 25400 h 16"/>
                <a:gd name="T8" fmla="*/ 469900 w 296"/>
                <a:gd name="T9" fmla="*/ 25400 h 16"/>
                <a:gd name="T10" fmla="*/ 0 w 296"/>
                <a:gd name="T11" fmla="*/ 25400 h 16"/>
                <a:gd name="T12" fmla="*/ 0 w 296"/>
                <a:gd name="T13" fmla="*/ 0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96" h="16">
                  <a:moveTo>
                    <a:pt x="0" y="0"/>
                  </a:moveTo>
                  <a:lnTo>
                    <a:pt x="296" y="0"/>
                  </a:lnTo>
                  <a:lnTo>
                    <a:pt x="296" y="16"/>
                  </a:lnTo>
                  <a:lnTo>
                    <a:pt x="0" y="16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82" name="Rectangle 40"/>
            <p:cNvSpPr>
              <a:spLocks noChangeArrowheads="1"/>
            </p:cNvSpPr>
            <p:nvPr/>
          </p:nvSpPr>
          <p:spPr bwMode="auto">
            <a:xfrm>
              <a:off x="7621588" y="5611813"/>
              <a:ext cx="12700" cy="25400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5883" name="Freeform 41"/>
            <p:cNvSpPr>
              <a:spLocks/>
            </p:cNvSpPr>
            <p:nvPr/>
          </p:nvSpPr>
          <p:spPr bwMode="auto">
            <a:xfrm>
              <a:off x="7086600" y="5611813"/>
              <a:ext cx="534988" cy="76200"/>
            </a:xfrm>
            <a:custGeom>
              <a:avLst/>
              <a:gdLst>
                <a:gd name="T0" fmla="*/ 0 w 337"/>
                <a:gd name="T1" fmla="*/ 50800 h 48"/>
                <a:gd name="T2" fmla="*/ 0 w 337"/>
                <a:gd name="T3" fmla="*/ 76200 h 48"/>
                <a:gd name="T4" fmla="*/ 534988 w 337"/>
                <a:gd name="T5" fmla="*/ 25400 h 48"/>
                <a:gd name="T6" fmla="*/ 534988 w 337"/>
                <a:gd name="T7" fmla="*/ 0 h 48"/>
                <a:gd name="T8" fmla="*/ 0 w 337"/>
                <a:gd name="T9" fmla="*/ 50800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7" h="48">
                  <a:moveTo>
                    <a:pt x="0" y="32"/>
                  </a:moveTo>
                  <a:lnTo>
                    <a:pt x="0" y="48"/>
                  </a:lnTo>
                  <a:lnTo>
                    <a:pt x="337" y="16"/>
                  </a:lnTo>
                  <a:lnTo>
                    <a:pt x="337" y="0"/>
                  </a:lnTo>
                  <a:lnTo>
                    <a:pt x="0" y="32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84" name="Freeform 42"/>
            <p:cNvSpPr>
              <a:spLocks/>
            </p:cNvSpPr>
            <p:nvPr/>
          </p:nvSpPr>
          <p:spPr bwMode="auto">
            <a:xfrm>
              <a:off x="7608888" y="5611813"/>
              <a:ext cx="25400" cy="25400"/>
            </a:xfrm>
            <a:custGeom>
              <a:avLst/>
              <a:gdLst>
                <a:gd name="T0" fmla="*/ 12700 w 16"/>
                <a:gd name="T1" fmla="*/ 0 h 16"/>
                <a:gd name="T2" fmla="*/ 0 w 16"/>
                <a:gd name="T3" fmla="*/ 0 h 16"/>
                <a:gd name="T4" fmla="*/ 12700 w 16"/>
                <a:gd name="T5" fmla="*/ 25400 h 16"/>
                <a:gd name="T6" fmla="*/ 25400 w 16"/>
                <a:gd name="T7" fmla="*/ 25400 h 16"/>
                <a:gd name="T8" fmla="*/ 12700 w 16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16">
                  <a:moveTo>
                    <a:pt x="8" y="0"/>
                  </a:moveTo>
                  <a:lnTo>
                    <a:pt x="0" y="0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8" y="0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85" name="Freeform 43"/>
            <p:cNvSpPr>
              <a:spLocks/>
            </p:cNvSpPr>
            <p:nvPr/>
          </p:nvSpPr>
          <p:spPr bwMode="auto">
            <a:xfrm>
              <a:off x="7621588" y="3057525"/>
              <a:ext cx="952500" cy="2579688"/>
            </a:xfrm>
            <a:custGeom>
              <a:avLst/>
              <a:gdLst>
                <a:gd name="T0" fmla="*/ 203200 w 600"/>
                <a:gd name="T1" fmla="*/ 2389188 h 1625"/>
                <a:gd name="T2" fmla="*/ 203200 w 600"/>
                <a:gd name="T3" fmla="*/ 2401888 h 1625"/>
                <a:gd name="T4" fmla="*/ 368300 w 600"/>
                <a:gd name="T5" fmla="*/ 2224088 h 1625"/>
                <a:gd name="T6" fmla="*/ 520700 w 600"/>
                <a:gd name="T7" fmla="*/ 2033588 h 1625"/>
                <a:gd name="T8" fmla="*/ 520700 w 600"/>
                <a:gd name="T9" fmla="*/ 2033588 h 1625"/>
                <a:gd name="T10" fmla="*/ 660400 w 600"/>
                <a:gd name="T11" fmla="*/ 1843088 h 1625"/>
                <a:gd name="T12" fmla="*/ 762000 w 600"/>
                <a:gd name="T13" fmla="*/ 1639888 h 1625"/>
                <a:gd name="T14" fmla="*/ 762000 w 600"/>
                <a:gd name="T15" fmla="*/ 1639888 h 1625"/>
                <a:gd name="T16" fmla="*/ 838200 w 600"/>
                <a:gd name="T17" fmla="*/ 1449388 h 1625"/>
                <a:gd name="T18" fmla="*/ 901700 w 600"/>
                <a:gd name="T19" fmla="*/ 1246188 h 1625"/>
                <a:gd name="T20" fmla="*/ 901700 w 600"/>
                <a:gd name="T21" fmla="*/ 1246188 h 1625"/>
                <a:gd name="T22" fmla="*/ 927100 w 600"/>
                <a:gd name="T23" fmla="*/ 1054100 h 1625"/>
                <a:gd name="T24" fmla="*/ 927100 w 600"/>
                <a:gd name="T25" fmla="*/ 863600 h 1625"/>
                <a:gd name="T26" fmla="*/ 927100 w 600"/>
                <a:gd name="T27" fmla="*/ 863600 h 1625"/>
                <a:gd name="T28" fmla="*/ 889000 w 600"/>
                <a:gd name="T29" fmla="*/ 685800 h 1625"/>
                <a:gd name="T30" fmla="*/ 838200 w 600"/>
                <a:gd name="T31" fmla="*/ 508000 h 1625"/>
                <a:gd name="T32" fmla="*/ 838200 w 600"/>
                <a:gd name="T33" fmla="*/ 508000 h 1625"/>
                <a:gd name="T34" fmla="*/ 749300 w 600"/>
                <a:gd name="T35" fmla="*/ 330200 h 1625"/>
                <a:gd name="T36" fmla="*/ 635000 w 600"/>
                <a:gd name="T37" fmla="*/ 177800 h 1625"/>
                <a:gd name="T38" fmla="*/ 647700 w 600"/>
                <a:gd name="T39" fmla="*/ 177800 h 1625"/>
                <a:gd name="T40" fmla="*/ 508000 w 600"/>
                <a:gd name="T41" fmla="*/ 25400 h 1625"/>
                <a:gd name="T42" fmla="*/ 520700 w 600"/>
                <a:gd name="T43" fmla="*/ 12700 h 1625"/>
                <a:gd name="T44" fmla="*/ 660400 w 600"/>
                <a:gd name="T45" fmla="*/ 165100 h 1625"/>
                <a:gd name="T46" fmla="*/ 774700 w 600"/>
                <a:gd name="T47" fmla="*/ 317500 h 1625"/>
                <a:gd name="T48" fmla="*/ 774700 w 600"/>
                <a:gd name="T49" fmla="*/ 317500 h 1625"/>
                <a:gd name="T50" fmla="*/ 863600 w 600"/>
                <a:gd name="T51" fmla="*/ 495300 h 1625"/>
                <a:gd name="T52" fmla="*/ 914400 w 600"/>
                <a:gd name="T53" fmla="*/ 673100 h 1625"/>
                <a:gd name="T54" fmla="*/ 914400 w 600"/>
                <a:gd name="T55" fmla="*/ 673100 h 1625"/>
                <a:gd name="T56" fmla="*/ 952500 w 600"/>
                <a:gd name="T57" fmla="*/ 863600 h 1625"/>
                <a:gd name="T58" fmla="*/ 952500 w 600"/>
                <a:gd name="T59" fmla="*/ 1054100 h 1625"/>
                <a:gd name="T60" fmla="*/ 952500 w 600"/>
                <a:gd name="T61" fmla="*/ 1054100 h 1625"/>
                <a:gd name="T62" fmla="*/ 927100 w 600"/>
                <a:gd name="T63" fmla="*/ 1246188 h 1625"/>
                <a:gd name="T64" fmla="*/ 863600 w 600"/>
                <a:gd name="T65" fmla="*/ 1462088 h 1625"/>
                <a:gd name="T66" fmla="*/ 863600 w 600"/>
                <a:gd name="T67" fmla="*/ 1462088 h 1625"/>
                <a:gd name="T68" fmla="*/ 787400 w 600"/>
                <a:gd name="T69" fmla="*/ 1652588 h 1625"/>
                <a:gd name="T70" fmla="*/ 685800 w 600"/>
                <a:gd name="T71" fmla="*/ 1855788 h 1625"/>
                <a:gd name="T72" fmla="*/ 685800 w 600"/>
                <a:gd name="T73" fmla="*/ 1855788 h 1625"/>
                <a:gd name="T74" fmla="*/ 546100 w 600"/>
                <a:gd name="T75" fmla="*/ 2046288 h 1625"/>
                <a:gd name="T76" fmla="*/ 393700 w 600"/>
                <a:gd name="T77" fmla="*/ 2236788 h 1625"/>
                <a:gd name="T78" fmla="*/ 393700 w 600"/>
                <a:gd name="T79" fmla="*/ 2236788 h 1625"/>
                <a:gd name="T80" fmla="*/ 215900 w 600"/>
                <a:gd name="T81" fmla="*/ 2414588 h 1625"/>
                <a:gd name="T82" fmla="*/ 12700 w 600"/>
                <a:gd name="T83" fmla="*/ 2579688 h 162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600" h="1625">
                  <a:moveTo>
                    <a:pt x="0" y="1609"/>
                  </a:moveTo>
                  <a:lnTo>
                    <a:pt x="128" y="1505"/>
                  </a:lnTo>
                  <a:lnTo>
                    <a:pt x="128" y="1513"/>
                  </a:lnTo>
                  <a:lnTo>
                    <a:pt x="240" y="1401"/>
                  </a:lnTo>
                  <a:lnTo>
                    <a:pt x="232" y="1401"/>
                  </a:lnTo>
                  <a:lnTo>
                    <a:pt x="328" y="1281"/>
                  </a:lnTo>
                  <a:lnTo>
                    <a:pt x="416" y="1161"/>
                  </a:lnTo>
                  <a:lnTo>
                    <a:pt x="480" y="1033"/>
                  </a:lnTo>
                  <a:lnTo>
                    <a:pt x="528" y="913"/>
                  </a:lnTo>
                  <a:lnTo>
                    <a:pt x="568" y="785"/>
                  </a:lnTo>
                  <a:lnTo>
                    <a:pt x="584" y="664"/>
                  </a:lnTo>
                  <a:lnTo>
                    <a:pt x="584" y="544"/>
                  </a:lnTo>
                  <a:lnTo>
                    <a:pt x="560" y="424"/>
                  </a:lnTo>
                  <a:lnTo>
                    <a:pt x="560" y="432"/>
                  </a:lnTo>
                  <a:lnTo>
                    <a:pt x="528" y="320"/>
                  </a:lnTo>
                  <a:lnTo>
                    <a:pt x="472" y="208"/>
                  </a:lnTo>
                  <a:lnTo>
                    <a:pt x="400" y="112"/>
                  </a:lnTo>
                  <a:lnTo>
                    <a:pt x="408" y="112"/>
                  </a:lnTo>
                  <a:lnTo>
                    <a:pt x="320" y="16"/>
                  </a:lnTo>
                  <a:lnTo>
                    <a:pt x="328" y="0"/>
                  </a:lnTo>
                  <a:lnTo>
                    <a:pt x="328" y="8"/>
                  </a:lnTo>
                  <a:lnTo>
                    <a:pt x="416" y="104"/>
                  </a:lnTo>
                  <a:lnTo>
                    <a:pt x="488" y="200"/>
                  </a:lnTo>
                  <a:lnTo>
                    <a:pt x="544" y="312"/>
                  </a:lnTo>
                  <a:lnTo>
                    <a:pt x="576" y="424"/>
                  </a:lnTo>
                  <a:lnTo>
                    <a:pt x="600" y="544"/>
                  </a:lnTo>
                  <a:lnTo>
                    <a:pt x="600" y="664"/>
                  </a:lnTo>
                  <a:lnTo>
                    <a:pt x="584" y="785"/>
                  </a:lnTo>
                  <a:lnTo>
                    <a:pt x="584" y="793"/>
                  </a:lnTo>
                  <a:lnTo>
                    <a:pt x="544" y="921"/>
                  </a:lnTo>
                  <a:lnTo>
                    <a:pt x="496" y="1041"/>
                  </a:lnTo>
                  <a:lnTo>
                    <a:pt x="432" y="1169"/>
                  </a:lnTo>
                  <a:lnTo>
                    <a:pt x="344" y="1289"/>
                  </a:lnTo>
                  <a:lnTo>
                    <a:pt x="248" y="1409"/>
                  </a:lnTo>
                  <a:lnTo>
                    <a:pt x="136" y="1521"/>
                  </a:lnTo>
                  <a:lnTo>
                    <a:pt x="8" y="1625"/>
                  </a:lnTo>
                  <a:lnTo>
                    <a:pt x="0" y="1609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86" name="Freeform 44"/>
            <p:cNvSpPr>
              <a:spLocks/>
            </p:cNvSpPr>
            <p:nvPr/>
          </p:nvSpPr>
          <p:spPr bwMode="auto">
            <a:xfrm>
              <a:off x="7964488" y="2917825"/>
              <a:ext cx="177800" cy="165100"/>
            </a:xfrm>
            <a:custGeom>
              <a:avLst/>
              <a:gdLst>
                <a:gd name="T0" fmla="*/ 165100 w 112"/>
                <a:gd name="T1" fmla="*/ 165100 h 104"/>
                <a:gd name="T2" fmla="*/ 0 w 112"/>
                <a:gd name="T3" fmla="*/ 25400 h 104"/>
                <a:gd name="T4" fmla="*/ 0 w 112"/>
                <a:gd name="T5" fmla="*/ 25400 h 104"/>
                <a:gd name="T6" fmla="*/ 12700 w 112"/>
                <a:gd name="T7" fmla="*/ 0 h 104"/>
                <a:gd name="T8" fmla="*/ 12700 w 112"/>
                <a:gd name="T9" fmla="*/ 0 h 104"/>
                <a:gd name="T10" fmla="*/ 177800 w 112"/>
                <a:gd name="T11" fmla="*/ 139700 h 104"/>
                <a:gd name="T12" fmla="*/ 165100 w 112"/>
                <a:gd name="T13" fmla="*/ 165100 h 1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2" h="104">
                  <a:moveTo>
                    <a:pt x="104" y="104"/>
                  </a:moveTo>
                  <a:lnTo>
                    <a:pt x="0" y="16"/>
                  </a:lnTo>
                  <a:lnTo>
                    <a:pt x="8" y="0"/>
                  </a:lnTo>
                  <a:lnTo>
                    <a:pt x="112" y="88"/>
                  </a:lnTo>
                  <a:lnTo>
                    <a:pt x="104" y="104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87" name="Freeform 45"/>
            <p:cNvSpPr>
              <a:spLocks/>
            </p:cNvSpPr>
            <p:nvPr/>
          </p:nvSpPr>
          <p:spPr bwMode="auto">
            <a:xfrm>
              <a:off x="7748588" y="2790825"/>
              <a:ext cx="25400" cy="25400"/>
            </a:xfrm>
            <a:custGeom>
              <a:avLst/>
              <a:gdLst>
                <a:gd name="T0" fmla="*/ 12700 w 16"/>
                <a:gd name="T1" fmla="*/ 25400 h 16"/>
                <a:gd name="T2" fmla="*/ 0 w 16"/>
                <a:gd name="T3" fmla="*/ 25400 h 16"/>
                <a:gd name="T4" fmla="*/ 12700 w 16"/>
                <a:gd name="T5" fmla="*/ 0 h 16"/>
                <a:gd name="T6" fmla="*/ 25400 w 16"/>
                <a:gd name="T7" fmla="*/ 0 h 16"/>
                <a:gd name="T8" fmla="*/ 12700 w 16"/>
                <a:gd name="T9" fmla="*/ 2540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16">
                  <a:moveTo>
                    <a:pt x="8" y="16"/>
                  </a:moveTo>
                  <a:lnTo>
                    <a:pt x="0" y="16"/>
                  </a:lnTo>
                  <a:lnTo>
                    <a:pt x="8" y="0"/>
                  </a:lnTo>
                  <a:lnTo>
                    <a:pt x="16" y="0"/>
                  </a:lnTo>
                  <a:lnTo>
                    <a:pt x="8" y="16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88" name="Freeform 46"/>
            <p:cNvSpPr>
              <a:spLocks/>
            </p:cNvSpPr>
            <p:nvPr/>
          </p:nvSpPr>
          <p:spPr bwMode="auto">
            <a:xfrm>
              <a:off x="7761288" y="2790825"/>
              <a:ext cx="215900" cy="152400"/>
            </a:xfrm>
            <a:custGeom>
              <a:avLst/>
              <a:gdLst>
                <a:gd name="T0" fmla="*/ 203200 w 136"/>
                <a:gd name="T1" fmla="*/ 152400 h 96"/>
                <a:gd name="T2" fmla="*/ 215900 w 136"/>
                <a:gd name="T3" fmla="*/ 127000 h 96"/>
                <a:gd name="T4" fmla="*/ 12700 w 136"/>
                <a:gd name="T5" fmla="*/ 0 h 96"/>
                <a:gd name="T6" fmla="*/ 0 w 136"/>
                <a:gd name="T7" fmla="*/ 25400 h 96"/>
                <a:gd name="T8" fmla="*/ 203200 w 136"/>
                <a:gd name="T9" fmla="*/ 152400 h 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" h="96">
                  <a:moveTo>
                    <a:pt x="128" y="96"/>
                  </a:moveTo>
                  <a:lnTo>
                    <a:pt x="136" y="80"/>
                  </a:lnTo>
                  <a:lnTo>
                    <a:pt x="8" y="0"/>
                  </a:lnTo>
                  <a:lnTo>
                    <a:pt x="0" y="16"/>
                  </a:lnTo>
                  <a:lnTo>
                    <a:pt x="128" y="96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89" name="Freeform 47"/>
            <p:cNvSpPr>
              <a:spLocks/>
            </p:cNvSpPr>
            <p:nvPr/>
          </p:nvSpPr>
          <p:spPr bwMode="auto">
            <a:xfrm>
              <a:off x="7761288" y="2790825"/>
              <a:ext cx="25400" cy="25400"/>
            </a:xfrm>
            <a:custGeom>
              <a:avLst/>
              <a:gdLst>
                <a:gd name="T0" fmla="*/ 12700 w 16"/>
                <a:gd name="T1" fmla="*/ 25400 h 16"/>
                <a:gd name="T2" fmla="*/ 25400 w 16"/>
                <a:gd name="T3" fmla="*/ 25400 h 16"/>
                <a:gd name="T4" fmla="*/ 12700 w 16"/>
                <a:gd name="T5" fmla="*/ 0 h 16"/>
                <a:gd name="T6" fmla="*/ 0 w 16"/>
                <a:gd name="T7" fmla="*/ 0 h 16"/>
                <a:gd name="T8" fmla="*/ 12700 w 16"/>
                <a:gd name="T9" fmla="*/ 2540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16">
                  <a:moveTo>
                    <a:pt x="8" y="16"/>
                  </a:moveTo>
                  <a:lnTo>
                    <a:pt x="16" y="16"/>
                  </a:lnTo>
                  <a:lnTo>
                    <a:pt x="8" y="0"/>
                  </a:lnTo>
                  <a:lnTo>
                    <a:pt x="0" y="0"/>
                  </a:lnTo>
                  <a:lnTo>
                    <a:pt x="8" y="16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90" name="Freeform 48"/>
            <p:cNvSpPr>
              <a:spLocks/>
            </p:cNvSpPr>
            <p:nvPr/>
          </p:nvSpPr>
          <p:spPr bwMode="auto">
            <a:xfrm>
              <a:off x="5638800" y="2790825"/>
              <a:ext cx="2135188" cy="1155700"/>
            </a:xfrm>
            <a:custGeom>
              <a:avLst/>
              <a:gdLst>
                <a:gd name="T0" fmla="*/ 2135188 w 1345"/>
                <a:gd name="T1" fmla="*/ 25400 h 728"/>
                <a:gd name="T2" fmla="*/ 1447800 w 1345"/>
                <a:gd name="T3" fmla="*/ 292100 h 728"/>
                <a:gd name="T4" fmla="*/ 1447800 w 1345"/>
                <a:gd name="T5" fmla="*/ 292100 h 728"/>
                <a:gd name="T6" fmla="*/ 1447800 w 1345"/>
                <a:gd name="T7" fmla="*/ 292100 h 728"/>
                <a:gd name="T8" fmla="*/ 1092200 w 1345"/>
                <a:gd name="T9" fmla="*/ 457200 h 728"/>
                <a:gd name="T10" fmla="*/ 1092200 w 1345"/>
                <a:gd name="T11" fmla="*/ 457200 h 728"/>
                <a:gd name="T12" fmla="*/ 1092200 w 1345"/>
                <a:gd name="T13" fmla="*/ 457200 h 728"/>
                <a:gd name="T14" fmla="*/ 723900 w 1345"/>
                <a:gd name="T15" fmla="*/ 647700 h 728"/>
                <a:gd name="T16" fmla="*/ 723900 w 1345"/>
                <a:gd name="T17" fmla="*/ 647700 h 728"/>
                <a:gd name="T18" fmla="*/ 723900 w 1345"/>
                <a:gd name="T19" fmla="*/ 647700 h 728"/>
                <a:gd name="T20" fmla="*/ 368300 w 1345"/>
                <a:gd name="T21" fmla="*/ 876300 h 728"/>
                <a:gd name="T22" fmla="*/ 368300 w 1345"/>
                <a:gd name="T23" fmla="*/ 876300 h 728"/>
                <a:gd name="T24" fmla="*/ 368300 w 1345"/>
                <a:gd name="T25" fmla="*/ 876300 h 728"/>
                <a:gd name="T26" fmla="*/ 12700 w 1345"/>
                <a:gd name="T27" fmla="*/ 1155700 h 728"/>
                <a:gd name="T28" fmla="*/ 12700 w 1345"/>
                <a:gd name="T29" fmla="*/ 1155700 h 728"/>
                <a:gd name="T30" fmla="*/ 0 w 1345"/>
                <a:gd name="T31" fmla="*/ 1143000 h 728"/>
                <a:gd name="T32" fmla="*/ 0 w 1345"/>
                <a:gd name="T33" fmla="*/ 1130300 h 728"/>
                <a:gd name="T34" fmla="*/ 355600 w 1345"/>
                <a:gd name="T35" fmla="*/ 850900 h 728"/>
                <a:gd name="T36" fmla="*/ 355600 w 1345"/>
                <a:gd name="T37" fmla="*/ 850900 h 728"/>
                <a:gd name="T38" fmla="*/ 355600 w 1345"/>
                <a:gd name="T39" fmla="*/ 850900 h 728"/>
                <a:gd name="T40" fmla="*/ 711200 w 1345"/>
                <a:gd name="T41" fmla="*/ 622300 h 728"/>
                <a:gd name="T42" fmla="*/ 711200 w 1345"/>
                <a:gd name="T43" fmla="*/ 622300 h 728"/>
                <a:gd name="T44" fmla="*/ 711200 w 1345"/>
                <a:gd name="T45" fmla="*/ 622300 h 728"/>
                <a:gd name="T46" fmla="*/ 1079500 w 1345"/>
                <a:gd name="T47" fmla="*/ 431800 h 728"/>
                <a:gd name="T48" fmla="*/ 1079500 w 1345"/>
                <a:gd name="T49" fmla="*/ 431800 h 728"/>
                <a:gd name="T50" fmla="*/ 1079500 w 1345"/>
                <a:gd name="T51" fmla="*/ 431800 h 728"/>
                <a:gd name="T52" fmla="*/ 1435100 w 1345"/>
                <a:gd name="T53" fmla="*/ 266700 h 728"/>
                <a:gd name="T54" fmla="*/ 1435100 w 1345"/>
                <a:gd name="T55" fmla="*/ 266700 h 728"/>
                <a:gd name="T56" fmla="*/ 1435100 w 1345"/>
                <a:gd name="T57" fmla="*/ 266700 h 728"/>
                <a:gd name="T58" fmla="*/ 2122488 w 1345"/>
                <a:gd name="T59" fmla="*/ 0 h 728"/>
                <a:gd name="T60" fmla="*/ 2135188 w 1345"/>
                <a:gd name="T61" fmla="*/ 25400 h 728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345" h="728">
                  <a:moveTo>
                    <a:pt x="1345" y="16"/>
                  </a:moveTo>
                  <a:lnTo>
                    <a:pt x="912" y="184"/>
                  </a:lnTo>
                  <a:lnTo>
                    <a:pt x="688" y="288"/>
                  </a:lnTo>
                  <a:lnTo>
                    <a:pt x="456" y="408"/>
                  </a:lnTo>
                  <a:lnTo>
                    <a:pt x="232" y="552"/>
                  </a:lnTo>
                  <a:lnTo>
                    <a:pt x="8" y="728"/>
                  </a:lnTo>
                  <a:lnTo>
                    <a:pt x="0" y="720"/>
                  </a:lnTo>
                  <a:lnTo>
                    <a:pt x="0" y="712"/>
                  </a:lnTo>
                  <a:lnTo>
                    <a:pt x="224" y="536"/>
                  </a:lnTo>
                  <a:lnTo>
                    <a:pt x="448" y="392"/>
                  </a:lnTo>
                  <a:lnTo>
                    <a:pt x="680" y="272"/>
                  </a:lnTo>
                  <a:lnTo>
                    <a:pt x="904" y="168"/>
                  </a:lnTo>
                  <a:lnTo>
                    <a:pt x="1337" y="0"/>
                  </a:lnTo>
                  <a:lnTo>
                    <a:pt x="1345" y="16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91" name="Freeform 49"/>
            <p:cNvSpPr>
              <a:spLocks/>
            </p:cNvSpPr>
            <p:nvPr/>
          </p:nvSpPr>
          <p:spPr bwMode="auto">
            <a:xfrm>
              <a:off x="5295900" y="3933825"/>
              <a:ext cx="355600" cy="330200"/>
            </a:xfrm>
            <a:custGeom>
              <a:avLst/>
              <a:gdLst>
                <a:gd name="T0" fmla="*/ 355600 w 224"/>
                <a:gd name="T1" fmla="*/ 12700 h 208"/>
                <a:gd name="T2" fmla="*/ 25400 w 224"/>
                <a:gd name="T3" fmla="*/ 330200 h 208"/>
                <a:gd name="T4" fmla="*/ 25400 w 224"/>
                <a:gd name="T5" fmla="*/ 330200 h 208"/>
                <a:gd name="T6" fmla="*/ 0 w 224"/>
                <a:gd name="T7" fmla="*/ 317500 h 208"/>
                <a:gd name="T8" fmla="*/ 12700 w 224"/>
                <a:gd name="T9" fmla="*/ 317500 h 208"/>
                <a:gd name="T10" fmla="*/ 342900 w 224"/>
                <a:gd name="T11" fmla="*/ 0 h 208"/>
                <a:gd name="T12" fmla="*/ 355600 w 224"/>
                <a:gd name="T13" fmla="*/ 12700 h 20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24" h="208">
                  <a:moveTo>
                    <a:pt x="224" y="8"/>
                  </a:moveTo>
                  <a:lnTo>
                    <a:pt x="16" y="208"/>
                  </a:lnTo>
                  <a:lnTo>
                    <a:pt x="0" y="200"/>
                  </a:lnTo>
                  <a:lnTo>
                    <a:pt x="8" y="200"/>
                  </a:lnTo>
                  <a:lnTo>
                    <a:pt x="216" y="0"/>
                  </a:lnTo>
                  <a:lnTo>
                    <a:pt x="224" y="8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92" name="Freeform 50"/>
            <p:cNvSpPr>
              <a:spLocks/>
            </p:cNvSpPr>
            <p:nvPr/>
          </p:nvSpPr>
          <p:spPr bwMode="auto">
            <a:xfrm>
              <a:off x="5002213" y="4633913"/>
              <a:ext cx="25400" cy="25400"/>
            </a:xfrm>
            <a:custGeom>
              <a:avLst/>
              <a:gdLst>
                <a:gd name="T0" fmla="*/ 25400 w 16"/>
                <a:gd name="T1" fmla="*/ 12700 h 16"/>
                <a:gd name="T2" fmla="*/ 25400 w 16"/>
                <a:gd name="T3" fmla="*/ 25400 h 16"/>
                <a:gd name="T4" fmla="*/ 0 w 16"/>
                <a:gd name="T5" fmla="*/ 12700 h 16"/>
                <a:gd name="T6" fmla="*/ 0 w 16"/>
                <a:gd name="T7" fmla="*/ 0 h 16"/>
                <a:gd name="T8" fmla="*/ 25400 w 16"/>
                <a:gd name="T9" fmla="*/ 1270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16">
                  <a:moveTo>
                    <a:pt x="16" y="8"/>
                  </a:moveTo>
                  <a:lnTo>
                    <a:pt x="16" y="16"/>
                  </a:lnTo>
                  <a:lnTo>
                    <a:pt x="0" y="8"/>
                  </a:lnTo>
                  <a:lnTo>
                    <a:pt x="0" y="0"/>
                  </a:lnTo>
                  <a:lnTo>
                    <a:pt x="16" y="8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93" name="Freeform 51"/>
            <p:cNvSpPr>
              <a:spLocks/>
            </p:cNvSpPr>
            <p:nvPr/>
          </p:nvSpPr>
          <p:spPr bwMode="auto">
            <a:xfrm>
              <a:off x="5002214" y="4251325"/>
              <a:ext cx="319087" cy="395288"/>
            </a:xfrm>
            <a:custGeom>
              <a:avLst/>
              <a:gdLst>
                <a:gd name="T0" fmla="*/ 319087 w 201"/>
                <a:gd name="T1" fmla="*/ 12700 h 249"/>
                <a:gd name="T2" fmla="*/ 293687 w 201"/>
                <a:gd name="T3" fmla="*/ 0 h 249"/>
                <a:gd name="T4" fmla="*/ 0 w 201"/>
                <a:gd name="T5" fmla="*/ 382588 h 249"/>
                <a:gd name="T6" fmla="*/ 25400 w 201"/>
                <a:gd name="T7" fmla="*/ 395288 h 249"/>
                <a:gd name="T8" fmla="*/ 319087 w 201"/>
                <a:gd name="T9" fmla="*/ 12700 h 2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1" h="249">
                  <a:moveTo>
                    <a:pt x="201" y="8"/>
                  </a:moveTo>
                  <a:lnTo>
                    <a:pt x="185" y="0"/>
                  </a:lnTo>
                  <a:lnTo>
                    <a:pt x="0" y="241"/>
                  </a:lnTo>
                  <a:lnTo>
                    <a:pt x="16" y="249"/>
                  </a:lnTo>
                  <a:lnTo>
                    <a:pt x="201" y="8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94" name="Rectangle 52"/>
            <p:cNvSpPr>
              <a:spLocks noChangeArrowheads="1"/>
            </p:cNvSpPr>
            <p:nvPr/>
          </p:nvSpPr>
          <p:spPr bwMode="auto">
            <a:xfrm>
              <a:off x="5002213" y="4633913"/>
              <a:ext cx="25400" cy="12700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5895" name="Freeform 53"/>
            <p:cNvSpPr>
              <a:spLocks/>
            </p:cNvSpPr>
            <p:nvPr/>
          </p:nvSpPr>
          <p:spPr bwMode="auto">
            <a:xfrm>
              <a:off x="4989514" y="2778125"/>
              <a:ext cx="534987" cy="1855788"/>
            </a:xfrm>
            <a:custGeom>
              <a:avLst/>
              <a:gdLst>
                <a:gd name="T0" fmla="*/ 12700 w 337"/>
                <a:gd name="T1" fmla="*/ 1855788 h 1169"/>
                <a:gd name="T2" fmla="*/ 0 w 337"/>
                <a:gd name="T3" fmla="*/ 1550988 h 1169"/>
                <a:gd name="T4" fmla="*/ 0 w 337"/>
                <a:gd name="T5" fmla="*/ 1550988 h 1169"/>
                <a:gd name="T6" fmla="*/ 0 w 337"/>
                <a:gd name="T7" fmla="*/ 1550988 h 1169"/>
                <a:gd name="T8" fmla="*/ 38100 w 337"/>
                <a:gd name="T9" fmla="*/ 1231900 h 1169"/>
                <a:gd name="T10" fmla="*/ 38100 w 337"/>
                <a:gd name="T11" fmla="*/ 1231900 h 1169"/>
                <a:gd name="T12" fmla="*/ 38100 w 337"/>
                <a:gd name="T13" fmla="*/ 1231900 h 1169"/>
                <a:gd name="T14" fmla="*/ 101600 w 337"/>
                <a:gd name="T15" fmla="*/ 901700 h 1169"/>
                <a:gd name="T16" fmla="*/ 101600 w 337"/>
                <a:gd name="T17" fmla="*/ 901700 h 1169"/>
                <a:gd name="T18" fmla="*/ 101600 w 337"/>
                <a:gd name="T19" fmla="*/ 901700 h 1169"/>
                <a:gd name="T20" fmla="*/ 217487 w 337"/>
                <a:gd name="T21" fmla="*/ 584200 h 1169"/>
                <a:gd name="T22" fmla="*/ 217487 w 337"/>
                <a:gd name="T23" fmla="*/ 584200 h 1169"/>
                <a:gd name="T24" fmla="*/ 217487 w 337"/>
                <a:gd name="T25" fmla="*/ 584200 h 1169"/>
                <a:gd name="T26" fmla="*/ 344487 w 337"/>
                <a:gd name="T27" fmla="*/ 279400 h 1169"/>
                <a:gd name="T28" fmla="*/ 344487 w 337"/>
                <a:gd name="T29" fmla="*/ 279400 h 1169"/>
                <a:gd name="T30" fmla="*/ 344487 w 337"/>
                <a:gd name="T31" fmla="*/ 279400 h 1169"/>
                <a:gd name="T32" fmla="*/ 509587 w 337"/>
                <a:gd name="T33" fmla="*/ 0 h 1169"/>
                <a:gd name="T34" fmla="*/ 509587 w 337"/>
                <a:gd name="T35" fmla="*/ 0 h 1169"/>
                <a:gd name="T36" fmla="*/ 534987 w 337"/>
                <a:gd name="T37" fmla="*/ 12700 h 1169"/>
                <a:gd name="T38" fmla="*/ 534987 w 337"/>
                <a:gd name="T39" fmla="*/ 12700 h 1169"/>
                <a:gd name="T40" fmla="*/ 369887 w 337"/>
                <a:gd name="T41" fmla="*/ 292100 h 1169"/>
                <a:gd name="T42" fmla="*/ 369887 w 337"/>
                <a:gd name="T43" fmla="*/ 292100 h 1169"/>
                <a:gd name="T44" fmla="*/ 369887 w 337"/>
                <a:gd name="T45" fmla="*/ 292100 h 1169"/>
                <a:gd name="T46" fmla="*/ 242887 w 337"/>
                <a:gd name="T47" fmla="*/ 596900 h 1169"/>
                <a:gd name="T48" fmla="*/ 242887 w 337"/>
                <a:gd name="T49" fmla="*/ 596900 h 1169"/>
                <a:gd name="T50" fmla="*/ 242887 w 337"/>
                <a:gd name="T51" fmla="*/ 596900 h 1169"/>
                <a:gd name="T52" fmla="*/ 128587 w 337"/>
                <a:gd name="T53" fmla="*/ 914400 h 1169"/>
                <a:gd name="T54" fmla="*/ 128587 w 337"/>
                <a:gd name="T55" fmla="*/ 914400 h 1169"/>
                <a:gd name="T56" fmla="*/ 128587 w 337"/>
                <a:gd name="T57" fmla="*/ 901700 h 1169"/>
                <a:gd name="T58" fmla="*/ 63500 w 337"/>
                <a:gd name="T59" fmla="*/ 1231900 h 1169"/>
                <a:gd name="T60" fmla="*/ 63500 w 337"/>
                <a:gd name="T61" fmla="*/ 1231900 h 1169"/>
                <a:gd name="T62" fmla="*/ 63500 w 337"/>
                <a:gd name="T63" fmla="*/ 1231900 h 1169"/>
                <a:gd name="T64" fmla="*/ 25400 w 337"/>
                <a:gd name="T65" fmla="*/ 1550988 h 1169"/>
                <a:gd name="T66" fmla="*/ 25400 w 337"/>
                <a:gd name="T67" fmla="*/ 1550988 h 1169"/>
                <a:gd name="T68" fmla="*/ 25400 w 337"/>
                <a:gd name="T69" fmla="*/ 1550988 h 1169"/>
                <a:gd name="T70" fmla="*/ 38100 w 337"/>
                <a:gd name="T71" fmla="*/ 1855788 h 1169"/>
                <a:gd name="T72" fmla="*/ 12700 w 337"/>
                <a:gd name="T73" fmla="*/ 1855788 h 116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37" h="1169">
                  <a:moveTo>
                    <a:pt x="8" y="1169"/>
                  </a:moveTo>
                  <a:lnTo>
                    <a:pt x="0" y="977"/>
                  </a:lnTo>
                  <a:lnTo>
                    <a:pt x="24" y="776"/>
                  </a:lnTo>
                  <a:lnTo>
                    <a:pt x="64" y="568"/>
                  </a:lnTo>
                  <a:lnTo>
                    <a:pt x="137" y="368"/>
                  </a:lnTo>
                  <a:lnTo>
                    <a:pt x="217" y="176"/>
                  </a:lnTo>
                  <a:lnTo>
                    <a:pt x="321" y="0"/>
                  </a:lnTo>
                  <a:lnTo>
                    <a:pt x="337" y="8"/>
                  </a:lnTo>
                  <a:lnTo>
                    <a:pt x="233" y="184"/>
                  </a:lnTo>
                  <a:lnTo>
                    <a:pt x="153" y="376"/>
                  </a:lnTo>
                  <a:lnTo>
                    <a:pt x="81" y="576"/>
                  </a:lnTo>
                  <a:lnTo>
                    <a:pt x="81" y="568"/>
                  </a:lnTo>
                  <a:lnTo>
                    <a:pt x="40" y="776"/>
                  </a:lnTo>
                  <a:lnTo>
                    <a:pt x="16" y="977"/>
                  </a:lnTo>
                  <a:lnTo>
                    <a:pt x="24" y="1169"/>
                  </a:lnTo>
                  <a:lnTo>
                    <a:pt x="8" y="1169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96" name="Freeform 54"/>
            <p:cNvSpPr>
              <a:spLocks/>
            </p:cNvSpPr>
            <p:nvPr/>
          </p:nvSpPr>
          <p:spPr bwMode="auto">
            <a:xfrm>
              <a:off x="5499100" y="2522539"/>
              <a:ext cx="203200" cy="268287"/>
            </a:xfrm>
            <a:custGeom>
              <a:avLst/>
              <a:gdLst>
                <a:gd name="T0" fmla="*/ 0 w 128"/>
                <a:gd name="T1" fmla="*/ 255587 h 169"/>
                <a:gd name="T2" fmla="*/ 177800 w 128"/>
                <a:gd name="T3" fmla="*/ 0 h 169"/>
                <a:gd name="T4" fmla="*/ 190500 w 128"/>
                <a:gd name="T5" fmla="*/ 0 h 169"/>
                <a:gd name="T6" fmla="*/ 203200 w 128"/>
                <a:gd name="T7" fmla="*/ 12700 h 169"/>
                <a:gd name="T8" fmla="*/ 203200 w 128"/>
                <a:gd name="T9" fmla="*/ 12700 h 169"/>
                <a:gd name="T10" fmla="*/ 25400 w 128"/>
                <a:gd name="T11" fmla="*/ 268287 h 169"/>
                <a:gd name="T12" fmla="*/ 0 w 128"/>
                <a:gd name="T13" fmla="*/ 255587 h 1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8" h="169">
                  <a:moveTo>
                    <a:pt x="0" y="161"/>
                  </a:moveTo>
                  <a:lnTo>
                    <a:pt x="112" y="0"/>
                  </a:lnTo>
                  <a:lnTo>
                    <a:pt x="120" y="0"/>
                  </a:lnTo>
                  <a:lnTo>
                    <a:pt x="128" y="8"/>
                  </a:lnTo>
                  <a:lnTo>
                    <a:pt x="16" y="169"/>
                  </a:lnTo>
                  <a:lnTo>
                    <a:pt x="0" y="161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97" name="Freeform 55"/>
            <p:cNvSpPr>
              <a:spLocks/>
            </p:cNvSpPr>
            <p:nvPr/>
          </p:nvSpPr>
          <p:spPr bwMode="auto">
            <a:xfrm>
              <a:off x="5880100" y="2306638"/>
              <a:ext cx="12700" cy="12700"/>
            </a:xfrm>
            <a:custGeom>
              <a:avLst/>
              <a:gdLst>
                <a:gd name="T0" fmla="*/ 0 w 8"/>
                <a:gd name="T1" fmla="*/ 0 h 8"/>
                <a:gd name="T2" fmla="*/ 0 w 8"/>
                <a:gd name="T3" fmla="*/ 0 h 8"/>
                <a:gd name="T4" fmla="*/ 12700 w 8"/>
                <a:gd name="T5" fmla="*/ 12700 h 8"/>
                <a:gd name="T6" fmla="*/ 12700 w 8"/>
                <a:gd name="T7" fmla="*/ 12700 h 8"/>
                <a:gd name="T8" fmla="*/ 0 w 8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8">
                  <a:moveTo>
                    <a:pt x="0" y="0"/>
                  </a:moveTo>
                  <a:lnTo>
                    <a:pt x="0" y="0"/>
                  </a:lnTo>
                  <a:lnTo>
                    <a:pt x="8" y="8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98" name="Freeform 56"/>
            <p:cNvSpPr>
              <a:spLocks/>
            </p:cNvSpPr>
            <p:nvPr/>
          </p:nvSpPr>
          <p:spPr bwMode="auto">
            <a:xfrm>
              <a:off x="5689600" y="2306638"/>
              <a:ext cx="203200" cy="228600"/>
            </a:xfrm>
            <a:custGeom>
              <a:avLst/>
              <a:gdLst>
                <a:gd name="T0" fmla="*/ 0 w 128"/>
                <a:gd name="T1" fmla="*/ 215900 h 144"/>
                <a:gd name="T2" fmla="*/ 12700 w 128"/>
                <a:gd name="T3" fmla="*/ 228600 h 144"/>
                <a:gd name="T4" fmla="*/ 203200 w 128"/>
                <a:gd name="T5" fmla="*/ 12700 h 144"/>
                <a:gd name="T6" fmla="*/ 190500 w 128"/>
                <a:gd name="T7" fmla="*/ 0 h 144"/>
                <a:gd name="T8" fmla="*/ 0 w 128"/>
                <a:gd name="T9" fmla="*/ 215900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8" h="144">
                  <a:moveTo>
                    <a:pt x="0" y="136"/>
                  </a:moveTo>
                  <a:lnTo>
                    <a:pt x="8" y="144"/>
                  </a:lnTo>
                  <a:lnTo>
                    <a:pt x="128" y="8"/>
                  </a:lnTo>
                  <a:lnTo>
                    <a:pt x="120" y="0"/>
                  </a:lnTo>
                  <a:lnTo>
                    <a:pt x="0" y="136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99" name="Rectangle 57"/>
            <p:cNvSpPr>
              <a:spLocks noChangeArrowheads="1"/>
            </p:cNvSpPr>
            <p:nvPr/>
          </p:nvSpPr>
          <p:spPr bwMode="auto">
            <a:xfrm>
              <a:off x="2638425" y="3578225"/>
              <a:ext cx="12700" cy="25400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5900" name="Freeform 58"/>
            <p:cNvSpPr>
              <a:spLocks/>
            </p:cNvSpPr>
            <p:nvPr/>
          </p:nvSpPr>
          <p:spPr bwMode="auto">
            <a:xfrm>
              <a:off x="2651125" y="3578225"/>
              <a:ext cx="1893888" cy="622300"/>
            </a:xfrm>
            <a:custGeom>
              <a:avLst/>
              <a:gdLst>
                <a:gd name="T0" fmla="*/ 0 w 1193"/>
                <a:gd name="T1" fmla="*/ 0 h 392"/>
                <a:gd name="T2" fmla="*/ 342900 w 1193"/>
                <a:gd name="T3" fmla="*/ 25400 h 392"/>
                <a:gd name="T4" fmla="*/ 342900 w 1193"/>
                <a:gd name="T5" fmla="*/ 25400 h 392"/>
                <a:gd name="T6" fmla="*/ 342900 w 1193"/>
                <a:gd name="T7" fmla="*/ 25400 h 392"/>
                <a:gd name="T8" fmla="*/ 687388 w 1193"/>
                <a:gd name="T9" fmla="*/ 88900 h 392"/>
                <a:gd name="T10" fmla="*/ 687388 w 1193"/>
                <a:gd name="T11" fmla="*/ 88900 h 392"/>
                <a:gd name="T12" fmla="*/ 687388 w 1193"/>
                <a:gd name="T13" fmla="*/ 88900 h 392"/>
                <a:gd name="T14" fmla="*/ 1017588 w 1193"/>
                <a:gd name="T15" fmla="*/ 165100 h 392"/>
                <a:gd name="T16" fmla="*/ 1030288 w 1193"/>
                <a:gd name="T17" fmla="*/ 165100 h 392"/>
                <a:gd name="T18" fmla="*/ 1030288 w 1193"/>
                <a:gd name="T19" fmla="*/ 165100 h 392"/>
                <a:gd name="T20" fmla="*/ 1335088 w 1193"/>
                <a:gd name="T21" fmla="*/ 279400 h 392"/>
                <a:gd name="T22" fmla="*/ 1335088 w 1193"/>
                <a:gd name="T23" fmla="*/ 279400 h 392"/>
                <a:gd name="T24" fmla="*/ 1335088 w 1193"/>
                <a:gd name="T25" fmla="*/ 279400 h 392"/>
                <a:gd name="T26" fmla="*/ 1627188 w 1193"/>
                <a:gd name="T27" fmla="*/ 419100 h 392"/>
                <a:gd name="T28" fmla="*/ 1627188 w 1193"/>
                <a:gd name="T29" fmla="*/ 419100 h 392"/>
                <a:gd name="T30" fmla="*/ 1627188 w 1193"/>
                <a:gd name="T31" fmla="*/ 419100 h 392"/>
                <a:gd name="T32" fmla="*/ 1893888 w 1193"/>
                <a:gd name="T33" fmla="*/ 596900 h 392"/>
                <a:gd name="T34" fmla="*/ 1893888 w 1193"/>
                <a:gd name="T35" fmla="*/ 596900 h 392"/>
                <a:gd name="T36" fmla="*/ 1881188 w 1193"/>
                <a:gd name="T37" fmla="*/ 622300 h 392"/>
                <a:gd name="T38" fmla="*/ 1881188 w 1193"/>
                <a:gd name="T39" fmla="*/ 622300 h 392"/>
                <a:gd name="T40" fmla="*/ 1614488 w 1193"/>
                <a:gd name="T41" fmla="*/ 444500 h 392"/>
                <a:gd name="T42" fmla="*/ 1614488 w 1193"/>
                <a:gd name="T43" fmla="*/ 444500 h 392"/>
                <a:gd name="T44" fmla="*/ 1614488 w 1193"/>
                <a:gd name="T45" fmla="*/ 444500 h 392"/>
                <a:gd name="T46" fmla="*/ 1322388 w 1193"/>
                <a:gd name="T47" fmla="*/ 304800 h 392"/>
                <a:gd name="T48" fmla="*/ 1322388 w 1193"/>
                <a:gd name="T49" fmla="*/ 304800 h 392"/>
                <a:gd name="T50" fmla="*/ 1322388 w 1193"/>
                <a:gd name="T51" fmla="*/ 304800 h 392"/>
                <a:gd name="T52" fmla="*/ 1017588 w 1193"/>
                <a:gd name="T53" fmla="*/ 190500 h 392"/>
                <a:gd name="T54" fmla="*/ 1017588 w 1193"/>
                <a:gd name="T55" fmla="*/ 190500 h 392"/>
                <a:gd name="T56" fmla="*/ 1017588 w 1193"/>
                <a:gd name="T57" fmla="*/ 190500 h 392"/>
                <a:gd name="T58" fmla="*/ 687388 w 1193"/>
                <a:gd name="T59" fmla="*/ 114300 h 392"/>
                <a:gd name="T60" fmla="*/ 687388 w 1193"/>
                <a:gd name="T61" fmla="*/ 114300 h 392"/>
                <a:gd name="T62" fmla="*/ 687388 w 1193"/>
                <a:gd name="T63" fmla="*/ 114300 h 392"/>
                <a:gd name="T64" fmla="*/ 342900 w 1193"/>
                <a:gd name="T65" fmla="*/ 50800 h 392"/>
                <a:gd name="T66" fmla="*/ 342900 w 1193"/>
                <a:gd name="T67" fmla="*/ 50800 h 392"/>
                <a:gd name="T68" fmla="*/ 342900 w 1193"/>
                <a:gd name="T69" fmla="*/ 50800 h 392"/>
                <a:gd name="T70" fmla="*/ 0 w 1193"/>
                <a:gd name="T71" fmla="*/ 25400 h 392"/>
                <a:gd name="T72" fmla="*/ 0 w 1193"/>
                <a:gd name="T73" fmla="*/ 0 h 39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193" h="392">
                  <a:moveTo>
                    <a:pt x="0" y="0"/>
                  </a:moveTo>
                  <a:lnTo>
                    <a:pt x="216" y="16"/>
                  </a:lnTo>
                  <a:lnTo>
                    <a:pt x="433" y="56"/>
                  </a:lnTo>
                  <a:lnTo>
                    <a:pt x="641" y="104"/>
                  </a:lnTo>
                  <a:lnTo>
                    <a:pt x="649" y="104"/>
                  </a:lnTo>
                  <a:lnTo>
                    <a:pt x="841" y="176"/>
                  </a:lnTo>
                  <a:lnTo>
                    <a:pt x="1025" y="264"/>
                  </a:lnTo>
                  <a:lnTo>
                    <a:pt x="1193" y="376"/>
                  </a:lnTo>
                  <a:lnTo>
                    <a:pt x="1185" y="392"/>
                  </a:lnTo>
                  <a:lnTo>
                    <a:pt x="1017" y="280"/>
                  </a:lnTo>
                  <a:lnTo>
                    <a:pt x="833" y="192"/>
                  </a:lnTo>
                  <a:lnTo>
                    <a:pt x="641" y="120"/>
                  </a:lnTo>
                  <a:lnTo>
                    <a:pt x="433" y="72"/>
                  </a:lnTo>
                  <a:lnTo>
                    <a:pt x="216" y="32"/>
                  </a:lnTo>
                  <a:lnTo>
                    <a:pt x="0" y="16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01" name="Freeform 59"/>
            <p:cNvSpPr>
              <a:spLocks/>
            </p:cNvSpPr>
            <p:nvPr/>
          </p:nvSpPr>
          <p:spPr bwMode="auto">
            <a:xfrm>
              <a:off x="4532313" y="4175125"/>
              <a:ext cx="266700" cy="230188"/>
            </a:xfrm>
            <a:custGeom>
              <a:avLst/>
              <a:gdLst>
                <a:gd name="T0" fmla="*/ 12700 w 168"/>
                <a:gd name="T1" fmla="*/ 0 h 145"/>
                <a:gd name="T2" fmla="*/ 266700 w 168"/>
                <a:gd name="T3" fmla="*/ 204788 h 145"/>
                <a:gd name="T4" fmla="*/ 266700 w 168"/>
                <a:gd name="T5" fmla="*/ 217488 h 145"/>
                <a:gd name="T6" fmla="*/ 254000 w 168"/>
                <a:gd name="T7" fmla="*/ 230188 h 145"/>
                <a:gd name="T8" fmla="*/ 254000 w 168"/>
                <a:gd name="T9" fmla="*/ 230188 h 145"/>
                <a:gd name="T10" fmla="*/ 0 w 168"/>
                <a:gd name="T11" fmla="*/ 25400 h 145"/>
                <a:gd name="T12" fmla="*/ 12700 w 168"/>
                <a:gd name="T13" fmla="*/ 0 h 14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8" h="145">
                  <a:moveTo>
                    <a:pt x="8" y="0"/>
                  </a:moveTo>
                  <a:lnTo>
                    <a:pt x="168" y="129"/>
                  </a:lnTo>
                  <a:lnTo>
                    <a:pt x="168" y="137"/>
                  </a:lnTo>
                  <a:lnTo>
                    <a:pt x="160" y="145"/>
                  </a:lnTo>
                  <a:lnTo>
                    <a:pt x="0" y="16"/>
                  </a:lnTo>
                  <a:lnTo>
                    <a:pt x="8" y="0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02" name="Freeform 60"/>
            <p:cNvSpPr>
              <a:spLocks/>
            </p:cNvSpPr>
            <p:nvPr/>
          </p:nvSpPr>
          <p:spPr bwMode="auto">
            <a:xfrm>
              <a:off x="5014913" y="4633913"/>
              <a:ext cx="12700" cy="12700"/>
            </a:xfrm>
            <a:custGeom>
              <a:avLst/>
              <a:gdLst>
                <a:gd name="T0" fmla="*/ 12700 w 8"/>
                <a:gd name="T1" fmla="*/ 0 h 8"/>
                <a:gd name="T2" fmla="*/ 12700 w 8"/>
                <a:gd name="T3" fmla="*/ 0 h 8"/>
                <a:gd name="T4" fmla="*/ 0 w 8"/>
                <a:gd name="T5" fmla="*/ 12700 h 8"/>
                <a:gd name="T6" fmla="*/ 0 w 8"/>
                <a:gd name="T7" fmla="*/ 12700 h 8"/>
                <a:gd name="T8" fmla="*/ 12700 w 8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8">
                  <a:moveTo>
                    <a:pt x="8" y="0"/>
                  </a:moveTo>
                  <a:lnTo>
                    <a:pt x="8" y="0"/>
                  </a:lnTo>
                  <a:lnTo>
                    <a:pt x="0" y="8"/>
                  </a:lnTo>
                  <a:lnTo>
                    <a:pt x="8" y="0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03" name="Freeform 61"/>
            <p:cNvSpPr>
              <a:spLocks/>
            </p:cNvSpPr>
            <p:nvPr/>
          </p:nvSpPr>
          <p:spPr bwMode="auto">
            <a:xfrm>
              <a:off x="4786313" y="4392613"/>
              <a:ext cx="241300" cy="254000"/>
            </a:xfrm>
            <a:custGeom>
              <a:avLst/>
              <a:gdLst>
                <a:gd name="T0" fmla="*/ 12700 w 152"/>
                <a:gd name="T1" fmla="*/ 0 h 160"/>
                <a:gd name="T2" fmla="*/ 0 w 152"/>
                <a:gd name="T3" fmla="*/ 12700 h 160"/>
                <a:gd name="T4" fmla="*/ 228600 w 152"/>
                <a:gd name="T5" fmla="*/ 254000 h 160"/>
                <a:gd name="T6" fmla="*/ 241300 w 152"/>
                <a:gd name="T7" fmla="*/ 241300 h 160"/>
                <a:gd name="T8" fmla="*/ 12700 w 152"/>
                <a:gd name="T9" fmla="*/ 0 h 1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2" h="160">
                  <a:moveTo>
                    <a:pt x="8" y="0"/>
                  </a:moveTo>
                  <a:lnTo>
                    <a:pt x="0" y="8"/>
                  </a:lnTo>
                  <a:lnTo>
                    <a:pt x="144" y="160"/>
                  </a:lnTo>
                  <a:lnTo>
                    <a:pt x="152" y="152"/>
                  </a:lnTo>
                  <a:lnTo>
                    <a:pt x="8" y="0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04" name="Rectangle 62"/>
            <p:cNvSpPr>
              <a:spLocks noChangeArrowheads="1"/>
            </p:cNvSpPr>
            <p:nvPr/>
          </p:nvSpPr>
          <p:spPr bwMode="auto">
            <a:xfrm>
              <a:off x="8485188" y="1303338"/>
              <a:ext cx="12700" cy="25400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5905" name="Freeform 63"/>
            <p:cNvSpPr>
              <a:spLocks/>
            </p:cNvSpPr>
            <p:nvPr/>
          </p:nvSpPr>
          <p:spPr bwMode="auto">
            <a:xfrm>
              <a:off x="6413500" y="1201738"/>
              <a:ext cx="2071688" cy="508000"/>
            </a:xfrm>
            <a:custGeom>
              <a:avLst/>
              <a:gdLst>
                <a:gd name="T0" fmla="*/ 2071688 w 1305"/>
                <a:gd name="T1" fmla="*/ 127000 h 320"/>
                <a:gd name="T2" fmla="*/ 1677988 w 1305"/>
                <a:gd name="T3" fmla="*/ 50800 h 320"/>
                <a:gd name="T4" fmla="*/ 1677988 w 1305"/>
                <a:gd name="T5" fmla="*/ 50800 h 320"/>
                <a:gd name="T6" fmla="*/ 1677988 w 1305"/>
                <a:gd name="T7" fmla="*/ 50800 h 320"/>
                <a:gd name="T8" fmla="*/ 1309688 w 1305"/>
                <a:gd name="T9" fmla="*/ 25400 h 320"/>
                <a:gd name="T10" fmla="*/ 1309688 w 1305"/>
                <a:gd name="T11" fmla="*/ 25400 h 320"/>
                <a:gd name="T12" fmla="*/ 1309688 w 1305"/>
                <a:gd name="T13" fmla="*/ 25400 h 320"/>
                <a:gd name="T14" fmla="*/ 954088 w 1305"/>
                <a:gd name="T15" fmla="*/ 63500 h 320"/>
                <a:gd name="T16" fmla="*/ 954088 w 1305"/>
                <a:gd name="T17" fmla="*/ 63500 h 320"/>
                <a:gd name="T18" fmla="*/ 954088 w 1305"/>
                <a:gd name="T19" fmla="*/ 63500 h 320"/>
                <a:gd name="T20" fmla="*/ 622300 w 1305"/>
                <a:gd name="T21" fmla="*/ 139700 h 320"/>
                <a:gd name="T22" fmla="*/ 635000 w 1305"/>
                <a:gd name="T23" fmla="*/ 139700 h 320"/>
                <a:gd name="T24" fmla="*/ 635000 w 1305"/>
                <a:gd name="T25" fmla="*/ 139700 h 320"/>
                <a:gd name="T26" fmla="*/ 317500 w 1305"/>
                <a:gd name="T27" fmla="*/ 292100 h 320"/>
                <a:gd name="T28" fmla="*/ 317500 w 1305"/>
                <a:gd name="T29" fmla="*/ 292100 h 320"/>
                <a:gd name="T30" fmla="*/ 317500 w 1305"/>
                <a:gd name="T31" fmla="*/ 292100 h 320"/>
                <a:gd name="T32" fmla="*/ 12700 w 1305"/>
                <a:gd name="T33" fmla="*/ 508000 h 320"/>
                <a:gd name="T34" fmla="*/ 12700 w 1305"/>
                <a:gd name="T35" fmla="*/ 508000 h 320"/>
                <a:gd name="T36" fmla="*/ 0 w 1305"/>
                <a:gd name="T37" fmla="*/ 495300 h 320"/>
                <a:gd name="T38" fmla="*/ 0 w 1305"/>
                <a:gd name="T39" fmla="*/ 482600 h 320"/>
                <a:gd name="T40" fmla="*/ 304800 w 1305"/>
                <a:gd name="T41" fmla="*/ 266700 h 320"/>
                <a:gd name="T42" fmla="*/ 304800 w 1305"/>
                <a:gd name="T43" fmla="*/ 266700 h 320"/>
                <a:gd name="T44" fmla="*/ 304800 w 1305"/>
                <a:gd name="T45" fmla="*/ 266700 h 320"/>
                <a:gd name="T46" fmla="*/ 622300 w 1305"/>
                <a:gd name="T47" fmla="*/ 114300 h 320"/>
                <a:gd name="T48" fmla="*/ 622300 w 1305"/>
                <a:gd name="T49" fmla="*/ 114300 h 320"/>
                <a:gd name="T50" fmla="*/ 622300 w 1305"/>
                <a:gd name="T51" fmla="*/ 114300 h 320"/>
                <a:gd name="T52" fmla="*/ 954088 w 1305"/>
                <a:gd name="T53" fmla="*/ 38100 h 320"/>
                <a:gd name="T54" fmla="*/ 954088 w 1305"/>
                <a:gd name="T55" fmla="*/ 38100 h 320"/>
                <a:gd name="T56" fmla="*/ 954088 w 1305"/>
                <a:gd name="T57" fmla="*/ 38100 h 320"/>
                <a:gd name="T58" fmla="*/ 1309688 w 1305"/>
                <a:gd name="T59" fmla="*/ 0 h 320"/>
                <a:gd name="T60" fmla="*/ 1309688 w 1305"/>
                <a:gd name="T61" fmla="*/ 0 h 320"/>
                <a:gd name="T62" fmla="*/ 1309688 w 1305"/>
                <a:gd name="T63" fmla="*/ 0 h 320"/>
                <a:gd name="T64" fmla="*/ 1677988 w 1305"/>
                <a:gd name="T65" fmla="*/ 25400 h 320"/>
                <a:gd name="T66" fmla="*/ 1677988 w 1305"/>
                <a:gd name="T67" fmla="*/ 25400 h 320"/>
                <a:gd name="T68" fmla="*/ 1677988 w 1305"/>
                <a:gd name="T69" fmla="*/ 25400 h 320"/>
                <a:gd name="T70" fmla="*/ 2071688 w 1305"/>
                <a:gd name="T71" fmla="*/ 101600 h 320"/>
                <a:gd name="T72" fmla="*/ 2071688 w 1305"/>
                <a:gd name="T73" fmla="*/ 127000 h 32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305" h="320">
                  <a:moveTo>
                    <a:pt x="1305" y="80"/>
                  </a:moveTo>
                  <a:lnTo>
                    <a:pt x="1057" y="32"/>
                  </a:lnTo>
                  <a:lnTo>
                    <a:pt x="825" y="16"/>
                  </a:lnTo>
                  <a:lnTo>
                    <a:pt x="601" y="40"/>
                  </a:lnTo>
                  <a:lnTo>
                    <a:pt x="392" y="88"/>
                  </a:lnTo>
                  <a:lnTo>
                    <a:pt x="400" y="88"/>
                  </a:lnTo>
                  <a:lnTo>
                    <a:pt x="200" y="184"/>
                  </a:lnTo>
                  <a:lnTo>
                    <a:pt x="8" y="320"/>
                  </a:lnTo>
                  <a:lnTo>
                    <a:pt x="0" y="312"/>
                  </a:lnTo>
                  <a:lnTo>
                    <a:pt x="0" y="304"/>
                  </a:lnTo>
                  <a:lnTo>
                    <a:pt x="192" y="168"/>
                  </a:lnTo>
                  <a:lnTo>
                    <a:pt x="392" y="72"/>
                  </a:lnTo>
                  <a:lnTo>
                    <a:pt x="601" y="24"/>
                  </a:lnTo>
                  <a:lnTo>
                    <a:pt x="825" y="0"/>
                  </a:lnTo>
                  <a:lnTo>
                    <a:pt x="1057" y="16"/>
                  </a:lnTo>
                  <a:lnTo>
                    <a:pt x="1305" y="64"/>
                  </a:lnTo>
                  <a:lnTo>
                    <a:pt x="1305" y="80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06" name="Freeform 64"/>
            <p:cNvSpPr>
              <a:spLocks/>
            </p:cNvSpPr>
            <p:nvPr/>
          </p:nvSpPr>
          <p:spPr bwMode="auto">
            <a:xfrm>
              <a:off x="6121400" y="1697038"/>
              <a:ext cx="304800" cy="279400"/>
            </a:xfrm>
            <a:custGeom>
              <a:avLst/>
              <a:gdLst>
                <a:gd name="T0" fmla="*/ 304800 w 192"/>
                <a:gd name="T1" fmla="*/ 12700 h 176"/>
                <a:gd name="T2" fmla="*/ 25400 w 192"/>
                <a:gd name="T3" fmla="*/ 279400 h 176"/>
                <a:gd name="T4" fmla="*/ 25400 w 192"/>
                <a:gd name="T5" fmla="*/ 279400 h 176"/>
                <a:gd name="T6" fmla="*/ 0 w 192"/>
                <a:gd name="T7" fmla="*/ 266700 h 176"/>
                <a:gd name="T8" fmla="*/ 12700 w 192"/>
                <a:gd name="T9" fmla="*/ 266700 h 176"/>
                <a:gd name="T10" fmla="*/ 292100 w 192"/>
                <a:gd name="T11" fmla="*/ 0 h 176"/>
                <a:gd name="T12" fmla="*/ 304800 w 192"/>
                <a:gd name="T13" fmla="*/ 12700 h 1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2" h="176">
                  <a:moveTo>
                    <a:pt x="192" y="8"/>
                  </a:moveTo>
                  <a:lnTo>
                    <a:pt x="16" y="176"/>
                  </a:lnTo>
                  <a:lnTo>
                    <a:pt x="0" y="168"/>
                  </a:lnTo>
                  <a:lnTo>
                    <a:pt x="8" y="168"/>
                  </a:lnTo>
                  <a:lnTo>
                    <a:pt x="184" y="0"/>
                  </a:lnTo>
                  <a:lnTo>
                    <a:pt x="192" y="8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07" name="Freeform 65"/>
            <p:cNvSpPr>
              <a:spLocks/>
            </p:cNvSpPr>
            <p:nvPr/>
          </p:nvSpPr>
          <p:spPr bwMode="auto">
            <a:xfrm>
              <a:off x="5867400" y="2293938"/>
              <a:ext cx="25400" cy="25400"/>
            </a:xfrm>
            <a:custGeom>
              <a:avLst/>
              <a:gdLst>
                <a:gd name="T0" fmla="*/ 25400 w 16"/>
                <a:gd name="T1" fmla="*/ 12700 h 16"/>
                <a:gd name="T2" fmla="*/ 25400 w 16"/>
                <a:gd name="T3" fmla="*/ 25400 h 16"/>
                <a:gd name="T4" fmla="*/ 0 w 16"/>
                <a:gd name="T5" fmla="*/ 12700 h 16"/>
                <a:gd name="T6" fmla="*/ 0 w 16"/>
                <a:gd name="T7" fmla="*/ 0 h 16"/>
                <a:gd name="T8" fmla="*/ 25400 w 16"/>
                <a:gd name="T9" fmla="*/ 1270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16">
                  <a:moveTo>
                    <a:pt x="16" y="8"/>
                  </a:moveTo>
                  <a:lnTo>
                    <a:pt x="16" y="16"/>
                  </a:lnTo>
                  <a:lnTo>
                    <a:pt x="0" y="8"/>
                  </a:lnTo>
                  <a:lnTo>
                    <a:pt x="0" y="0"/>
                  </a:lnTo>
                  <a:lnTo>
                    <a:pt x="16" y="8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08" name="Freeform 66"/>
            <p:cNvSpPr>
              <a:spLocks/>
            </p:cNvSpPr>
            <p:nvPr/>
          </p:nvSpPr>
          <p:spPr bwMode="auto">
            <a:xfrm>
              <a:off x="5867400" y="1963738"/>
              <a:ext cx="279400" cy="342900"/>
            </a:xfrm>
            <a:custGeom>
              <a:avLst/>
              <a:gdLst>
                <a:gd name="T0" fmla="*/ 279400 w 176"/>
                <a:gd name="T1" fmla="*/ 12700 h 216"/>
                <a:gd name="T2" fmla="*/ 254000 w 176"/>
                <a:gd name="T3" fmla="*/ 0 h 216"/>
                <a:gd name="T4" fmla="*/ 0 w 176"/>
                <a:gd name="T5" fmla="*/ 330200 h 216"/>
                <a:gd name="T6" fmla="*/ 25400 w 176"/>
                <a:gd name="T7" fmla="*/ 342900 h 216"/>
                <a:gd name="T8" fmla="*/ 279400 w 176"/>
                <a:gd name="T9" fmla="*/ 12700 h 2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6" h="216">
                  <a:moveTo>
                    <a:pt x="176" y="8"/>
                  </a:moveTo>
                  <a:lnTo>
                    <a:pt x="160" y="0"/>
                  </a:lnTo>
                  <a:lnTo>
                    <a:pt x="0" y="208"/>
                  </a:lnTo>
                  <a:lnTo>
                    <a:pt x="16" y="216"/>
                  </a:lnTo>
                  <a:lnTo>
                    <a:pt x="176" y="8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09" name="Freeform 67"/>
            <p:cNvSpPr>
              <a:spLocks/>
            </p:cNvSpPr>
            <p:nvPr/>
          </p:nvSpPr>
          <p:spPr bwMode="auto">
            <a:xfrm>
              <a:off x="7621588" y="5611813"/>
              <a:ext cx="25400" cy="25400"/>
            </a:xfrm>
            <a:custGeom>
              <a:avLst/>
              <a:gdLst>
                <a:gd name="T0" fmla="*/ 12700 w 16"/>
                <a:gd name="T1" fmla="*/ 25400 h 16"/>
                <a:gd name="T2" fmla="*/ 25400 w 16"/>
                <a:gd name="T3" fmla="*/ 25400 h 16"/>
                <a:gd name="T4" fmla="*/ 12700 w 16"/>
                <a:gd name="T5" fmla="*/ 0 h 16"/>
                <a:gd name="T6" fmla="*/ 0 w 16"/>
                <a:gd name="T7" fmla="*/ 0 h 16"/>
                <a:gd name="T8" fmla="*/ 12700 w 16"/>
                <a:gd name="T9" fmla="*/ 2540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16">
                  <a:moveTo>
                    <a:pt x="8" y="16"/>
                  </a:moveTo>
                  <a:lnTo>
                    <a:pt x="16" y="16"/>
                  </a:lnTo>
                  <a:lnTo>
                    <a:pt x="8" y="0"/>
                  </a:lnTo>
                  <a:lnTo>
                    <a:pt x="0" y="0"/>
                  </a:lnTo>
                  <a:lnTo>
                    <a:pt x="8" y="16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10" name="Freeform 68"/>
            <p:cNvSpPr>
              <a:spLocks/>
            </p:cNvSpPr>
            <p:nvPr/>
          </p:nvSpPr>
          <p:spPr bwMode="auto">
            <a:xfrm>
              <a:off x="3198814" y="5332414"/>
              <a:ext cx="4435475" cy="915987"/>
            </a:xfrm>
            <a:custGeom>
              <a:avLst/>
              <a:gdLst>
                <a:gd name="T0" fmla="*/ 4092575 w 2794"/>
                <a:gd name="T1" fmla="*/ 495300 h 577"/>
                <a:gd name="T2" fmla="*/ 4092575 w 2794"/>
                <a:gd name="T3" fmla="*/ 495300 h 577"/>
                <a:gd name="T4" fmla="*/ 3735388 w 2794"/>
                <a:gd name="T5" fmla="*/ 649287 h 577"/>
                <a:gd name="T6" fmla="*/ 3392488 w 2794"/>
                <a:gd name="T7" fmla="*/ 763587 h 577"/>
                <a:gd name="T8" fmla="*/ 3379788 w 2794"/>
                <a:gd name="T9" fmla="*/ 763587 h 577"/>
                <a:gd name="T10" fmla="*/ 3036888 w 2794"/>
                <a:gd name="T11" fmla="*/ 839787 h 577"/>
                <a:gd name="T12" fmla="*/ 2693988 w 2794"/>
                <a:gd name="T13" fmla="*/ 890587 h 577"/>
                <a:gd name="T14" fmla="*/ 2693988 w 2794"/>
                <a:gd name="T15" fmla="*/ 890587 h 577"/>
                <a:gd name="T16" fmla="*/ 2363788 w 2794"/>
                <a:gd name="T17" fmla="*/ 915987 h 577"/>
                <a:gd name="T18" fmla="*/ 2033588 w 2794"/>
                <a:gd name="T19" fmla="*/ 903287 h 577"/>
                <a:gd name="T20" fmla="*/ 2033588 w 2794"/>
                <a:gd name="T21" fmla="*/ 903287 h 577"/>
                <a:gd name="T22" fmla="*/ 1701800 w 2794"/>
                <a:gd name="T23" fmla="*/ 852487 h 577"/>
                <a:gd name="T24" fmla="*/ 1384300 w 2794"/>
                <a:gd name="T25" fmla="*/ 788987 h 577"/>
                <a:gd name="T26" fmla="*/ 1384300 w 2794"/>
                <a:gd name="T27" fmla="*/ 788987 h 577"/>
                <a:gd name="T28" fmla="*/ 1079500 w 2794"/>
                <a:gd name="T29" fmla="*/ 687387 h 577"/>
                <a:gd name="T30" fmla="*/ 787400 w 2794"/>
                <a:gd name="T31" fmla="*/ 558800 h 577"/>
                <a:gd name="T32" fmla="*/ 787400 w 2794"/>
                <a:gd name="T33" fmla="*/ 558800 h 577"/>
                <a:gd name="T34" fmla="*/ 508000 w 2794"/>
                <a:gd name="T35" fmla="*/ 406400 h 577"/>
                <a:gd name="T36" fmla="*/ 254000 w 2794"/>
                <a:gd name="T37" fmla="*/ 228600 h 577"/>
                <a:gd name="T38" fmla="*/ 254000 w 2794"/>
                <a:gd name="T39" fmla="*/ 228600 h 577"/>
                <a:gd name="T40" fmla="*/ 0 w 2794"/>
                <a:gd name="T41" fmla="*/ 25400 h 577"/>
                <a:gd name="T42" fmla="*/ 12700 w 2794"/>
                <a:gd name="T43" fmla="*/ 0 h 577"/>
                <a:gd name="T44" fmla="*/ 266700 w 2794"/>
                <a:gd name="T45" fmla="*/ 203200 h 577"/>
                <a:gd name="T46" fmla="*/ 520700 w 2794"/>
                <a:gd name="T47" fmla="*/ 381000 h 577"/>
                <a:gd name="T48" fmla="*/ 520700 w 2794"/>
                <a:gd name="T49" fmla="*/ 381000 h 577"/>
                <a:gd name="T50" fmla="*/ 800100 w 2794"/>
                <a:gd name="T51" fmla="*/ 533400 h 577"/>
                <a:gd name="T52" fmla="*/ 1092200 w 2794"/>
                <a:gd name="T53" fmla="*/ 661987 h 577"/>
                <a:gd name="T54" fmla="*/ 1092200 w 2794"/>
                <a:gd name="T55" fmla="*/ 661987 h 577"/>
                <a:gd name="T56" fmla="*/ 1397000 w 2794"/>
                <a:gd name="T57" fmla="*/ 763587 h 577"/>
                <a:gd name="T58" fmla="*/ 1701800 w 2794"/>
                <a:gd name="T59" fmla="*/ 827087 h 577"/>
                <a:gd name="T60" fmla="*/ 1701800 w 2794"/>
                <a:gd name="T61" fmla="*/ 827087 h 577"/>
                <a:gd name="T62" fmla="*/ 2033588 w 2794"/>
                <a:gd name="T63" fmla="*/ 877887 h 577"/>
                <a:gd name="T64" fmla="*/ 2363788 w 2794"/>
                <a:gd name="T65" fmla="*/ 890587 h 577"/>
                <a:gd name="T66" fmla="*/ 2363788 w 2794"/>
                <a:gd name="T67" fmla="*/ 890587 h 577"/>
                <a:gd name="T68" fmla="*/ 2693988 w 2794"/>
                <a:gd name="T69" fmla="*/ 865187 h 577"/>
                <a:gd name="T70" fmla="*/ 3036888 w 2794"/>
                <a:gd name="T71" fmla="*/ 814387 h 577"/>
                <a:gd name="T72" fmla="*/ 3036888 w 2794"/>
                <a:gd name="T73" fmla="*/ 814387 h 577"/>
                <a:gd name="T74" fmla="*/ 3379788 w 2794"/>
                <a:gd name="T75" fmla="*/ 738187 h 577"/>
                <a:gd name="T76" fmla="*/ 3722688 w 2794"/>
                <a:gd name="T77" fmla="*/ 622300 h 577"/>
                <a:gd name="T78" fmla="*/ 3722688 w 2794"/>
                <a:gd name="T79" fmla="*/ 622300 h 577"/>
                <a:gd name="T80" fmla="*/ 4079875 w 2794"/>
                <a:gd name="T81" fmla="*/ 469900 h 577"/>
                <a:gd name="T82" fmla="*/ 4422775 w 2794"/>
                <a:gd name="T83" fmla="*/ 279400 h 57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794" h="577">
                  <a:moveTo>
                    <a:pt x="2794" y="192"/>
                  </a:moveTo>
                  <a:lnTo>
                    <a:pt x="2578" y="312"/>
                  </a:lnTo>
                  <a:lnTo>
                    <a:pt x="2353" y="409"/>
                  </a:lnTo>
                  <a:lnTo>
                    <a:pt x="2137" y="481"/>
                  </a:lnTo>
                  <a:lnTo>
                    <a:pt x="2129" y="481"/>
                  </a:lnTo>
                  <a:lnTo>
                    <a:pt x="1913" y="529"/>
                  </a:lnTo>
                  <a:lnTo>
                    <a:pt x="1697" y="561"/>
                  </a:lnTo>
                  <a:lnTo>
                    <a:pt x="1489" y="577"/>
                  </a:lnTo>
                  <a:lnTo>
                    <a:pt x="1281" y="569"/>
                  </a:lnTo>
                  <a:lnTo>
                    <a:pt x="1072" y="537"/>
                  </a:lnTo>
                  <a:lnTo>
                    <a:pt x="872" y="497"/>
                  </a:lnTo>
                  <a:lnTo>
                    <a:pt x="680" y="433"/>
                  </a:lnTo>
                  <a:lnTo>
                    <a:pt x="496" y="352"/>
                  </a:lnTo>
                  <a:lnTo>
                    <a:pt x="320" y="256"/>
                  </a:lnTo>
                  <a:lnTo>
                    <a:pt x="160" y="144"/>
                  </a:lnTo>
                  <a:lnTo>
                    <a:pt x="0" y="16"/>
                  </a:lnTo>
                  <a:lnTo>
                    <a:pt x="8" y="8"/>
                  </a:lnTo>
                  <a:lnTo>
                    <a:pt x="8" y="0"/>
                  </a:lnTo>
                  <a:lnTo>
                    <a:pt x="168" y="128"/>
                  </a:lnTo>
                  <a:lnTo>
                    <a:pt x="328" y="240"/>
                  </a:lnTo>
                  <a:lnTo>
                    <a:pt x="504" y="336"/>
                  </a:lnTo>
                  <a:lnTo>
                    <a:pt x="688" y="417"/>
                  </a:lnTo>
                  <a:lnTo>
                    <a:pt x="880" y="481"/>
                  </a:lnTo>
                  <a:lnTo>
                    <a:pt x="872" y="481"/>
                  </a:lnTo>
                  <a:lnTo>
                    <a:pt x="1072" y="521"/>
                  </a:lnTo>
                  <a:lnTo>
                    <a:pt x="1281" y="553"/>
                  </a:lnTo>
                  <a:lnTo>
                    <a:pt x="1489" y="561"/>
                  </a:lnTo>
                  <a:lnTo>
                    <a:pt x="1697" y="545"/>
                  </a:lnTo>
                  <a:lnTo>
                    <a:pt x="1913" y="513"/>
                  </a:lnTo>
                  <a:lnTo>
                    <a:pt x="2129" y="465"/>
                  </a:lnTo>
                  <a:lnTo>
                    <a:pt x="2345" y="392"/>
                  </a:lnTo>
                  <a:lnTo>
                    <a:pt x="2570" y="296"/>
                  </a:lnTo>
                  <a:lnTo>
                    <a:pt x="2786" y="176"/>
                  </a:lnTo>
                  <a:lnTo>
                    <a:pt x="2794" y="192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11" name="Freeform 69"/>
            <p:cNvSpPr>
              <a:spLocks/>
            </p:cNvSpPr>
            <p:nvPr/>
          </p:nvSpPr>
          <p:spPr bwMode="auto">
            <a:xfrm>
              <a:off x="2955925" y="5129213"/>
              <a:ext cx="255588" cy="228600"/>
            </a:xfrm>
            <a:custGeom>
              <a:avLst/>
              <a:gdLst>
                <a:gd name="T0" fmla="*/ 242888 w 161"/>
                <a:gd name="T1" fmla="*/ 228600 h 144"/>
                <a:gd name="T2" fmla="*/ 12700 w 161"/>
                <a:gd name="T3" fmla="*/ 12700 h 144"/>
                <a:gd name="T4" fmla="*/ 0 w 161"/>
                <a:gd name="T5" fmla="*/ 12700 h 144"/>
                <a:gd name="T6" fmla="*/ 25400 w 161"/>
                <a:gd name="T7" fmla="*/ 0 h 144"/>
                <a:gd name="T8" fmla="*/ 25400 w 161"/>
                <a:gd name="T9" fmla="*/ 0 h 144"/>
                <a:gd name="T10" fmla="*/ 255588 w 161"/>
                <a:gd name="T11" fmla="*/ 215900 h 144"/>
                <a:gd name="T12" fmla="*/ 242888 w 161"/>
                <a:gd name="T13" fmla="*/ 228600 h 1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1" h="144">
                  <a:moveTo>
                    <a:pt x="153" y="144"/>
                  </a:moveTo>
                  <a:lnTo>
                    <a:pt x="8" y="8"/>
                  </a:lnTo>
                  <a:lnTo>
                    <a:pt x="0" y="8"/>
                  </a:lnTo>
                  <a:lnTo>
                    <a:pt x="16" y="0"/>
                  </a:lnTo>
                  <a:lnTo>
                    <a:pt x="161" y="136"/>
                  </a:lnTo>
                  <a:lnTo>
                    <a:pt x="153" y="144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12" name="Freeform 70"/>
            <p:cNvSpPr>
              <a:spLocks/>
            </p:cNvSpPr>
            <p:nvPr/>
          </p:nvSpPr>
          <p:spPr bwMode="auto">
            <a:xfrm>
              <a:off x="2752725" y="4862513"/>
              <a:ext cx="25400" cy="25400"/>
            </a:xfrm>
            <a:custGeom>
              <a:avLst/>
              <a:gdLst>
                <a:gd name="T0" fmla="*/ 0 w 16"/>
                <a:gd name="T1" fmla="*/ 25400 h 16"/>
                <a:gd name="T2" fmla="*/ 0 w 16"/>
                <a:gd name="T3" fmla="*/ 12700 h 16"/>
                <a:gd name="T4" fmla="*/ 25400 w 16"/>
                <a:gd name="T5" fmla="*/ 0 h 16"/>
                <a:gd name="T6" fmla="*/ 25400 w 16"/>
                <a:gd name="T7" fmla="*/ 12700 h 16"/>
                <a:gd name="T8" fmla="*/ 0 w 16"/>
                <a:gd name="T9" fmla="*/ 2540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16">
                  <a:moveTo>
                    <a:pt x="0" y="16"/>
                  </a:moveTo>
                  <a:lnTo>
                    <a:pt x="0" y="8"/>
                  </a:lnTo>
                  <a:lnTo>
                    <a:pt x="16" y="0"/>
                  </a:lnTo>
                  <a:lnTo>
                    <a:pt x="16" y="8"/>
                  </a:lnTo>
                  <a:lnTo>
                    <a:pt x="0" y="16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13" name="Freeform 71"/>
            <p:cNvSpPr>
              <a:spLocks/>
            </p:cNvSpPr>
            <p:nvPr/>
          </p:nvSpPr>
          <p:spPr bwMode="auto">
            <a:xfrm>
              <a:off x="2752725" y="4875213"/>
              <a:ext cx="228600" cy="266700"/>
            </a:xfrm>
            <a:custGeom>
              <a:avLst/>
              <a:gdLst>
                <a:gd name="T0" fmla="*/ 203200 w 144"/>
                <a:gd name="T1" fmla="*/ 266700 h 168"/>
                <a:gd name="T2" fmla="*/ 228600 w 144"/>
                <a:gd name="T3" fmla="*/ 254000 h 168"/>
                <a:gd name="T4" fmla="*/ 25400 w 144"/>
                <a:gd name="T5" fmla="*/ 0 h 168"/>
                <a:gd name="T6" fmla="*/ 0 w 144"/>
                <a:gd name="T7" fmla="*/ 12700 h 168"/>
                <a:gd name="T8" fmla="*/ 203200 w 144"/>
                <a:gd name="T9" fmla="*/ 266700 h 1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4" h="168">
                  <a:moveTo>
                    <a:pt x="128" y="168"/>
                  </a:moveTo>
                  <a:lnTo>
                    <a:pt x="144" y="160"/>
                  </a:lnTo>
                  <a:lnTo>
                    <a:pt x="16" y="0"/>
                  </a:lnTo>
                  <a:lnTo>
                    <a:pt x="0" y="8"/>
                  </a:lnTo>
                  <a:lnTo>
                    <a:pt x="128" y="168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14" name="Freeform 72"/>
            <p:cNvSpPr>
              <a:spLocks/>
            </p:cNvSpPr>
            <p:nvPr/>
          </p:nvSpPr>
          <p:spPr bwMode="auto">
            <a:xfrm>
              <a:off x="2638425" y="3590925"/>
              <a:ext cx="25400" cy="25400"/>
            </a:xfrm>
            <a:custGeom>
              <a:avLst/>
              <a:gdLst>
                <a:gd name="T0" fmla="*/ 0 w 16"/>
                <a:gd name="T1" fmla="*/ 0 h 16"/>
                <a:gd name="T2" fmla="*/ 0 w 16"/>
                <a:gd name="T3" fmla="*/ 12700 h 16"/>
                <a:gd name="T4" fmla="*/ 25400 w 16"/>
                <a:gd name="T5" fmla="*/ 25400 h 16"/>
                <a:gd name="T6" fmla="*/ 25400 w 16"/>
                <a:gd name="T7" fmla="*/ 12700 h 16"/>
                <a:gd name="T8" fmla="*/ 0 w 16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16">
                  <a:moveTo>
                    <a:pt x="0" y="0"/>
                  </a:moveTo>
                  <a:lnTo>
                    <a:pt x="0" y="8"/>
                  </a:lnTo>
                  <a:lnTo>
                    <a:pt x="16" y="16"/>
                  </a:lnTo>
                  <a:lnTo>
                    <a:pt x="16" y="8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15" name="Freeform 73"/>
            <p:cNvSpPr>
              <a:spLocks/>
            </p:cNvSpPr>
            <p:nvPr/>
          </p:nvSpPr>
          <p:spPr bwMode="auto">
            <a:xfrm>
              <a:off x="2638426" y="717551"/>
              <a:ext cx="5237163" cy="2886075"/>
            </a:xfrm>
            <a:custGeom>
              <a:avLst/>
              <a:gdLst>
                <a:gd name="T0" fmla="*/ 190500 w 3299"/>
                <a:gd name="T1" fmla="*/ 2352675 h 1818"/>
                <a:gd name="T2" fmla="*/ 190500 w 3299"/>
                <a:gd name="T3" fmla="*/ 2352675 h 1818"/>
                <a:gd name="T4" fmla="*/ 444500 w 3299"/>
                <a:gd name="T5" fmla="*/ 1895475 h 1818"/>
                <a:gd name="T6" fmla="*/ 738188 w 3299"/>
                <a:gd name="T7" fmla="*/ 1487488 h 1818"/>
                <a:gd name="T8" fmla="*/ 750888 w 3299"/>
                <a:gd name="T9" fmla="*/ 1487488 h 1818"/>
                <a:gd name="T10" fmla="*/ 1093788 w 3299"/>
                <a:gd name="T11" fmla="*/ 1106488 h 1818"/>
                <a:gd name="T12" fmla="*/ 1474788 w 3299"/>
                <a:gd name="T13" fmla="*/ 801688 h 1818"/>
                <a:gd name="T14" fmla="*/ 1474788 w 3299"/>
                <a:gd name="T15" fmla="*/ 801688 h 1818"/>
                <a:gd name="T16" fmla="*/ 1868488 w 3299"/>
                <a:gd name="T17" fmla="*/ 547688 h 1818"/>
                <a:gd name="T18" fmla="*/ 2287588 w 3299"/>
                <a:gd name="T19" fmla="*/ 344488 h 1818"/>
                <a:gd name="T20" fmla="*/ 2287588 w 3299"/>
                <a:gd name="T21" fmla="*/ 344488 h 1818"/>
                <a:gd name="T22" fmla="*/ 2733675 w 3299"/>
                <a:gd name="T23" fmla="*/ 192088 h 1818"/>
                <a:gd name="T24" fmla="*/ 3165475 w 3299"/>
                <a:gd name="T25" fmla="*/ 76200 h 1818"/>
                <a:gd name="T26" fmla="*/ 3165475 w 3299"/>
                <a:gd name="T27" fmla="*/ 76200 h 1818"/>
                <a:gd name="T28" fmla="*/ 3609975 w 3299"/>
                <a:gd name="T29" fmla="*/ 12700 h 1818"/>
                <a:gd name="T30" fmla="*/ 4041775 w 3299"/>
                <a:gd name="T31" fmla="*/ 0 h 1818"/>
                <a:gd name="T32" fmla="*/ 4041775 w 3299"/>
                <a:gd name="T33" fmla="*/ 0 h 1818"/>
                <a:gd name="T34" fmla="*/ 4462463 w 3299"/>
                <a:gd name="T35" fmla="*/ 38100 h 1818"/>
                <a:gd name="T36" fmla="*/ 4856163 w 3299"/>
                <a:gd name="T37" fmla="*/ 114300 h 1818"/>
                <a:gd name="T38" fmla="*/ 4868863 w 3299"/>
                <a:gd name="T39" fmla="*/ 114300 h 1818"/>
                <a:gd name="T40" fmla="*/ 5237163 w 3299"/>
                <a:gd name="T41" fmla="*/ 230188 h 1818"/>
                <a:gd name="T42" fmla="*/ 5224463 w 3299"/>
                <a:gd name="T43" fmla="*/ 255588 h 1818"/>
                <a:gd name="T44" fmla="*/ 4856163 w 3299"/>
                <a:gd name="T45" fmla="*/ 139700 h 1818"/>
                <a:gd name="T46" fmla="*/ 4462463 w 3299"/>
                <a:gd name="T47" fmla="*/ 63500 h 1818"/>
                <a:gd name="T48" fmla="*/ 4462463 w 3299"/>
                <a:gd name="T49" fmla="*/ 63500 h 1818"/>
                <a:gd name="T50" fmla="*/ 4041775 w 3299"/>
                <a:gd name="T51" fmla="*/ 25400 h 1818"/>
                <a:gd name="T52" fmla="*/ 3609975 w 3299"/>
                <a:gd name="T53" fmla="*/ 38100 h 1818"/>
                <a:gd name="T54" fmla="*/ 3609975 w 3299"/>
                <a:gd name="T55" fmla="*/ 38100 h 1818"/>
                <a:gd name="T56" fmla="*/ 3165475 w 3299"/>
                <a:gd name="T57" fmla="*/ 101600 h 1818"/>
                <a:gd name="T58" fmla="*/ 2746375 w 3299"/>
                <a:gd name="T59" fmla="*/ 217488 h 1818"/>
                <a:gd name="T60" fmla="*/ 2746375 w 3299"/>
                <a:gd name="T61" fmla="*/ 217488 h 1818"/>
                <a:gd name="T62" fmla="*/ 2300288 w 3299"/>
                <a:gd name="T63" fmla="*/ 369888 h 1818"/>
                <a:gd name="T64" fmla="*/ 1881188 w 3299"/>
                <a:gd name="T65" fmla="*/ 573088 h 1818"/>
                <a:gd name="T66" fmla="*/ 1881188 w 3299"/>
                <a:gd name="T67" fmla="*/ 573088 h 1818"/>
                <a:gd name="T68" fmla="*/ 1487488 w 3299"/>
                <a:gd name="T69" fmla="*/ 827088 h 1818"/>
                <a:gd name="T70" fmla="*/ 1106488 w 3299"/>
                <a:gd name="T71" fmla="*/ 1131888 h 1818"/>
                <a:gd name="T72" fmla="*/ 1106488 w 3299"/>
                <a:gd name="T73" fmla="*/ 1131888 h 1818"/>
                <a:gd name="T74" fmla="*/ 763588 w 3299"/>
                <a:gd name="T75" fmla="*/ 1500188 h 1818"/>
                <a:gd name="T76" fmla="*/ 471488 w 3299"/>
                <a:gd name="T77" fmla="*/ 1908175 h 1818"/>
                <a:gd name="T78" fmla="*/ 471488 w 3299"/>
                <a:gd name="T79" fmla="*/ 1908175 h 1818"/>
                <a:gd name="T80" fmla="*/ 215900 w 3299"/>
                <a:gd name="T81" fmla="*/ 2365375 h 1818"/>
                <a:gd name="T82" fmla="*/ 25400 w 3299"/>
                <a:gd name="T83" fmla="*/ 2886075 h 181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3299" h="1818">
                  <a:moveTo>
                    <a:pt x="0" y="1810"/>
                  </a:moveTo>
                  <a:lnTo>
                    <a:pt x="120" y="1482"/>
                  </a:lnTo>
                  <a:lnTo>
                    <a:pt x="280" y="1194"/>
                  </a:lnTo>
                  <a:lnTo>
                    <a:pt x="465" y="937"/>
                  </a:lnTo>
                  <a:lnTo>
                    <a:pt x="473" y="937"/>
                  </a:lnTo>
                  <a:lnTo>
                    <a:pt x="689" y="705"/>
                  </a:lnTo>
                  <a:lnTo>
                    <a:pt x="689" y="697"/>
                  </a:lnTo>
                  <a:lnTo>
                    <a:pt x="929" y="505"/>
                  </a:lnTo>
                  <a:lnTo>
                    <a:pt x="1177" y="345"/>
                  </a:lnTo>
                  <a:lnTo>
                    <a:pt x="1441" y="217"/>
                  </a:lnTo>
                  <a:lnTo>
                    <a:pt x="1722" y="121"/>
                  </a:lnTo>
                  <a:lnTo>
                    <a:pt x="1994" y="48"/>
                  </a:lnTo>
                  <a:lnTo>
                    <a:pt x="2274" y="8"/>
                  </a:lnTo>
                  <a:lnTo>
                    <a:pt x="2546" y="0"/>
                  </a:lnTo>
                  <a:lnTo>
                    <a:pt x="2811" y="24"/>
                  </a:lnTo>
                  <a:lnTo>
                    <a:pt x="3059" y="72"/>
                  </a:lnTo>
                  <a:lnTo>
                    <a:pt x="3067" y="72"/>
                  </a:lnTo>
                  <a:lnTo>
                    <a:pt x="3299" y="145"/>
                  </a:lnTo>
                  <a:lnTo>
                    <a:pt x="3291" y="161"/>
                  </a:lnTo>
                  <a:lnTo>
                    <a:pt x="3059" y="88"/>
                  </a:lnTo>
                  <a:lnTo>
                    <a:pt x="2811" y="40"/>
                  </a:lnTo>
                  <a:lnTo>
                    <a:pt x="2546" y="16"/>
                  </a:lnTo>
                  <a:lnTo>
                    <a:pt x="2274" y="24"/>
                  </a:lnTo>
                  <a:lnTo>
                    <a:pt x="1994" y="64"/>
                  </a:lnTo>
                  <a:lnTo>
                    <a:pt x="2002" y="64"/>
                  </a:lnTo>
                  <a:lnTo>
                    <a:pt x="1730" y="137"/>
                  </a:lnTo>
                  <a:lnTo>
                    <a:pt x="1449" y="233"/>
                  </a:lnTo>
                  <a:lnTo>
                    <a:pt x="1185" y="361"/>
                  </a:lnTo>
                  <a:lnTo>
                    <a:pt x="937" y="521"/>
                  </a:lnTo>
                  <a:lnTo>
                    <a:pt x="697" y="713"/>
                  </a:lnTo>
                  <a:lnTo>
                    <a:pt x="481" y="945"/>
                  </a:lnTo>
                  <a:lnTo>
                    <a:pt x="297" y="1202"/>
                  </a:lnTo>
                  <a:lnTo>
                    <a:pt x="136" y="1490"/>
                  </a:lnTo>
                  <a:lnTo>
                    <a:pt x="16" y="1818"/>
                  </a:lnTo>
                  <a:lnTo>
                    <a:pt x="0" y="1810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16" name="Freeform 74"/>
            <p:cNvSpPr>
              <a:spLocks/>
            </p:cNvSpPr>
            <p:nvPr/>
          </p:nvSpPr>
          <p:spPr bwMode="auto">
            <a:xfrm>
              <a:off x="7862888" y="947738"/>
              <a:ext cx="342900" cy="190500"/>
            </a:xfrm>
            <a:custGeom>
              <a:avLst/>
              <a:gdLst>
                <a:gd name="T0" fmla="*/ 12700 w 216"/>
                <a:gd name="T1" fmla="*/ 0 h 120"/>
                <a:gd name="T2" fmla="*/ 342900 w 216"/>
                <a:gd name="T3" fmla="*/ 165100 h 120"/>
                <a:gd name="T4" fmla="*/ 342900 w 216"/>
                <a:gd name="T5" fmla="*/ 165100 h 120"/>
                <a:gd name="T6" fmla="*/ 330200 w 216"/>
                <a:gd name="T7" fmla="*/ 190500 h 120"/>
                <a:gd name="T8" fmla="*/ 330200 w 216"/>
                <a:gd name="T9" fmla="*/ 190500 h 120"/>
                <a:gd name="T10" fmla="*/ 0 w 216"/>
                <a:gd name="T11" fmla="*/ 25400 h 120"/>
                <a:gd name="T12" fmla="*/ 12700 w 216"/>
                <a:gd name="T13" fmla="*/ 0 h 1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6" h="120">
                  <a:moveTo>
                    <a:pt x="8" y="0"/>
                  </a:moveTo>
                  <a:lnTo>
                    <a:pt x="216" y="104"/>
                  </a:lnTo>
                  <a:lnTo>
                    <a:pt x="208" y="120"/>
                  </a:lnTo>
                  <a:lnTo>
                    <a:pt x="0" y="16"/>
                  </a:lnTo>
                  <a:lnTo>
                    <a:pt x="8" y="0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17" name="Freeform 75"/>
            <p:cNvSpPr>
              <a:spLocks/>
            </p:cNvSpPr>
            <p:nvPr/>
          </p:nvSpPr>
          <p:spPr bwMode="auto">
            <a:xfrm>
              <a:off x="8485188" y="1303338"/>
              <a:ext cx="25400" cy="25400"/>
            </a:xfrm>
            <a:custGeom>
              <a:avLst/>
              <a:gdLst>
                <a:gd name="T0" fmla="*/ 12700 w 16"/>
                <a:gd name="T1" fmla="*/ 0 h 16"/>
                <a:gd name="T2" fmla="*/ 25400 w 16"/>
                <a:gd name="T3" fmla="*/ 0 h 16"/>
                <a:gd name="T4" fmla="*/ 12700 w 16"/>
                <a:gd name="T5" fmla="*/ 25400 h 16"/>
                <a:gd name="T6" fmla="*/ 0 w 16"/>
                <a:gd name="T7" fmla="*/ 25400 h 16"/>
                <a:gd name="T8" fmla="*/ 12700 w 16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16">
                  <a:moveTo>
                    <a:pt x="8" y="0"/>
                  </a:moveTo>
                  <a:lnTo>
                    <a:pt x="16" y="0"/>
                  </a:lnTo>
                  <a:lnTo>
                    <a:pt x="8" y="16"/>
                  </a:lnTo>
                  <a:lnTo>
                    <a:pt x="0" y="16"/>
                  </a:lnTo>
                  <a:lnTo>
                    <a:pt x="8" y="0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18" name="Freeform 76"/>
            <p:cNvSpPr>
              <a:spLocks/>
            </p:cNvSpPr>
            <p:nvPr/>
          </p:nvSpPr>
          <p:spPr bwMode="auto">
            <a:xfrm>
              <a:off x="8193088" y="1112838"/>
              <a:ext cx="304800" cy="215900"/>
            </a:xfrm>
            <a:custGeom>
              <a:avLst/>
              <a:gdLst>
                <a:gd name="T0" fmla="*/ 12700 w 192"/>
                <a:gd name="T1" fmla="*/ 0 h 136"/>
                <a:gd name="T2" fmla="*/ 0 w 192"/>
                <a:gd name="T3" fmla="*/ 25400 h 136"/>
                <a:gd name="T4" fmla="*/ 292100 w 192"/>
                <a:gd name="T5" fmla="*/ 215900 h 136"/>
                <a:gd name="T6" fmla="*/ 304800 w 192"/>
                <a:gd name="T7" fmla="*/ 190500 h 136"/>
                <a:gd name="T8" fmla="*/ 12700 w 192"/>
                <a:gd name="T9" fmla="*/ 0 h 1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2" h="136">
                  <a:moveTo>
                    <a:pt x="8" y="0"/>
                  </a:moveTo>
                  <a:lnTo>
                    <a:pt x="0" y="16"/>
                  </a:lnTo>
                  <a:lnTo>
                    <a:pt x="184" y="136"/>
                  </a:lnTo>
                  <a:lnTo>
                    <a:pt x="192" y="120"/>
                  </a:lnTo>
                  <a:lnTo>
                    <a:pt x="8" y="0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19" name="Freeform 77"/>
            <p:cNvSpPr>
              <a:spLocks/>
            </p:cNvSpPr>
            <p:nvPr/>
          </p:nvSpPr>
          <p:spPr bwMode="auto">
            <a:xfrm>
              <a:off x="8472488" y="1303338"/>
              <a:ext cx="25400" cy="25400"/>
            </a:xfrm>
            <a:custGeom>
              <a:avLst/>
              <a:gdLst>
                <a:gd name="T0" fmla="*/ 25400 w 16"/>
                <a:gd name="T1" fmla="*/ 0 h 16"/>
                <a:gd name="T2" fmla="*/ 12700 w 16"/>
                <a:gd name="T3" fmla="*/ 0 h 16"/>
                <a:gd name="T4" fmla="*/ 0 w 16"/>
                <a:gd name="T5" fmla="*/ 25400 h 16"/>
                <a:gd name="T6" fmla="*/ 12700 w 16"/>
                <a:gd name="T7" fmla="*/ 25400 h 16"/>
                <a:gd name="T8" fmla="*/ 25400 w 16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16">
                  <a:moveTo>
                    <a:pt x="16" y="0"/>
                  </a:moveTo>
                  <a:lnTo>
                    <a:pt x="8" y="0"/>
                  </a:lnTo>
                  <a:lnTo>
                    <a:pt x="0" y="16"/>
                  </a:lnTo>
                  <a:lnTo>
                    <a:pt x="8" y="16"/>
                  </a:lnTo>
                  <a:lnTo>
                    <a:pt x="16" y="0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20" name="Freeform 78"/>
            <p:cNvSpPr>
              <a:spLocks/>
            </p:cNvSpPr>
            <p:nvPr/>
          </p:nvSpPr>
          <p:spPr bwMode="auto">
            <a:xfrm>
              <a:off x="8294689" y="1303339"/>
              <a:ext cx="1131887" cy="4105275"/>
            </a:xfrm>
            <a:custGeom>
              <a:avLst/>
              <a:gdLst>
                <a:gd name="T0" fmla="*/ 457200 w 713"/>
                <a:gd name="T1" fmla="*/ 190500 h 2586"/>
                <a:gd name="T2" fmla="*/ 457200 w 713"/>
                <a:gd name="T3" fmla="*/ 203200 h 2586"/>
                <a:gd name="T4" fmla="*/ 685800 w 713"/>
                <a:gd name="T5" fmla="*/ 431800 h 2586"/>
                <a:gd name="T6" fmla="*/ 852487 w 713"/>
                <a:gd name="T7" fmla="*/ 698500 h 2586"/>
                <a:gd name="T8" fmla="*/ 852487 w 713"/>
                <a:gd name="T9" fmla="*/ 698500 h 2586"/>
                <a:gd name="T10" fmla="*/ 992187 w 713"/>
                <a:gd name="T11" fmla="*/ 990600 h 2586"/>
                <a:gd name="T12" fmla="*/ 1081087 w 713"/>
                <a:gd name="T13" fmla="*/ 1322388 h 2586"/>
                <a:gd name="T14" fmla="*/ 1081087 w 713"/>
                <a:gd name="T15" fmla="*/ 1322388 h 2586"/>
                <a:gd name="T16" fmla="*/ 1131887 w 713"/>
                <a:gd name="T17" fmla="*/ 1665288 h 2586"/>
                <a:gd name="T18" fmla="*/ 1131887 w 713"/>
                <a:gd name="T19" fmla="*/ 2020888 h 2586"/>
                <a:gd name="T20" fmla="*/ 1131887 w 713"/>
                <a:gd name="T21" fmla="*/ 2020888 h 2586"/>
                <a:gd name="T22" fmla="*/ 1093787 w 713"/>
                <a:gd name="T23" fmla="*/ 2363788 h 2586"/>
                <a:gd name="T24" fmla="*/ 1017587 w 713"/>
                <a:gd name="T25" fmla="*/ 2719388 h 2586"/>
                <a:gd name="T26" fmla="*/ 1017587 w 713"/>
                <a:gd name="T27" fmla="*/ 2732088 h 2586"/>
                <a:gd name="T28" fmla="*/ 903287 w 713"/>
                <a:gd name="T29" fmla="*/ 3063875 h 2586"/>
                <a:gd name="T30" fmla="*/ 736600 w 713"/>
                <a:gd name="T31" fmla="*/ 3368675 h 2586"/>
                <a:gd name="T32" fmla="*/ 736600 w 713"/>
                <a:gd name="T33" fmla="*/ 3368675 h 2586"/>
                <a:gd name="T34" fmla="*/ 533400 w 713"/>
                <a:gd name="T35" fmla="*/ 3660775 h 2586"/>
                <a:gd name="T36" fmla="*/ 292100 w 713"/>
                <a:gd name="T37" fmla="*/ 3902075 h 2586"/>
                <a:gd name="T38" fmla="*/ 292100 w 713"/>
                <a:gd name="T39" fmla="*/ 3902075 h 2586"/>
                <a:gd name="T40" fmla="*/ 12700 w 713"/>
                <a:gd name="T41" fmla="*/ 4105275 h 2586"/>
                <a:gd name="T42" fmla="*/ 0 w 713"/>
                <a:gd name="T43" fmla="*/ 4079875 h 2586"/>
                <a:gd name="T44" fmla="*/ 279400 w 713"/>
                <a:gd name="T45" fmla="*/ 3876675 h 2586"/>
                <a:gd name="T46" fmla="*/ 520700 w 713"/>
                <a:gd name="T47" fmla="*/ 3648075 h 2586"/>
                <a:gd name="T48" fmla="*/ 508000 w 713"/>
                <a:gd name="T49" fmla="*/ 3648075 h 2586"/>
                <a:gd name="T50" fmla="*/ 711200 w 713"/>
                <a:gd name="T51" fmla="*/ 3355975 h 2586"/>
                <a:gd name="T52" fmla="*/ 877887 w 713"/>
                <a:gd name="T53" fmla="*/ 3051175 h 2586"/>
                <a:gd name="T54" fmla="*/ 877887 w 713"/>
                <a:gd name="T55" fmla="*/ 3051175 h 2586"/>
                <a:gd name="T56" fmla="*/ 992187 w 713"/>
                <a:gd name="T57" fmla="*/ 2719388 h 2586"/>
                <a:gd name="T58" fmla="*/ 1068387 w 713"/>
                <a:gd name="T59" fmla="*/ 2363788 h 2586"/>
                <a:gd name="T60" fmla="*/ 1068387 w 713"/>
                <a:gd name="T61" fmla="*/ 2363788 h 2586"/>
                <a:gd name="T62" fmla="*/ 1106487 w 713"/>
                <a:gd name="T63" fmla="*/ 2020888 h 2586"/>
                <a:gd name="T64" fmla="*/ 1106487 w 713"/>
                <a:gd name="T65" fmla="*/ 1665288 h 2586"/>
                <a:gd name="T66" fmla="*/ 1106487 w 713"/>
                <a:gd name="T67" fmla="*/ 1665288 h 2586"/>
                <a:gd name="T68" fmla="*/ 1055687 w 713"/>
                <a:gd name="T69" fmla="*/ 1322388 h 2586"/>
                <a:gd name="T70" fmla="*/ 966787 w 713"/>
                <a:gd name="T71" fmla="*/ 1003300 h 2586"/>
                <a:gd name="T72" fmla="*/ 966787 w 713"/>
                <a:gd name="T73" fmla="*/ 1003300 h 2586"/>
                <a:gd name="T74" fmla="*/ 827087 w 713"/>
                <a:gd name="T75" fmla="*/ 711200 h 2586"/>
                <a:gd name="T76" fmla="*/ 660400 w 713"/>
                <a:gd name="T77" fmla="*/ 444500 h 2586"/>
                <a:gd name="T78" fmla="*/ 673100 w 713"/>
                <a:gd name="T79" fmla="*/ 444500 h 2586"/>
                <a:gd name="T80" fmla="*/ 444500 w 713"/>
                <a:gd name="T81" fmla="*/ 215900 h 2586"/>
                <a:gd name="T82" fmla="*/ 190500 w 713"/>
                <a:gd name="T83" fmla="*/ 25400 h 258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713" h="2586">
                  <a:moveTo>
                    <a:pt x="128" y="0"/>
                  </a:moveTo>
                  <a:lnTo>
                    <a:pt x="288" y="120"/>
                  </a:lnTo>
                  <a:lnTo>
                    <a:pt x="288" y="128"/>
                  </a:lnTo>
                  <a:lnTo>
                    <a:pt x="432" y="272"/>
                  </a:lnTo>
                  <a:lnTo>
                    <a:pt x="537" y="440"/>
                  </a:lnTo>
                  <a:lnTo>
                    <a:pt x="625" y="624"/>
                  </a:lnTo>
                  <a:lnTo>
                    <a:pt x="681" y="833"/>
                  </a:lnTo>
                  <a:lnTo>
                    <a:pt x="713" y="1049"/>
                  </a:lnTo>
                  <a:lnTo>
                    <a:pt x="713" y="1273"/>
                  </a:lnTo>
                  <a:lnTo>
                    <a:pt x="689" y="1489"/>
                  </a:lnTo>
                  <a:lnTo>
                    <a:pt x="641" y="1713"/>
                  </a:lnTo>
                  <a:lnTo>
                    <a:pt x="641" y="1721"/>
                  </a:lnTo>
                  <a:lnTo>
                    <a:pt x="569" y="1930"/>
                  </a:lnTo>
                  <a:lnTo>
                    <a:pt x="464" y="2122"/>
                  </a:lnTo>
                  <a:lnTo>
                    <a:pt x="336" y="2306"/>
                  </a:lnTo>
                  <a:lnTo>
                    <a:pt x="184" y="2458"/>
                  </a:lnTo>
                  <a:lnTo>
                    <a:pt x="8" y="2586"/>
                  </a:lnTo>
                  <a:lnTo>
                    <a:pt x="0" y="2570"/>
                  </a:lnTo>
                  <a:lnTo>
                    <a:pt x="176" y="2442"/>
                  </a:lnTo>
                  <a:lnTo>
                    <a:pt x="176" y="2450"/>
                  </a:lnTo>
                  <a:lnTo>
                    <a:pt x="328" y="2298"/>
                  </a:lnTo>
                  <a:lnTo>
                    <a:pt x="320" y="2298"/>
                  </a:lnTo>
                  <a:lnTo>
                    <a:pt x="448" y="2114"/>
                  </a:lnTo>
                  <a:lnTo>
                    <a:pt x="553" y="1922"/>
                  </a:lnTo>
                  <a:lnTo>
                    <a:pt x="625" y="1713"/>
                  </a:lnTo>
                  <a:lnTo>
                    <a:pt x="673" y="1489"/>
                  </a:lnTo>
                  <a:lnTo>
                    <a:pt x="697" y="1273"/>
                  </a:lnTo>
                  <a:lnTo>
                    <a:pt x="697" y="1049"/>
                  </a:lnTo>
                  <a:lnTo>
                    <a:pt x="665" y="833"/>
                  </a:lnTo>
                  <a:lnTo>
                    <a:pt x="665" y="841"/>
                  </a:lnTo>
                  <a:lnTo>
                    <a:pt x="609" y="632"/>
                  </a:lnTo>
                  <a:lnTo>
                    <a:pt x="521" y="448"/>
                  </a:lnTo>
                  <a:lnTo>
                    <a:pt x="416" y="280"/>
                  </a:lnTo>
                  <a:lnTo>
                    <a:pt x="424" y="280"/>
                  </a:lnTo>
                  <a:lnTo>
                    <a:pt x="280" y="136"/>
                  </a:lnTo>
                  <a:lnTo>
                    <a:pt x="120" y="16"/>
                  </a:lnTo>
                  <a:lnTo>
                    <a:pt x="128" y="0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21" name="Freeform 79"/>
            <p:cNvSpPr>
              <a:spLocks/>
            </p:cNvSpPr>
            <p:nvPr/>
          </p:nvSpPr>
          <p:spPr bwMode="auto">
            <a:xfrm>
              <a:off x="7977188" y="5383213"/>
              <a:ext cx="330200" cy="165100"/>
            </a:xfrm>
            <a:custGeom>
              <a:avLst/>
              <a:gdLst>
                <a:gd name="T0" fmla="*/ 330200 w 208"/>
                <a:gd name="T1" fmla="*/ 25400 h 104"/>
                <a:gd name="T2" fmla="*/ 12700 w 208"/>
                <a:gd name="T3" fmla="*/ 165100 h 104"/>
                <a:gd name="T4" fmla="*/ 0 w 208"/>
                <a:gd name="T5" fmla="*/ 165100 h 104"/>
                <a:gd name="T6" fmla="*/ 0 w 208"/>
                <a:gd name="T7" fmla="*/ 139700 h 104"/>
                <a:gd name="T8" fmla="*/ 0 w 208"/>
                <a:gd name="T9" fmla="*/ 139700 h 104"/>
                <a:gd name="T10" fmla="*/ 317500 w 208"/>
                <a:gd name="T11" fmla="*/ 0 h 104"/>
                <a:gd name="T12" fmla="*/ 330200 w 208"/>
                <a:gd name="T13" fmla="*/ 25400 h 1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8" h="104">
                  <a:moveTo>
                    <a:pt x="208" y="16"/>
                  </a:moveTo>
                  <a:lnTo>
                    <a:pt x="8" y="104"/>
                  </a:lnTo>
                  <a:lnTo>
                    <a:pt x="0" y="104"/>
                  </a:lnTo>
                  <a:lnTo>
                    <a:pt x="0" y="88"/>
                  </a:lnTo>
                  <a:lnTo>
                    <a:pt x="200" y="0"/>
                  </a:lnTo>
                  <a:lnTo>
                    <a:pt x="208" y="16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22" name="Rectangle 80"/>
            <p:cNvSpPr>
              <a:spLocks noChangeArrowheads="1"/>
            </p:cNvSpPr>
            <p:nvPr/>
          </p:nvSpPr>
          <p:spPr bwMode="auto">
            <a:xfrm>
              <a:off x="7608888" y="5611813"/>
              <a:ext cx="12700" cy="25400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5923" name="Freeform 81"/>
            <p:cNvSpPr>
              <a:spLocks/>
            </p:cNvSpPr>
            <p:nvPr/>
          </p:nvSpPr>
          <p:spPr bwMode="auto">
            <a:xfrm>
              <a:off x="7621588" y="5522913"/>
              <a:ext cx="355600" cy="114300"/>
            </a:xfrm>
            <a:custGeom>
              <a:avLst/>
              <a:gdLst>
                <a:gd name="T0" fmla="*/ 355600 w 224"/>
                <a:gd name="T1" fmla="*/ 25400 h 72"/>
                <a:gd name="T2" fmla="*/ 355600 w 224"/>
                <a:gd name="T3" fmla="*/ 0 h 72"/>
                <a:gd name="T4" fmla="*/ 0 w 224"/>
                <a:gd name="T5" fmla="*/ 88900 h 72"/>
                <a:gd name="T6" fmla="*/ 0 w 224"/>
                <a:gd name="T7" fmla="*/ 114300 h 72"/>
                <a:gd name="T8" fmla="*/ 355600 w 224"/>
                <a:gd name="T9" fmla="*/ 25400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4" h="72">
                  <a:moveTo>
                    <a:pt x="224" y="16"/>
                  </a:moveTo>
                  <a:lnTo>
                    <a:pt x="224" y="0"/>
                  </a:lnTo>
                  <a:lnTo>
                    <a:pt x="0" y="56"/>
                  </a:lnTo>
                  <a:lnTo>
                    <a:pt x="0" y="72"/>
                  </a:lnTo>
                  <a:lnTo>
                    <a:pt x="224" y="16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24" name="Freeform 82"/>
            <p:cNvSpPr>
              <a:spLocks/>
            </p:cNvSpPr>
            <p:nvPr/>
          </p:nvSpPr>
          <p:spPr bwMode="auto">
            <a:xfrm>
              <a:off x="8485188" y="1303338"/>
              <a:ext cx="25400" cy="25400"/>
            </a:xfrm>
            <a:custGeom>
              <a:avLst/>
              <a:gdLst>
                <a:gd name="T0" fmla="*/ 12700 w 16"/>
                <a:gd name="T1" fmla="*/ 25400 h 16"/>
                <a:gd name="T2" fmla="*/ 25400 w 16"/>
                <a:gd name="T3" fmla="*/ 25400 h 16"/>
                <a:gd name="T4" fmla="*/ 12700 w 16"/>
                <a:gd name="T5" fmla="*/ 0 h 16"/>
                <a:gd name="T6" fmla="*/ 0 w 16"/>
                <a:gd name="T7" fmla="*/ 0 h 16"/>
                <a:gd name="T8" fmla="*/ 12700 w 16"/>
                <a:gd name="T9" fmla="*/ 2540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16">
                  <a:moveTo>
                    <a:pt x="8" y="16"/>
                  </a:moveTo>
                  <a:lnTo>
                    <a:pt x="16" y="16"/>
                  </a:lnTo>
                  <a:lnTo>
                    <a:pt x="8" y="0"/>
                  </a:lnTo>
                  <a:lnTo>
                    <a:pt x="0" y="0"/>
                  </a:lnTo>
                  <a:lnTo>
                    <a:pt x="8" y="16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25" name="Freeform 83"/>
            <p:cNvSpPr>
              <a:spLocks/>
            </p:cNvSpPr>
            <p:nvPr/>
          </p:nvSpPr>
          <p:spPr bwMode="auto">
            <a:xfrm>
              <a:off x="7748588" y="1303338"/>
              <a:ext cx="749300" cy="1003300"/>
            </a:xfrm>
            <a:custGeom>
              <a:avLst/>
              <a:gdLst>
                <a:gd name="T0" fmla="*/ 749300 w 472"/>
                <a:gd name="T1" fmla="*/ 25400 h 632"/>
                <a:gd name="T2" fmla="*/ 431800 w 472"/>
                <a:gd name="T3" fmla="*/ 292100 h 632"/>
                <a:gd name="T4" fmla="*/ 431800 w 472"/>
                <a:gd name="T5" fmla="*/ 292100 h 632"/>
                <a:gd name="T6" fmla="*/ 431800 w 472"/>
                <a:gd name="T7" fmla="*/ 292100 h 632"/>
                <a:gd name="T8" fmla="*/ 292100 w 472"/>
                <a:gd name="T9" fmla="*/ 444500 h 632"/>
                <a:gd name="T10" fmla="*/ 292100 w 472"/>
                <a:gd name="T11" fmla="*/ 444500 h 632"/>
                <a:gd name="T12" fmla="*/ 292100 w 472"/>
                <a:gd name="T13" fmla="*/ 444500 h 632"/>
                <a:gd name="T14" fmla="*/ 177800 w 472"/>
                <a:gd name="T15" fmla="*/ 622300 h 632"/>
                <a:gd name="T16" fmla="*/ 177800 w 472"/>
                <a:gd name="T17" fmla="*/ 622300 h 632"/>
                <a:gd name="T18" fmla="*/ 177800 w 472"/>
                <a:gd name="T19" fmla="*/ 622300 h 632"/>
                <a:gd name="T20" fmla="*/ 76200 w 472"/>
                <a:gd name="T21" fmla="*/ 812800 h 632"/>
                <a:gd name="T22" fmla="*/ 76200 w 472"/>
                <a:gd name="T23" fmla="*/ 800100 h 632"/>
                <a:gd name="T24" fmla="*/ 76200 w 472"/>
                <a:gd name="T25" fmla="*/ 800100 h 632"/>
                <a:gd name="T26" fmla="*/ 25400 w 472"/>
                <a:gd name="T27" fmla="*/ 1003300 h 632"/>
                <a:gd name="T28" fmla="*/ 25400 w 472"/>
                <a:gd name="T29" fmla="*/ 1003300 h 632"/>
                <a:gd name="T30" fmla="*/ 0 w 472"/>
                <a:gd name="T31" fmla="*/ 1003300 h 632"/>
                <a:gd name="T32" fmla="*/ 0 w 472"/>
                <a:gd name="T33" fmla="*/ 1003300 h 632"/>
                <a:gd name="T34" fmla="*/ 50800 w 472"/>
                <a:gd name="T35" fmla="*/ 800100 h 632"/>
                <a:gd name="T36" fmla="*/ 50800 w 472"/>
                <a:gd name="T37" fmla="*/ 800100 h 632"/>
                <a:gd name="T38" fmla="*/ 50800 w 472"/>
                <a:gd name="T39" fmla="*/ 800100 h 632"/>
                <a:gd name="T40" fmla="*/ 152400 w 472"/>
                <a:gd name="T41" fmla="*/ 609600 h 632"/>
                <a:gd name="T42" fmla="*/ 152400 w 472"/>
                <a:gd name="T43" fmla="*/ 609600 h 632"/>
                <a:gd name="T44" fmla="*/ 152400 w 472"/>
                <a:gd name="T45" fmla="*/ 609600 h 632"/>
                <a:gd name="T46" fmla="*/ 266700 w 472"/>
                <a:gd name="T47" fmla="*/ 431800 h 632"/>
                <a:gd name="T48" fmla="*/ 266700 w 472"/>
                <a:gd name="T49" fmla="*/ 431800 h 632"/>
                <a:gd name="T50" fmla="*/ 279400 w 472"/>
                <a:gd name="T51" fmla="*/ 431800 h 632"/>
                <a:gd name="T52" fmla="*/ 419100 w 472"/>
                <a:gd name="T53" fmla="*/ 279400 h 632"/>
                <a:gd name="T54" fmla="*/ 419100 w 472"/>
                <a:gd name="T55" fmla="*/ 279400 h 632"/>
                <a:gd name="T56" fmla="*/ 419100 w 472"/>
                <a:gd name="T57" fmla="*/ 266700 h 632"/>
                <a:gd name="T58" fmla="*/ 736600 w 472"/>
                <a:gd name="T59" fmla="*/ 0 h 632"/>
                <a:gd name="T60" fmla="*/ 749300 w 472"/>
                <a:gd name="T61" fmla="*/ 25400 h 632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472" h="632">
                  <a:moveTo>
                    <a:pt x="472" y="16"/>
                  </a:moveTo>
                  <a:lnTo>
                    <a:pt x="272" y="184"/>
                  </a:lnTo>
                  <a:lnTo>
                    <a:pt x="184" y="280"/>
                  </a:lnTo>
                  <a:lnTo>
                    <a:pt x="112" y="392"/>
                  </a:lnTo>
                  <a:lnTo>
                    <a:pt x="48" y="512"/>
                  </a:lnTo>
                  <a:lnTo>
                    <a:pt x="48" y="504"/>
                  </a:lnTo>
                  <a:lnTo>
                    <a:pt x="16" y="632"/>
                  </a:lnTo>
                  <a:lnTo>
                    <a:pt x="0" y="632"/>
                  </a:lnTo>
                  <a:lnTo>
                    <a:pt x="32" y="504"/>
                  </a:lnTo>
                  <a:lnTo>
                    <a:pt x="96" y="384"/>
                  </a:lnTo>
                  <a:lnTo>
                    <a:pt x="168" y="272"/>
                  </a:lnTo>
                  <a:lnTo>
                    <a:pt x="176" y="272"/>
                  </a:lnTo>
                  <a:lnTo>
                    <a:pt x="264" y="176"/>
                  </a:lnTo>
                  <a:lnTo>
                    <a:pt x="264" y="168"/>
                  </a:lnTo>
                  <a:lnTo>
                    <a:pt x="464" y="0"/>
                  </a:lnTo>
                  <a:lnTo>
                    <a:pt x="472" y="16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26" name="Freeform 84"/>
            <p:cNvSpPr>
              <a:spLocks/>
            </p:cNvSpPr>
            <p:nvPr/>
          </p:nvSpPr>
          <p:spPr bwMode="auto">
            <a:xfrm>
              <a:off x="7723188" y="2306638"/>
              <a:ext cx="50800" cy="241300"/>
            </a:xfrm>
            <a:custGeom>
              <a:avLst/>
              <a:gdLst>
                <a:gd name="T0" fmla="*/ 50800 w 32"/>
                <a:gd name="T1" fmla="*/ 0 h 152"/>
                <a:gd name="T2" fmla="*/ 25400 w 32"/>
                <a:gd name="T3" fmla="*/ 241300 h 152"/>
                <a:gd name="T4" fmla="*/ 25400 w 32"/>
                <a:gd name="T5" fmla="*/ 241300 h 152"/>
                <a:gd name="T6" fmla="*/ 0 w 32"/>
                <a:gd name="T7" fmla="*/ 241300 h 152"/>
                <a:gd name="T8" fmla="*/ 0 w 32"/>
                <a:gd name="T9" fmla="*/ 241300 h 152"/>
                <a:gd name="T10" fmla="*/ 25400 w 32"/>
                <a:gd name="T11" fmla="*/ 0 h 152"/>
                <a:gd name="T12" fmla="*/ 50800 w 32"/>
                <a:gd name="T13" fmla="*/ 0 h 1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2" h="152">
                  <a:moveTo>
                    <a:pt x="32" y="0"/>
                  </a:moveTo>
                  <a:lnTo>
                    <a:pt x="16" y="152"/>
                  </a:lnTo>
                  <a:lnTo>
                    <a:pt x="0" y="152"/>
                  </a:lnTo>
                  <a:lnTo>
                    <a:pt x="16" y="0"/>
                  </a:lnTo>
                  <a:lnTo>
                    <a:pt x="32" y="0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27" name="Rectangle 85"/>
            <p:cNvSpPr>
              <a:spLocks noChangeArrowheads="1"/>
            </p:cNvSpPr>
            <p:nvPr/>
          </p:nvSpPr>
          <p:spPr bwMode="auto">
            <a:xfrm>
              <a:off x="7748588" y="2803525"/>
              <a:ext cx="25400" cy="12700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5928" name="Freeform 86"/>
            <p:cNvSpPr>
              <a:spLocks/>
            </p:cNvSpPr>
            <p:nvPr/>
          </p:nvSpPr>
          <p:spPr bwMode="auto">
            <a:xfrm>
              <a:off x="7723188" y="2547939"/>
              <a:ext cx="50800" cy="255587"/>
            </a:xfrm>
            <a:custGeom>
              <a:avLst/>
              <a:gdLst>
                <a:gd name="T0" fmla="*/ 25400 w 32"/>
                <a:gd name="T1" fmla="*/ 0 h 161"/>
                <a:gd name="T2" fmla="*/ 0 w 32"/>
                <a:gd name="T3" fmla="*/ 0 h 161"/>
                <a:gd name="T4" fmla="*/ 25400 w 32"/>
                <a:gd name="T5" fmla="*/ 255587 h 161"/>
                <a:gd name="T6" fmla="*/ 50800 w 32"/>
                <a:gd name="T7" fmla="*/ 255587 h 161"/>
                <a:gd name="T8" fmla="*/ 25400 w 32"/>
                <a:gd name="T9" fmla="*/ 0 h 1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" h="161">
                  <a:moveTo>
                    <a:pt x="16" y="0"/>
                  </a:moveTo>
                  <a:lnTo>
                    <a:pt x="0" y="0"/>
                  </a:lnTo>
                  <a:lnTo>
                    <a:pt x="16" y="161"/>
                  </a:lnTo>
                  <a:lnTo>
                    <a:pt x="32" y="161"/>
                  </a:lnTo>
                  <a:lnTo>
                    <a:pt x="16" y="0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29" name="Freeform 87"/>
            <p:cNvSpPr>
              <a:spLocks/>
            </p:cNvSpPr>
            <p:nvPr/>
          </p:nvSpPr>
          <p:spPr bwMode="auto">
            <a:xfrm>
              <a:off x="7748588" y="2790825"/>
              <a:ext cx="25400" cy="25400"/>
            </a:xfrm>
            <a:custGeom>
              <a:avLst/>
              <a:gdLst>
                <a:gd name="T0" fmla="*/ 25400 w 16"/>
                <a:gd name="T1" fmla="*/ 12700 h 16"/>
                <a:gd name="T2" fmla="*/ 25400 w 16"/>
                <a:gd name="T3" fmla="*/ 0 h 16"/>
                <a:gd name="T4" fmla="*/ 0 w 16"/>
                <a:gd name="T5" fmla="*/ 12700 h 16"/>
                <a:gd name="T6" fmla="*/ 0 w 16"/>
                <a:gd name="T7" fmla="*/ 25400 h 16"/>
                <a:gd name="T8" fmla="*/ 25400 w 16"/>
                <a:gd name="T9" fmla="*/ 1270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16">
                  <a:moveTo>
                    <a:pt x="16" y="8"/>
                  </a:moveTo>
                  <a:lnTo>
                    <a:pt x="16" y="0"/>
                  </a:lnTo>
                  <a:lnTo>
                    <a:pt x="0" y="8"/>
                  </a:lnTo>
                  <a:lnTo>
                    <a:pt x="0" y="16"/>
                  </a:lnTo>
                  <a:lnTo>
                    <a:pt x="16" y="8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30" name="Freeform 88"/>
            <p:cNvSpPr>
              <a:spLocks/>
            </p:cNvSpPr>
            <p:nvPr/>
          </p:nvSpPr>
          <p:spPr bwMode="auto">
            <a:xfrm>
              <a:off x="7748588" y="2803525"/>
              <a:ext cx="215900" cy="749300"/>
            </a:xfrm>
            <a:custGeom>
              <a:avLst/>
              <a:gdLst>
                <a:gd name="T0" fmla="*/ 25400 w 136"/>
                <a:gd name="T1" fmla="*/ 0 h 472"/>
                <a:gd name="T2" fmla="*/ 114300 w 136"/>
                <a:gd name="T3" fmla="*/ 139700 h 472"/>
                <a:gd name="T4" fmla="*/ 114300 w 136"/>
                <a:gd name="T5" fmla="*/ 139700 h 472"/>
                <a:gd name="T6" fmla="*/ 114300 w 136"/>
                <a:gd name="T7" fmla="*/ 139700 h 472"/>
                <a:gd name="T8" fmla="*/ 177800 w 136"/>
                <a:gd name="T9" fmla="*/ 279400 h 472"/>
                <a:gd name="T10" fmla="*/ 177800 w 136"/>
                <a:gd name="T11" fmla="*/ 279400 h 472"/>
                <a:gd name="T12" fmla="*/ 177800 w 136"/>
                <a:gd name="T13" fmla="*/ 279400 h 472"/>
                <a:gd name="T14" fmla="*/ 215900 w 136"/>
                <a:gd name="T15" fmla="*/ 406400 h 472"/>
                <a:gd name="T16" fmla="*/ 215900 w 136"/>
                <a:gd name="T17" fmla="*/ 406400 h 472"/>
                <a:gd name="T18" fmla="*/ 215900 w 136"/>
                <a:gd name="T19" fmla="*/ 406400 h 472"/>
                <a:gd name="T20" fmla="*/ 215900 w 136"/>
                <a:gd name="T21" fmla="*/ 533400 h 472"/>
                <a:gd name="T22" fmla="*/ 215900 w 136"/>
                <a:gd name="T23" fmla="*/ 533400 h 472"/>
                <a:gd name="T24" fmla="*/ 215900 w 136"/>
                <a:gd name="T25" fmla="*/ 533400 h 472"/>
                <a:gd name="T26" fmla="*/ 165100 w 136"/>
                <a:gd name="T27" fmla="*/ 736600 h 472"/>
                <a:gd name="T28" fmla="*/ 165100 w 136"/>
                <a:gd name="T29" fmla="*/ 749300 h 472"/>
                <a:gd name="T30" fmla="*/ 139700 w 136"/>
                <a:gd name="T31" fmla="*/ 736600 h 472"/>
                <a:gd name="T32" fmla="*/ 139700 w 136"/>
                <a:gd name="T33" fmla="*/ 736600 h 472"/>
                <a:gd name="T34" fmla="*/ 190500 w 136"/>
                <a:gd name="T35" fmla="*/ 533400 h 472"/>
                <a:gd name="T36" fmla="*/ 190500 w 136"/>
                <a:gd name="T37" fmla="*/ 533400 h 472"/>
                <a:gd name="T38" fmla="*/ 190500 w 136"/>
                <a:gd name="T39" fmla="*/ 533400 h 472"/>
                <a:gd name="T40" fmla="*/ 190500 w 136"/>
                <a:gd name="T41" fmla="*/ 406400 h 472"/>
                <a:gd name="T42" fmla="*/ 190500 w 136"/>
                <a:gd name="T43" fmla="*/ 406400 h 472"/>
                <a:gd name="T44" fmla="*/ 190500 w 136"/>
                <a:gd name="T45" fmla="*/ 419100 h 472"/>
                <a:gd name="T46" fmla="*/ 152400 w 136"/>
                <a:gd name="T47" fmla="*/ 292100 h 472"/>
                <a:gd name="T48" fmla="*/ 152400 w 136"/>
                <a:gd name="T49" fmla="*/ 292100 h 472"/>
                <a:gd name="T50" fmla="*/ 152400 w 136"/>
                <a:gd name="T51" fmla="*/ 292100 h 472"/>
                <a:gd name="T52" fmla="*/ 88900 w 136"/>
                <a:gd name="T53" fmla="*/ 152400 h 472"/>
                <a:gd name="T54" fmla="*/ 88900 w 136"/>
                <a:gd name="T55" fmla="*/ 152400 h 472"/>
                <a:gd name="T56" fmla="*/ 88900 w 136"/>
                <a:gd name="T57" fmla="*/ 152400 h 472"/>
                <a:gd name="T58" fmla="*/ 0 w 136"/>
                <a:gd name="T59" fmla="*/ 12700 h 472"/>
                <a:gd name="T60" fmla="*/ 25400 w 136"/>
                <a:gd name="T61" fmla="*/ 0 h 472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36" h="472">
                  <a:moveTo>
                    <a:pt x="16" y="0"/>
                  </a:moveTo>
                  <a:lnTo>
                    <a:pt x="72" y="88"/>
                  </a:lnTo>
                  <a:lnTo>
                    <a:pt x="112" y="176"/>
                  </a:lnTo>
                  <a:lnTo>
                    <a:pt x="136" y="256"/>
                  </a:lnTo>
                  <a:lnTo>
                    <a:pt x="136" y="336"/>
                  </a:lnTo>
                  <a:lnTo>
                    <a:pt x="104" y="464"/>
                  </a:lnTo>
                  <a:lnTo>
                    <a:pt x="104" y="472"/>
                  </a:lnTo>
                  <a:lnTo>
                    <a:pt x="88" y="464"/>
                  </a:lnTo>
                  <a:lnTo>
                    <a:pt x="120" y="336"/>
                  </a:lnTo>
                  <a:lnTo>
                    <a:pt x="120" y="256"/>
                  </a:lnTo>
                  <a:lnTo>
                    <a:pt x="120" y="264"/>
                  </a:lnTo>
                  <a:lnTo>
                    <a:pt x="96" y="184"/>
                  </a:lnTo>
                  <a:lnTo>
                    <a:pt x="56" y="96"/>
                  </a:lnTo>
                  <a:lnTo>
                    <a:pt x="0" y="8"/>
                  </a:lnTo>
                  <a:lnTo>
                    <a:pt x="16" y="0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31" name="Freeform 89"/>
            <p:cNvSpPr>
              <a:spLocks/>
            </p:cNvSpPr>
            <p:nvPr/>
          </p:nvSpPr>
          <p:spPr bwMode="auto">
            <a:xfrm>
              <a:off x="7824788" y="3540125"/>
              <a:ext cx="88900" cy="101600"/>
            </a:xfrm>
            <a:custGeom>
              <a:avLst/>
              <a:gdLst>
                <a:gd name="T0" fmla="*/ 88900 w 56"/>
                <a:gd name="T1" fmla="*/ 12700 h 64"/>
                <a:gd name="T2" fmla="*/ 25400 w 56"/>
                <a:gd name="T3" fmla="*/ 101600 h 64"/>
                <a:gd name="T4" fmla="*/ 25400 w 56"/>
                <a:gd name="T5" fmla="*/ 101600 h 64"/>
                <a:gd name="T6" fmla="*/ 12700 w 56"/>
                <a:gd name="T7" fmla="*/ 88900 h 64"/>
                <a:gd name="T8" fmla="*/ 0 w 56"/>
                <a:gd name="T9" fmla="*/ 88900 h 64"/>
                <a:gd name="T10" fmla="*/ 63500 w 56"/>
                <a:gd name="T11" fmla="*/ 0 h 64"/>
                <a:gd name="T12" fmla="*/ 88900 w 56"/>
                <a:gd name="T13" fmla="*/ 12700 h 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" h="64">
                  <a:moveTo>
                    <a:pt x="56" y="8"/>
                  </a:moveTo>
                  <a:lnTo>
                    <a:pt x="16" y="64"/>
                  </a:lnTo>
                  <a:lnTo>
                    <a:pt x="8" y="56"/>
                  </a:lnTo>
                  <a:lnTo>
                    <a:pt x="0" y="56"/>
                  </a:lnTo>
                  <a:lnTo>
                    <a:pt x="40" y="0"/>
                  </a:lnTo>
                  <a:lnTo>
                    <a:pt x="56" y="8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32" name="Freeform 90"/>
            <p:cNvSpPr>
              <a:spLocks/>
            </p:cNvSpPr>
            <p:nvPr/>
          </p:nvSpPr>
          <p:spPr bwMode="auto">
            <a:xfrm>
              <a:off x="7773988" y="3692525"/>
              <a:ext cx="12700" cy="12700"/>
            </a:xfrm>
            <a:custGeom>
              <a:avLst/>
              <a:gdLst>
                <a:gd name="T0" fmla="*/ 12700 w 8"/>
                <a:gd name="T1" fmla="*/ 12700 h 8"/>
                <a:gd name="T2" fmla="*/ 12700 w 8"/>
                <a:gd name="T3" fmla="*/ 12700 h 8"/>
                <a:gd name="T4" fmla="*/ 0 w 8"/>
                <a:gd name="T5" fmla="*/ 0 h 8"/>
                <a:gd name="T6" fmla="*/ 0 w 8"/>
                <a:gd name="T7" fmla="*/ 0 h 8"/>
                <a:gd name="T8" fmla="*/ 12700 w 8"/>
                <a:gd name="T9" fmla="*/ 1270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8">
                  <a:moveTo>
                    <a:pt x="8" y="8"/>
                  </a:moveTo>
                  <a:lnTo>
                    <a:pt x="8" y="8"/>
                  </a:lnTo>
                  <a:lnTo>
                    <a:pt x="0" y="0"/>
                  </a:lnTo>
                  <a:lnTo>
                    <a:pt x="8" y="8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33" name="Freeform 91"/>
            <p:cNvSpPr>
              <a:spLocks/>
            </p:cNvSpPr>
            <p:nvPr/>
          </p:nvSpPr>
          <p:spPr bwMode="auto">
            <a:xfrm>
              <a:off x="7773988" y="3629025"/>
              <a:ext cx="76200" cy="76200"/>
            </a:xfrm>
            <a:custGeom>
              <a:avLst/>
              <a:gdLst>
                <a:gd name="T0" fmla="*/ 76200 w 48"/>
                <a:gd name="T1" fmla="*/ 12700 h 48"/>
                <a:gd name="T2" fmla="*/ 63500 w 48"/>
                <a:gd name="T3" fmla="*/ 0 h 48"/>
                <a:gd name="T4" fmla="*/ 0 w 48"/>
                <a:gd name="T5" fmla="*/ 63500 h 48"/>
                <a:gd name="T6" fmla="*/ 12700 w 48"/>
                <a:gd name="T7" fmla="*/ 76200 h 48"/>
                <a:gd name="T8" fmla="*/ 76200 w 48"/>
                <a:gd name="T9" fmla="*/ 12700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8" h="48">
                  <a:moveTo>
                    <a:pt x="48" y="8"/>
                  </a:moveTo>
                  <a:lnTo>
                    <a:pt x="40" y="0"/>
                  </a:lnTo>
                  <a:lnTo>
                    <a:pt x="0" y="40"/>
                  </a:lnTo>
                  <a:lnTo>
                    <a:pt x="8" y="48"/>
                  </a:lnTo>
                  <a:lnTo>
                    <a:pt x="48" y="8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34" name="Freeform 92"/>
            <p:cNvSpPr>
              <a:spLocks/>
            </p:cNvSpPr>
            <p:nvPr/>
          </p:nvSpPr>
          <p:spPr bwMode="auto">
            <a:xfrm>
              <a:off x="5867400" y="2281238"/>
              <a:ext cx="25400" cy="25400"/>
            </a:xfrm>
            <a:custGeom>
              <a:avLst/>
              <a:gdLst>
                <a:gd name="T0" fmla="*/ 25400 w 16"/>
                <a:gd name="T1" fmla="*/ 12700 h 16"/>
                <a:gd name="T2" fmla="*/ 25400 w 16"/>
                <a:gd name="T3" fmla="*/ 0 h 16"/>
                <a:gd name="T4" fmla="*/ 0 w 16"/>
                <a:gd name="T5" fmla="*/ 12700 h 16"/>
                <a:gd name="T6" fmla="*/ 0 w 16"/>
                <a:gd name="T7" fmla="*/ 25400 h 16"/>
                <a:gd name="T8" fmla="*/ 25400 w 16"/>
                <a:gd name="T9" fmla="*/ 1270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16">
                  <a:moveTo>
                    <a:pt x="16" y="8"/>
                  </a:moveTo>
                  <a:lnTo>
                    <a:pt x="16" y="0"/>
                  </a:lnTo>
                  <a:lnTo>
                    <a:pt x="0" y="8"/>
                  </a:lnTo>
                  <a:lnTo>
                    <a:pt x="0" y="16"/>
                  </a:lnTo>
                  <a:lnTo>
                    <a:pt x="16" y="8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35" name="Freeform 93"/>
            <p:cNvSpPr>
              <a:spLocks/>
            </p:cNvSpPr>
            <p:nvPr/>
          </p:nvSpPr>
          <p:spPr bwMode="auto">
            <a:xfrm>
              <a:off x="5867400" y="2293939"/>
              <a:ext cx="1322388" cy="1271587"/>
            </a:xfrm>
            <a:custGeom>
              <a:avLst/>
              <a:gdLst>
                <a:gd name="T0" fmla="*/ 25400 w 833"/>
                <a:gd name="T1" fmla="*/ 0 h 801"/>
                <a:gd name="T2" fmla="*/ 114300 w 833"/>
                <a:gd name="T3" fmla="*/ 306387 h 801"/>
                <a:gd name="T4" fmla="*/ 114300 w 833"/>
                <a:gd name="T5" fmla="*/ 306387 h 801"/>
                <a:gd name="T6" fmla="*/ 114300 w 833"/>
                <a:gd name="T7" fmla="*/ 306387 h 801"/>
                <a:gd name="T8" fmla="*/ 279400 w 833"/>
                <a:gd name="T9" fmla="*/ 573087 h 801"/>
                <a:gd name="T10" fmla="*/ 279400 w 833"/>
                <a:gd name="T11" fmla="*/ 573087 h 801"/>
                <a:gd name="T12" fmla="*/ 279400 w 833"/>
                <a:gd name="T13" fmla="*/ 573087 h 801"/>
                <a:gd name="T14" fmla="*/ 495300 w 833"/>
                <a:gd name="T15" fmla="*/ 801687 h 801"/>
                <a:gd name="T16" fmla="*/ 495300 w 833"/>
                <a:gd name="T17" fmla="*/ 788987 h 801"/>
                <a:gd name="T18" fmla="*/ 495300 w 833"/>
                <a:gd name="T19" fmla="*/ 788987 h 801"/>
                <a:gd name="T20" fmla="*/ 736600 w 833"/>
                <a:gd name="T21" fmla="*/ 979487 h 801"/>
                <a:gd name="T22" fmla="*/ 736600 w 833"/>
                <a:gd name="T23" fmla="*/ 979487 h 801"/>
                <a:gd name="T24" fmla="*/ 736600 w 833"/>
                <a:gd name="T25" fmla="*/ 979487 h 801"/>
                <a:gd name="T26" fmla="*/ 1016000 w 833"/>
                <a:gd name="T27" fmla="*/ 1131887 h 801"/>
                <a:gd name="T28" fmla="*/ 1016000 w 833"/>
                <a:gd name="T29" fmla="*/ 1131887 h 801"/>
                <a:gd name="T30" fmla="*/ 1016000 w 833"/>
                <a:gd name="T31" fmla="*/ 1131887 h 801"/>
                <a:gd name="T32" fmla="*/ 1322388 w 833"/>
                <a:gd name="T33" fmla="*/ 1246187 h 801"/>
                <a:gd name="T34" fmla="*/ 1322388 w 833"/>
                <a:gd name="T35" fmla="*/ 1246187 h 801"/>
                <a:gd name="T36" fmla="*/ 1309688 w 833"/>
                <a:gd name="T37" fmla="*/ 1271587 h 801"/>
                <a:gd name="T38" fmla="*/ 1309688 w 833"/>
                <a:gd name="T39" fmla="*/ 1271587 h 801"/>
                <a:gd name="T40" fmla="*/ 1003300 w 833"/>
                <a:gd name="T41" fmla="*/ 1157287 h 801"/>
                <a:gd name="T42" fmla="*/ 1003300 w 833"/>
                <a:gd name="T43" fmla="*/ 1157287 h 801"/>
                <a:gd name="T44" fmla="*/ 1003300 w 833"/>
                <a:gd name="T45" fmla="*/ 1157287 h 801"/>
                <a:gd name="T46" fmla="*/ 723900 w 833"/>
                <a:gd name="T47" fmla="*/ 1004887 h 801"/>
                <a:gd name="T48" fmla="*/ 723900 w 833"/>
                <a:gd name="T49" fmla="*/ 1004887 h 801"/>
                <a:gd name="T50" fmla="*/ 723900 w 833"/>
                <a:gd name="T51" fmla="*/ 1004887 h 801"/>
                <a:gd name="T52" fmla="*/ 482600 w 833"/>
                <a:gd name="T53" fmla="*/ 814387 h 801"/>
                <a:gd name="T54" fmla="*/ 482600 w 833"/>
                <a:gd name="T55" fmla="*/ 814387 h 801"/>
                <a:gd name="T56" fmla="*/ 482600 w 833"/>
                <a:gd name="T57" fmla="*/ 814387 h 801"/>
                <a:gd name="T58" fmla="*/ 266700 w 833"/>
                <a:gd name="T59" fmla="*/ 585787 h 801"/>
                <a:gd name="T60" fmla="*/ 266700 w 833"/>
                <a:gd name="T61" fmla="*/ 585787 h 801"/>
                <a:gd name="T62" fmla="*/ 254000 w 833"/>
                <a:gd name="T63" fmla="*/ 585787 h 801"/>
                <a:gd name="T64" fmla="*/ 88900 w 833"/>
                <a:gd name="T65" fmla="*/ 319087 h 801"/>
                <a:gd name="T66" fmla="*/ 88900 w 833"/>
                <a:gd name="T67" fmla="*/ 319087 h 801"/>
                <a:gd name="T68" fmla="*/ 88900 w 833"/>
                <a:gd name="T69" fmla="*/ 319087 h 801"/>
                <a:gd name="T70" fmla="*/ 0 w 833"/>
                <a:gd name="T71" fmla="*/ 12700 h 801"/>
                <a:gd name="T72" fmla="*/ 25400 w 833"/>
                <a:gd name="T73" fmla="*/ 0 h 80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833" h="801">
                  <a:moveTo>
                    <a:pt x="16" y="0"/>
                  </a:moveTo>
                  <a:lnTo>
                    <a:pt x="72" y="193"/>
                  </a:lnTo>
                  <a:lnTo>
                    <a:pt x="176" y="361"/>
                  </a:lnTo>
                  <a:lnTo>
                    <a:pt x="312" y="505"/>
                  </a:lnTo>
                  <a:lnTo>
                    <a:pt x="312" y="497"/>
                  </a:lnTo>
                  <a:lnTo>
                    <a:pt x="464" y="617"/>
                  </a:lnTo>
                  <a:lnTo>
                    <a:pt x="640" y="713"/>
                  </a:lnTo>
                  <a:lnTo>
                    <a:pt x="833" y="785"/>
                  </a:lnTo>
                  <a:lnTo>
                    <a:pt x="825" y="801"/>
                  </a:lnTo>
                  <a:lnTo>
                    <a:pt x="632" y="729"/>
                  </a:lnTo>
                  <a:lnTo>
                    <a:pt x="456" y="633"/>
                  </a:lnTo>
                  <a:lnTo>
                    <a:pt x="304" y="513"/>
                  </a:lnTo>
                  <a:lnTo>
                    <a:pt x="168" y="369"/>
                  </a:lnTo>
                  <a:lnTo>
                    <a:pt x="160" y="369"/>
                  </a:lnTo>
                  <a:lnTo>
                    <a:pt x="56" y="201"/>
                  </a:lnTo>
                  <a:lnTo>
                    <a:pt x="0" y="8"/>
                  </a:lnTo>
                  <a:lnTo>
                    <a:pt x="16" y="0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36" name="Freeform 94"/>
            <p:cNvSpPr>
              <a:spLocks/>
            </p:cNvSpPr>
            <p:nvPr/>
          </p:nvSpPr>
          <p:spPr bwMode="auto">
            <a:xfrm>
              <a:off x="7177088" y="3540125"/>
              <a:ext cx="304800" cy="114300"/>
            </a:xfrm>
            <a:custGeom>
              <a:avLst/>
              <a:gdLst>
                <a:gd name="T0" fmla="*/ 12700 w 192"/>
                <a:gd name="T1" fmla="*/ 0 h 72"/>
                <a:gd name="T2" fmla="*/ 304800 w 192"/>
                <a:gd name="T3" fmla="*/ 88900 h 72"/>
                <a:gd name="T4" fmla="*/ 292100 w 192"/>
                <a:gd name="T5" fmla="*/ 88900 h 72"/>
                <a:gd name="T6" fmla="*/ 292100 w 192"/>
                <a:gd name="T7" fmla="*/ 114300 h 72"/>
                <a:gd name="T8" fmla="*/ 292100 w 192"/>
                <a:gd name="T9" fmla="*/ 114300 h 72"/>
                <a:gd name="T10" fmla="*/ 0 w 192"/>
                <a:gd name="T11" fmla="*/ 25400 h 72"/>
                <a:gd name="T12" fmla="*/ 12700 w 192"/>
                <a:gd name="T13" fmla="*/ 0 h 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2" h="72">
                  <a:moveTo>
                    <a:pt x="8" y="0"/>
                  </a:moveTo>
                  <a:lnTo>
                    <a:pt x="192" y="56"/>
                  </a:lnTo>
                  <a:lnTo>
                    <a:pt x="184" y="56"/>
                  </a:lnTo>
                  <a:lnTo>
                    <a:pt x="184" y="72"/>
                  </a:lnTo>
                  <a:lnTo>
                    <a:pt x="0" y="16"/>
                  </a:lnTo>
                  <a:lnTo>
                    <a:pt x="8" y="0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37" name="Rectangle 95"/>
            <p:cNvSpPr>
              <a:spLocks noChangeArrowheads="1"/>
            </p:cNvSpPr>
            <p:nvPr/>
          </p:nvSpPr>
          <p:spPr bwMode="auto">
            <a:xfrm>
              <a:off x="7773988" y="3679825"/>
              <a:ext cx="12700" cy="25400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5938" name="Freeform 96"/>
            <p:cNvSpPr>
              <a:spLocks/>
            </p:cNvSpPr>
            <p:nvPr/>
          </p:nvSpPr>
          <p:spPr bwMode="auto">
            <a:xfrm>
              <a:off x="7469188" y="3629025"/>
              <a:ext cx="304800" cy="76200"/>
            </a:xfrm>
            <a:custGeom>
              <a:avLst/>
              <a:gdLst>
                <a:gd name="T0" fmla="*/ 0 w 192"/>
                <a:gd name="T1" fmla="*/ 0 h 48"/>
                <a:gd name="T2" fmla="*/ 0 w 192"/>
                <a:gd name="T3" fmla="*/ 25400 h 48"/>
                <a:gd name="T4" fmla="*/ 304800 w 192"/>
                <a:gd name="T5" fmla="*/ 76200 h 48"/>
                <a:gd name="T6" fmla="*/ 304800 w 192"/>
                <a:gd name="T7" fmla="*/ 50800 h 48"/>
                <a:gd name="T8" fmla="*/ 0 w 192"/>
                <a:gd name="T9" fmla="*/ 0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2" h="48">
                  <a:moveTo>
                    <a:pt x="0" y="0"/>
                  </a:moveTo>
                  <a:lnTo>
                    <a:pt x="0" y="16"/>
                  </a:lnTo>
                  <a:lnTo>
                    <a:pt x="192" y="48"/>
                  </a:lnTo>
                  <a:lnTo>
                    <a:pt x="192" y="32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39" name="Freeform 97"/>
            <p:cNvSpPr>
              <a:spLocks/>
            </p:cNvSpPr>
            <p:nvPr/>
          </p:nvSpPr>
          <p:spPr bwMode="auto">
            <a:xfrm>
              <a:off x="8535988" y="2001838"/>
              <a:ext cx="25400" cy="25400"/>
            </a:xfrm>
            <a:custGeom>
              <a:avLst/>
              <a:gdLst>
                <a:gd name="T0" fmla="*/ 0 w 16"/>
                <a:gd name="T1" fmla="*/ 25400 h 16"/>
                <a:gd name="T2" fmla="*/ 12700 w 16"/>
                <a:gd name="T3" fmla="*/ 25400 h 16"/>
                <a:gd name="T4" fmla="*/ 25400 w 16"/>
                <a:gd name="T5" fmla="*/ 0 h 16"/>
                <a:gd name="T6" fmla="*/ 12700 w 16"/>
                <a:gd name="T7" fmla="*/ 0 h 16"/>
                <a:gd name="T8" fmla="*/ 0 w 16"/>
                <a:gd name="T9" fmla="*/ 2540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16">
                  <a:moveTo>
                    <a:pt x="0" y="16"/>
                  </a:moveTo>
                  <a:lnTo>
                    <a:pt x="8" y="16"/>
                  </a:lnTo>
                  <a:lnTo>
                    <a:pt x="16" y="0"/>
                  </a:lnTo>
                  <a:lnTo>
                    <a:pt x="8" y="0"/>
                  </a:lnTo>
                  <a:lnTo>
                    <a:pt x="0" y="16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40" name="Freeform 98"/>
            <p:cNvSpPr>
              <a:spLocks/>
            </p:cNvSpPr>
            <p:nvPr/>
          </p:nvSpPr>
          <p:spPr bwMode="auto">
            <a:xfrm>
              <a:off x="6680200" y="1722438"/>
              <a:ext cx="1868488" cy="304800"/>
            </a:xfrm>
            <a:custGeom>
              <a:avLst/>
              <a:gdLst>
                <a:gd name="T0" fmla="*/ 1855788 w 1177"/>
                <a:gd name="T1" fmla="*/ 304800 h 192"/>
                <a:gd name="T2" fmla="*/ 1563688 w 1177"/>
                <a:gd name="T3" fmla="*/ 165100 h 192"/>
                <a:gd name="T4" fmla="*/ 1563688 w 1177"/>
                <a:gd name="T5" fmla="*/ 165100 h 192"/>
                <a:gd name="T6" fmla="*/ 1563688 w 1177"/>
                <a:gd name="T7" fmla="*/ 165100 h 192"/>
                <a:gd name="T8" fmla="*/ 1271588 w 1177"/>
                <a:gd name="T9" fmla="*/ 63500 h 192"/>
                <a:gd name="T10" fmla="*/ 1271588 w 1177"/>
                <a:gd name="T11" fmla="*/ 63500 h 192"/>
                <a:gd name="T12" fmla="*/ 1271588 w 1177"/>
                <a:gd name="T13" fmla="*/ 63500 h 192"/>
                <a:gd name="T14" fmla="*/ 979488 w 1177"/>
                <a:gd name="T15" fmla="*/ 25400 h 192"/>
                <a:gd name="T16" fmla="*/ 979488 w 1177"/>
                <a:gd name="T17" fmla="*/ 25400 h 192"/>
                <a:gd name="T18" fmla="*/ 979488 w 1177"/>
                <a:gd name="T19" fmla="*/ 25400 h 192"/>
                <a:gd name="T20" fmla="*/ 674688 w 1177"/>
                <a:gd name="T21" fmla="*/ 25400 h 192"/>
                <a:gd name="T22" fmla="*/ 674688 w 1177"/>
                <a:gd name="T23" fmla="*/ 25400 h 192"/>
                <a:gd name="T24" fmla="*/ 674688 w 1177"/>
                <a:gd name="T25" fmla="*/ 25400 h 192"/>
                <a:gd name="T26" fmla="*/ 355600 w 1177"/>
                <a:gd name="T27" fmla="*/ 88900 h 192"/>
                <a:gd name="T28" fmla="*/ 368300 w 1177"/>
                <a:gd name="T29" fmla="*/ 88900 h 192"/>
                <a:gd name="T30" fmla="*/ 368300 w 1177"/>
                <a:gd name="T31" fmla="*/ 88900 h 192"/>
                <a:gd name="T32" fmla="*/ 12700 w 1177"/>
                <a:gd name="T33" fmla="*/ 190500 h 192"/>
                <a:gd name="T34" fmla="*/ 12700 w 1177"/>
                <a:gd name="T35" fmla="*/ 190500 h 192"/>
                <a:gd name="T36" fmla="*/ 0 w 1177"/>
                <a:gd name="T37" fmla="*/ 165100 h 192"/>
                <a:gd name="T38" fmla="*/ 0 w 1177"/>
                <a:gd name="T39" fmla="*/ 165100 h 192"/>
                <a:gd name="T40" fmla="*/ 355600 w 1177"/>
                <a:gd name="T41" fmla="*/ 63500 h 192"/>
                <a:gd name="T42" fmla="*/ 355600 w 1177"/>
                <a:gd name="T43" fmla="*/ 63500 h 192"/>
                <a:gd name="T44" fmla="*/ 355600 w 1177"/>
                <a:gd name="T45" fmla="*/ 63500 h 192"/>
                <a:gd name="T46" fmla="*/ 674688 w 1177"/>
                <a:gd name="T47" fmla="*/ 0 h 192"/>
                <a:gd name="T48" fmla="*/ 674688 w 1177"/>
                <a:gd name="T49" fmla="*/ 0 h 192"/>
                <a:gd name="T50" fmla="*/ 674688 w 1177"/>
                <a:gd name="T51" fmla="*/ 0 h 192"/>
                <a:gd name="T52" fmla="*/ 979488 w 1177"/>
                <a:gd name="T53" fmla="*/ 0 h 192"/>
                <a:gd name="T54" fmla="*/ 979488 w 1177"/>
                <a:gd name="T55" fmla="*/ 0 h 192"/>
                <a:gd name="T56" fmla="*/ 979488 w 1177"/>
                <a:gd name="T57" fmla="*/ 0 h 192"/>
                <a:gd name="T58" fmla="*/ 1271588 w 1177"/>
                <a:gd name="T59" fmla="*/ 38100 h 192"/>
                <a:gd name="T60" fmla="*/ 1271588 w 1177"/>
                <a:gd name="T61" fmla="*/ 38100 h 192"/>
                <a:gd name="T62" fmla="*/ 1284288 w 1177"/>
                <a:gd name="T63" fmla="*/ 38100 h 192"/>
                <a:gd name="T64" fmla="*/ 1576388 w 1177"/>
                <a:gd name="T65" fmla="*/ 139700 h 192"/>
                <a:gd name="T66" fmla="*/ 1576388 w 1177"/>
                <a:gd name="T67" fmla="*/ 139700 h 192"/>
                <a:gd name="T68" fmla="*/ 1576388 w 1177"/>
                <a:gd name="T69" fmla="*/ 139700 h 192"/>
                <a:gd name="T70" fmla="*/ 1868488 w 1177"/>
                <a:gd name="T71" fmla="*/ 279400 h 192"/>
                <a:gd name="T72" fmla="*/ 1855788 w 1177"/>
                <a:gd name="T73" fmla="*/ 304800 h 19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177" h="192">
                  <a:moveTo>
                    <a:pt x="1169" y="192"/>
                  </a:moveTo>
                  <a:lnTo>
                    <a:pt x="985" y="104"/>
                  </a:lnTo>
                  <a:lnTo>
                    <a:pt x="801" y="40"/>
                  </a:lnTo>
                  <a:lnTo>
                    <a:pt x="617" y="16"/>
                  </a:lnTo>
                  <a:lnTo>
                    <a:pt x="425" y="16"/>
                  </a:lnTo>
                  <a:lnTo>
                    <a:pt x="224" y="56"/>
                  </a:lnTo>
                  <a:lnTo>
                    <a:pt x="232" y="56"/>
                  </a:lnTo>
                  <a:lnTo>
                    <a:pt x="8" y="120"/>
                  </a:lnTo>
                  <a:lnTo>
                    <a:pt x="0" y="104"/>
                  </a:lnTo>
                  <a:lnTo>
                    <a:pt x="224" y="40"/>
                  </a:lnTo>
                  <a:lnTo>
                    <a:pt x="425" y="0"/>
                  </a:lnTo>
                  <a:lnTo>
                    <a:pt x="617" y="0"/>
                  </a:lnTo>
                  <a:lnTo>
                    <a:pt x="801" y="24"/>
                  </a:lnTo>
                  <a:lnTo>
                    <a:pt x="809" y="24"/>
                  </a:lnTo>
                  <a:lnTo>
                    <a:pt x="993" y="88"/>
                  </a:lnTo>
                  <a:lnTo>
                    <a:pt x="1177" y="176"/>
                  </a:lnTo>
                  <a:lnTo>
                    <a:pt x="1169" y="192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41" name="Freeform 99"/>
            <p:cNvSpPr>
              <a:spLocks/>
            </p:cNvSpPr>
            <p:nvPr/>
          </p:nvSpPr>
          <p:spPr bwMode="auto">
            <a:xfrm>
              <a:off x="6299200" y="1887538"/>
              <a:ext cx="393700" cy="203200"/>
            </a:xfrm>
            <a:custGeom>
              <a:avLst/>
              <a:gdLst>
                <a:gd name="T0" fmla="*/ 393700 w 248"/>
                <a:gd name="T1" fmla="*/ 25400 h 128"/>
                <a:gd name="T2" fmla="*/ 12700 w 248"/>
                <a:gd name="T3" fmla="*/ 203200 h 128"/>
                <a:gd name="T4" fmla="*/ 12700 w 248"/>
                <a:gd name="T5" fmla="*/ 203200 h 128"/>
                <a:gd name="T6" fmla="*/ 0 w 248"/>
                <a:gd name="T7" fmla="*/ 177800 h 128"/>
                <a:gd name="T8" fmla="*/ 0 w 248"/>
                <a:gd name="T9" fmla="*/ 177800 h 128"/>
                <a:gd name="T10" fmla="*/ 381000 w 248"/>
                <a:gd name="T11" fmla="*/ 0 h 128"/>
                <a:gd name="T12" fmla="*/ 393700 w 248"/>
                <a:gd name="T13" fmla="*/ 25400 h 1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48" h="128">
                  <a:moveTo>
                    <a:pt x="248" y="16"/>
                  </a:moveTo>
                  <a:lnTo>
                    <a:pt x="8" y="128"/>
                  </a:lnTo>
                  <a:lnTo>
                    <a:pt x="0" y="112"/>
                  </a:lnTo>
                  <a:lnTo>
                    <a:pt x="240" y="0"/>
                  </a:lnTo>
                  <a:lnTo>
                    <a:pt x="248" y="16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42" name="Freeform 100"/>
            <p:cNvSpPr>
              <a:spLocks/>
            </p:cNvSpPr>
            <p:nvPr/>
          </p:nvSpPr>
          <p:spPr bwMode="auto">
            <a:xfrm>
              <a:off x="5867400" y="2281238"/>
              <a:ext cx="25400" cy="25400"/>
            </a:xfrm>
            <a:custGeom>
              <a:avLst/>
              <a:gdLst>
                <a:gd name="T0" fmla="*/ 25400 w 16"/>
                <a:gd name="T1" fmla="*/ 25400 h 16"/>
                <a:gd name="T2" fmla="*/ 12700 w 16"/>
                <a:gd name="T3" fmla="*/ 25400 h 16"/>
                <a:gd name="T4" fmla="*/ 0 w 16"/>
                <a:gd name="T5" fmla="*/ 0 h 16"/>
                <a:gd name="T6" fmla="*/ 12700 w 16"/>
                <a:gd name="T7" fmla="*/ 0 h 16"/>
                <a:gd name="T8" fmla="*/ 25400 w 16"/>
                <a:gd name="T9" fmla="*/ 2540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16">
                  <a:moveTo>
                    <a:pt x="16" y="16"/>
                  </a:moveTo>
                  <a:lnTo>
                    <a:pt x="8" y="16"/>
                  </a:lnTo>
                  <a:lnTo>
                    <a:pt x="0" y="0"/>
                  </a:lnTo>
                  <a:lnTo>
                    <a:pt x="8" y="0"/>
                  </a:lnTo>
                  <a:lnTo>
                    <a:pt x="16" y="16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43" name="Freeform 101"/>
            <p:cNvSpPr>
              <a:spLocks/>
            </p:cNvSpPr>
            <p:nvPr/>
          </p:nvSpPr>
          <p:spPr bwMode="auto">
            <a:xfrm>
              <a:off x="5880100" y="2065338"/>
              <a:ext cx="431800" cy="241300"/>
            </a:xfrm>
            <a:custGeom>
              <a:avLst/>
              <a:gdLst>
                <a:gd name="T0" fmla="*/ 431800 w 272"/>
                <a:gd name="T1" fmla="*/ 25400 h 152"/>
                <a:gd name="T2" fmla="*/ 419100 w 272"/>
                <a:gd name="T3" fmla="*/ 0 h 152"/>
                <a:gd name="T4" fmla="*/ 0 w 272"/>
                <a:gd name="T5" fmla="*/ 215900 h 152"/>
                <a:gd name="T6" fmla="*/ 12700 w 272"/>
                <a:gd name="T7" fmla="*/ 241300 h 152"/>
                <a:gd name="T8" fmla="*/ 431800 w 272"/>
                <a:gd name="T9" fmla="*/ 25400 h 1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2" h="152">
                  <a:moveTo>
                    <a:pt x="272" y="16"/>
                  </a:moveTo>
                  <a:lnTo>
                    <a:pt x="264" y="0"/>
                  </a:lnTo>
                  <a:lnTo>
                    <a:pt x="0" y="136"/>
                  </a:lnTo>
                  <a:lnTo>
                    <a:pt x="8" y="152"/>
                  </a:lnTo>
                  <a:lnTo>
                    <a:pt x="272" y="16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44" name="Freeform 102"/>
            <p:cNvSpPr>
              <a:spLocks/>
            </p:cNvSpPr>
            <p:nvPr/>
          </p:nvSpPr>
          <p:spPr bwMode="auto">
            <a:xfrm>
              <a:off x="7761288" y="3679825"/>
              <a:ext cx="25400" cy="25400"/>
            </a:xfrm>
            <a:custGeom>
              <a:avLst/>
              <a:gdLst>
                <a:gd name="T0" fmla="*/ 25400 w 16"/>
                <a:gd name="T1" fmla="*/ 25400 h 16"/>
                <a:gd name="T2" fmla="*/ 25400 w 16"/>
                <a:gd name="T3" fmla="*/ 12700 h 16"/>
                <a:gd name="T4" fmla="*/ 0 w 16"/>
                <a:gd name="T5" fmla="*/ 0 h 16"/>
                <a:gd name="T6" fmla="*/ 0 w 16"/>
                <a:gd name="T7" fmla="*/ 12700 h 16"/>
                <a:gd name="T8" fmla="*/ 25400 w 16"/>
                <a:gd name="T9" fmla="*/ 2540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16">
                  <a:moveTo>
                    <a:pt x="16" y="16"/>
                  </a:moveTo>
                  <a:lnTo>
                    <a:pt x="16" y="8"/>
                  </a:lnTo>
                  <a:lnTo>
                    <a:pt x="0" y="0"/>
                  </a:lnTo>
                  <a:lnTo>
                    <a:pt x="0" y="8"/>
                  </a:lnTo>
                  <a:lnTo>
                    <a:pt x="16" y="16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45" name="Freeform 103"/>
            <p:cNvSpPr>
              <a:spLocks/>
            </p:cNvSpPr>
            <p:nvPr/>
          </p:nvSpPr>
          <p:spPr bwMode="auto">
            <a:xfrm>
              <a:off x="7456488" y="3692525"/>
              <a:ext cx="330200" cy="1462088"/>
            </a:xfrm>
            <a:custGeom>
              <a:avLst/>
              <a:gdLst>
                <a:gd name="T0" fmla="*/ 330200 w 208"/>
                <a:gd name="T1" fmla="*/ 12700 h 921"/>
                <a:gd name="T2" fmla="*/ 203200 w 208"/>
                <a:gd name="T3" fmla="*/ 215900 h 921"/>
                <a:gd name="T4" fmla="*/ 203200 w 208"/>
                <a:gd name="T5" fmla="*/ 215900 h 921"/>
                <a:gd name="T6" fmla="*/ 203200 w 208"/>
                <a:gd name="T7" fmla="*/ 215900 h 921"/>
                <a:gd name="T8" fmla="*/ 114300 w 208"/>
                <a:gd name="T9" fmla="*/ 444500 h 921"/>
                <a:gd name="T10" fmla="*/ 114300 w 208"/>
                <a:gd name="T11" fmla="*/ 444500 h 921"/>
                <a:gd name="T12" fmla="*/ 114300 w 208"/>
                <a:gd name="T13" fmla="*/ 444500 h 921"/>
                <a:gd name="T14" fmla="*/ 50800 w 208"/>
                <a:gd name="T15" fmla="*/ 687388 h 921"/>
                <a:gd name="T16" fmla="*/ 50800 w 208"/>
                <a:gd name="T17" fmla="*/ 674688 h 921"/>
                <a:gd name="T18" fmla="*/ 50800 w 208"/>
                <a:gd name="T19" fmla="*/ 674688 h 921"/>
                <a:gd name="T20" fmla="*/ 25400 w 208"/>
                <a:gd name="T21" fmla="*/ 941388 h 921"/>
                <a:gd name="T22" fmla="*/ 25400 w 208"/>
                <a:gd name="T23" fmla="*/ 941388 h 921"/>
                <a:gd name="T24" fmla="*/ 25400 w 208"/>
                <a:gd name="T25" fmla="*/ 941388 h 921"/>
                <a:gd name="T26" fmla="*/ 25400 w 208"/>
                <a:gd name="T27" fmla="*/ 1208088 h 921"/>
                <a:gd name="T28" fmla="*/ 25400 w 208"/>
                <a:gd name="T29" fmla="*/ 1208088 h 921"/>
                <a:gd name="T30" fmla="*/ 25400 w 208"/>
                <a:gd name="T31" fmla="*/ 1208088 h 921"/>
                <a:gd name="T32" fmla="*/ 50800 w 208"/>
                <a:gd name="T33" fmla="*/ 1462088 h 921"/>
                <a:gd name="T34" fmla="*/ 50800 w 208"/>
                <a:gd name="T35" fmla="*/ 1462088 h 921"/>
                <a:gd name="T36" fmla="*/ 25400 w 208"/>
                <a:gd name="T37" fmla="*/ 1462088 h 921"/>
                <a:gd name="T38" fmla="*/ 25400 w 208"/>
                <a:gd name="T39" fmla="*/ 1462088 h 921"/>
                <a:gd name="T40" fmla="*/ 0 w 208"/>
                <a:gd name="T41" fmla="*/ 1208088 h 921"/>
                <a:gd name="T42" fmla="*/ 0 w 208"/>
                <a:gd name="T43" fmla="*/ 1208088 h 921"/>
                <a:gd name="T44" fmla="*/ 0 w 208"/>
                <a:gd name="T45" fmla="*/ 1208088 h 921"/>
                <a:gd name="T46" fmla="*/ 0 w 208"/>
                <a:gd name="T47" fmla="*/ 941388 h 921"/>
                <a:gd name="T48" fmla="*/ 0 w 208"/>
                <a:gd name="T49" fmla="*/ 941388 h 921"/>
                <a:gd name="T50" fmla="*/ 0 w 208"/>
                <a:gd name="T51" fmla="*/ 941388 h 921"/>
                <a:gd name="T52" fmla="*/ 25400 w 208"/>
                <a:gd name="T53" fmla="*/ 674688 h 921"/>
                <a:gd name="T54" fmla="*/ 25400 w 208"/>
                <a:gd name="T55" fmla="*/ 674688 h 921"/>
                <a:gd name="T56" fmla="*/ 25400 w 208"/>
                <a:gd name="T57" fmla="*/ 674688 h 921"/>
                <a:gd name="T58" fmla="*/ 88900 w 208"/>
                <a:gd name="T59" fmla="*/ 431800 h 921"/>
                <a:gd name="T60" fmla="*/ 88900 w 208"/>
                <a:gd name="T61" fmla="*/ 431800 h 921"/>
                <a:gd name="T62" fmla="*/ 88900 w 208"/>
                <a:gd name="T63" fmla="*/ 431800 h 921"/>
                <a:gd name="T64" fmla="*/ 177800 w 208"/>
                <a:gd name="T65" fmla="*/ 203200 h 921"/>
                <a:gd name="T66" fmla="*/ 177800 w 208"/>
                <a:gd name="T67" fmla="*/ 203200 h 921"/>
                <a:gd name="T68" fmla="*/ 177800 w 208"/>
                <a:gd name="T69" fmla="*/ 203200 h 921"/>
                <a:gd name="T70" fmla="*/ 304800 w 208"/>
                <a:gd name="T71" fmla="*/ 0 h 921"/>
                <a:gd name="T72" fmla="*/ 330200 w 208"/>
                <a:gd name="T73" fmla="*/ 12700 h 92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208" h="921">
                  <a:moveTo>
                    <a:pt x="208" y="8"/>
                  </a:moveTo>
                  <a:lnTo>
                    <a:pt x="128" y="136"/>
                  </a:lnTo>
                  <a:lnTo>
                    <a:pt x="72" y="280"/>
                  </a:lnTo>
                  <a:lnTo>
                    <a:pt x="32" y="433"/>
                  </a:lnTo>
                  <a:lnTo>
                    <a:pt x="32" y="425"/>
                  </a:lnTo>
                  <a:lnTo>
                    <a:pt x="16" y="593"/>
                  </a:lnTo>
                  <a:lnTo>
                    <a:pt x="16" y="761"/>
                  </a:lnTo>
                  <a:lnTo>
                    <a:pt x="32" y="921"/>
                  </a:lnTo>
                  <a:lnTo>
                    <a:pt x="16" y="921"/>
                  </a:lnTo>
                  <a:lnTo>
                    <a:pt x="0" y="761"/>
                  </a:lnTo>
                  <a:lnTo>
                    <a:pt x="0" y="593"/>
                  </a:lnTo>
                  <a:lnTo>
                    <a:pt x="16" y="425"/>
                  </a:lnTo>
                  <a:lnTo>
                    <a:pt x="56" y="272"/>
                  </a:lnTo>
                  <a:lnTo>
                    <a:pt x="112" y="128"/>
                  </a:lnTo>
                  <a:lnTo>
                    <a:pt x="192" y="0"/>
                  </a:lnTo>
                  <a:lnTo>
                    <a:pt x="208" y="8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46" name="Freeform 104"/>
            <p:cNvSpPr>
              <a:spLocks/>
            </p:cNvSpPr>
            <p:nvPr/>
          </p:nvSpPr>
          <p:spPr bwMode="auto">
            <a:xfrm>
              <a:off x="7481888" y="5154613"/>
              <a:ext cx="76200" cy="254000"/>
            </a:xfrm>
            <a:custGeom>
              <a:avLst/>
              <a:gdLst>
                <a:gd name="T0" fmla="*/ 25400 w 48"/>
                <a:gd name="T1" fmla="*/ 0 h 160"/>
                <a:gd name="T2" fmla="*/ 76200 w 48"/>
                <a:gd name="T3" fmla="*/ 241300 h 160"/>
                <a:gd name="T4" fmla="*/ 76200 w 48"/>
                <a:gd name="T5" fmla="*/ 241300 h 160"/>
                <a:gd name="T6" fmla="*/ 50800 w 48"/>
                <a:gd name="T7" fmla="*/ 254000 h 160"/>
                <a:gd name="T8" fmla="*/ 50800 w 48"/>
                <a:gd name="T9" fmla="*/ 241300 h 160"/>
                <a:gd name="T10" fmla="*/ 0 w 48"/>
                <a:gd name="T11" fmla="*/ 0 h 160"/>
                <a:gd name="T12" fmla="*/ 25400 w 48"/>
                <a:gd name="T13" fmla="*/ 0 h 1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8" h="160">
                  <a:moveTo>
                    <a:pt x="16" y="0"/>
                  </a:moveTo>
                  <a:lnTo>
                    <a:pt x="48" y="152"/>
                  </a:lnTo>
                  <a:lnTo>
                    <a:pt x="32" y="160"/>
                  </a:lnTo>
                  <a:lnTo>
                    <a:pt x="32" y="152"/>
                  </a:lnTo>
                  <a:lnTo>
                    <a:pt x="0" y="0"/>
                  </a:lnTo>
                  <a:lnTo>
                    <a:pt x="16" y="0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47" name="Freeform 105"/>
            <p:cNvSpPr>
              <a:spLocks/>
            </p:cNvSpPr>
            <p:nvPr/>
          </p:nvSpPr>
          <p:spPr bwMode="auto">
            <a:xfrm>
              <a:off x="7608888" y="5624513"/>
              <a:ext cx="25400" cy="25400"/>
            </a:xfrm>
            <a:custGeom>
              <a:avLst/>
              <a:gdLst>
                <a:gd name="T0" fmla="*/ 25400 w 16"/>
                <a:gd name="T1" fmla="*/ 0 h 16"/>
                <a:gd name="T2" fmla="*/ 25400 w 16"/>
                <a:gd name="T3" fmla="*/ 12700 h 16"/>
                <a:gd name="T4" fmla="*/ 0 w 16"/>
                <a:gd name="T5" fmla="*/ 25400 h 16"/>
                <a:gd name="T6" fmla="*/ 0 w 16"/>
                <a:gd name="T7" fmla="*/ 12700 h 16"/>
                <a:gd name="T8" fmla="*/ 25400 w 16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16">
                  <a:moveTo>
                    <a:pt x="16" y="0"/>
                  </a:moveTo>
                  <a:lnTo>
                    <a:pt x="16" y="8"/>
                  </a:lnTo>
                  <a:lnTo>
                    <a:pt x="0" y="16"/>
                  </a:lnTo>
                  <a:lnTo>
                    <a:pt x="0" y="8"/>
                  </a:lnTo>
                  <a:lnTo>
                    <a:pt x="16" y="0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48" name="Freeform 106"/>
            <p:cNvSpPr>
              <a:spLocks/>
            </p:cNvSpPr>
            <p:nvPr/>
          </p:nvSpPr>
          <p:spPr bwMode="auto">
            <a:xfrm>
              <a:off x="7532688" y="5395913"/>
              <a:ext cx="101600" cy="241300"/>
            </a:xfrm>
            <a:custGeom>
              <a:avLst/>
              <a:gdLst>
                <a:gd name="T0" fmla="*/ 25400 w 64"/>
                <a:gd name="T1" fmla="*/ 0 h 152"/>
                <a:gd name="T2" fmla="*/ 0 w 64"/>
                <a:gd name="T3" fmla="*/ 12700 h 152"/>
                <a:gd name="T4" fmla="*/ 76200 w 64"/>
                <a:gd name="T5" fmla="*/ 241300 h 152"/>
                <a:gd name="T6" fmla="*/ 101600 w 64"/>
                <a:gd name="T7" fmla="*/ 228600 h 152"/>
                <a:gd name="T8" fmla="*/ 25400 w 64"/>
                <a:gd name="T9" fmla="*/ 0 h 1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4" h="152">
                  <a:moveTo>
                    <a:pt x="16" y="0"/>
                  </a:moveTo>
                  <a:lnTo>
                    <a:pt x="0" y="8"/>
                  </a:lnTo>
                  <a:lnTo>
                    <a:pt x="48" y="152"/>
                  </a:lnTo>
                  <a:lnTo>
                    <a:pt x="64" y="144"/>
                  </a:lnTo>
                  <a:lnTo>
                    <a:pt x="16" y="0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49" name="Freeform 107"/>
            <p:cNvSpPr>
              <a:spLocks/>
            </p:cNvSpPr>
            <p:nvPr/>
          </p:nvSpPr>
          <p:spPr bwMode="auto">
            <a:xfrm>
              <a:off x="7392988" y="2587625"/>
              <a:ext cx="736600" cy="444500"/>
            </a:xfrm>
            <a:custGeom>
              <a:avLst/>
              <a:gdLst>
                <a:gd name="T0" fmla="*/ 736600 w 464"/>
                <a:gd name="T1" fmla="*/ 215900 h 280"/>
                <a:gd name="T2" fmla="*/ 698500 w 464"/>
                <a:gd name="T3" fmla="*/ 139700 h 280"/>
                <a:gd name="T4" fmla="*/ 622300 w 464"/>
                <a:gd name="T5" fmla="*/ 63500 h 280"/>
                <a:gd name="T6" fmla="*/ 508000 w 464"/>
                <a:gd name="T7" fmla="*/ 12700 h 280"/>
                <a:gd name="T8" fmla="*/ 368300 w 464"/>
                <a:gd name="T9" fmla="*/ 0 h 280"/>
                <a:gd name="T10" fmla="*/ 228600 w 464"/>
                <a:gd name="T11" fmla="*/ 12700 h 280"/>
                <a:gd name="T12" fmla="*/ 101600 w 464"/>
                <a:gd name="T13" fmla="*/ 63500 h 280"/>
                <a:gd name="T14" fmla="*/ 25400 w 464"/>
                <a:gd name="T15" fmla="*/ 139700 h 280"/>
                <a:gd name="T16" fmla="*/ 0 w 464"/>
                <a:gd name="T17" fmla="*/ 215900 h 280"/>
                <a:gd name="T18" fmla="*/ 25400 w 464"/>
                <a:gd name="T19" fmla="*/ 304800 h 280"/>
                <a:gd name="T20" fmla="*/ 101600 w 464"/>
                <a:gd name="T21" fmla="*/ 381000 h 280"/>
                <a:gd name="T22" fmla="*/ 228600 w 464"/>
                <a:gd name="T23" fmla="*/ 419100 h 280"/>
                <a:gd name="T24" fmla="*/ 368300 w 464"/>
                <a:gd name="T25" fmla="*/ 444500 h 280"/>
                <a:gd name="T26" fmla="*/ 508000 w 464"/>
                <a:gd name="T27" fmla="*/ 419100 h 280"/>
                <a:gd name="T28" fmla="*/ 622300 w 464"/>
                <a:gd name="T29" fmla="*/ 381000 h 280"/>
                <a:gd name="T30" fmla="*/ 698500 w 464"/>
                <a:gd name="T31" fmla="*/ 304800 h 280"/>
                <a:gd name="T32" fmla="*/ 736600 w 464"/>
                <a:gd name="T33" fmla="*/ 215900 h 28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64" h="280">
                  <a:moveTo>
                    <a:pt x="464" y="136"/>
                  </a:moveTo>
                  <a:lnTo>
                    <a:pt x="440" y="88"/>
                  </a:lnTo>
                  <a:lnTo>
                    <a:pt x="392" y="40"/>
                  </a:lnTo>
                  <a:lnTo>
                    <a:pt x="320" y="8"/>
                  </a:lnTo>
                  <a:lnTo>
                    <a:pt x="232" y="0"/>
                  </a:lnTo>
                  <a:lnTo>
                    <a:pt x="144" y="8"/>
                  </a:lnTo>
                  <a:lnTo>
                    <a:pt x="64" y="40"/>
                  </a:lnTo>
                  <a:lnTo>
                    <a:pt x="16" y="88"/>
                  </a:lnTo>
                  <a:lnTo>
                    <a:pt x="0" y="136"/>
                  </a:lnTo>
                  <a:lnTo>
                    <a:pt x="16" y="192"/>
                  </a:lnTo>
                  <a:lnTo>
                    <a:pt x="64" y="240"/>
                  </a:lnTo>
                  <a:lnTo>
                    <a:pt x="144" y="264"/>
                  </a:lnTo>
                  <a:lnTo>
                    <a:pt x="232" y="280"/>
                  </a:lnTo>
                  <a:lnTo>
                    <a:pt x="320" y="264"/>
                  </a:lnTo>
                  <a:lnTo>
                    <a:pt x="392" y="240"/>
                  </a:lnTo>
                  <a:lnTo>
                    <a:pt x="440" y="192"/>
                  </a:lnTo>
                  <a:lnTo>
                    <a:pt x="464" y="136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50" name="Freeform 108"/>
            <p:cNvSpPr>
              <a:spLocks/>
            </p:cNvSpPr>
            <p:nvPr/>
          </p:nvSpPr>
          <p:spPr bwMode="auto">
            <a:xfrm>
              <a:off x="7380288" y="2573339"/>
              <a:ext cx="762000" cy="471487"/>
            </a:xfrm>
            <a:custGeom>
              <a:avLst/>
              <a:gdLst>
                <a:gd name="T0" fmla="*/ 698500 w 480"/>
                <a:gd name="T1" fmla="*/ 166687 h 297"/>
                <a:gd name="T2" fmla="*/ 711200 w 480"/>
                <a:gd name="T3" fmla="*/ 166687 h 297"/>
                <a:gd name="T4" fmla="*/ 635000 w 480"/>
                <a:gd name="T5" fmla="*/ 90487 h 297"/>
                <a:gd name="T6" fmla="*/ 520700 w 480"/>
                <a:gd name="T7" fmla="*/ 39687 h 297"/>
                <a:gd name="T8" fmla="*/ 520700 w 480"/>
                <a:gd name="T9" fmla="*/ 39687 h 297"/>
                <a:gd name="T10" fmla="*/ 381000 w 480"/>
                <a:gd name="T11" fmla="*/ 26987 h 297"/>
                <a:gd name="T12" fmla="*/ 241300 w 480"/>
                <a:gd name="T13" fmla="*/ 39687 h 297"/>
                <a:gd name="T14" fmla="*/ 254000 w 480"/>
                <a:gd name="T15" fmla="*/ 39687 h 297"/>
                <a:gd name="T16" fmla="*/ 127000 w 480"/>
                <a:gd name="T17" fmla="*/ 90487 h 297"/>
                <a:gd name="T18" fmla="*/ 50800 w 480"/>
                <a:gd name="T19" fmla="*/ 166687 h 297"/>
                <a:gd name="T20" fmla="*/ 50800 w 480"/>
                <a:gd name="T21" fmla="*/ 166687 h 297"/>
                <a:gd name="T22" fmla="*/ 25400 w 480"/>
                <a:gd name="T23" fmla="*/ 230187 h 297"/>
                <a:gd name="T24" fmla="*/ 50800 w 480"/>
                <a:gd name="T25" fmla="*/ 319087 h 297"/>
                <a:gd name="T26" fmla="*/ 50800 w 480"/>
                <a:gd name="T27" fmla="*/ 319087 h 297"/>
                <a:gd name="T28" fmla="*/ 127000 w 480"/>
                <a:gd name="T29" fmla="*/ 382587 h 297"/>
                <a:gd name="T30" fmla="*/ 254000 w 480"/>
                <a:gd name="T31" fmla="*/ 420687 h 297"/>
                <a:gd name="T32" fmla="*/ 241300 w 480"/>
                <a:gd name="T33" fmla="*/ 420687 h 297"/>
                <a:gd name="T34" fmla="*/ 381000 w 480"/>
                <a:gd name="T35" fmla="*/ 446087 h 297"/>
                <a:gd name="T36" fmla="*/ 520700 w 480"/>
                <a:gd name="T37" fmla="*/ 420687 h 297"/>
                <a:gd name="T38" fmla="*/ 520700 w 480"/>
                <a:gd name="T39" fmla="*/ 420687 h 297"/>
                <a:gd name="T40" fmla="*/ 635000 w 480"/>
                <a:gd name="T41" fmla="*/ 395287 h 297"/>
                <a:gd name="T42" fmla="*/ 711200 w 480"/>
                <a:gd name="T43" fmla="*/ 319087 h 297"/>
                <a:gd name="T44" fmla="*/ 698500 w 480"/>
                <a:gd name="T45" fmla="*/ 319087 h 297"/>
                <a:gd name="T46" fmla="*/ 736600 w 480"/>
                <a:gd name="T47" fmla="*/ 230187 h 297"/>
                <a:gd name="T48" fmla="*/ 762000 w 480"/>
                <a:gd name="T49" fmla="*/ 242887 h 297"/>
                <a:gd name="T50" fmla="*/ 723900 w 480"/>
                <a:gd name="T51" fmla="*/ 331787 h 297"/>
                <a:gd name="T52" fmla="*/ 647700 w 480"/>
                <a:gd name="T53" fmla="*/ 407987 h 297"/>
                <a:gd name="T54" fmla="*/ 647700 w 480"/>
                <a:gd name="T55" fmla="*/ 407987 h 297"/>
                <a:gd name="T56" fmla="*/ 533400 w 480"/>
                <a:gd name="T57" fmla="*/ 446087 h 297"/>
                <a:gd name="T58" fmla="*/ 381000 w 480"/>
                <a:gd name="T59" fmla="*/ 471487 h 297"/>
                <a:gd name="T60" fmla="*/ 381000 w 480"/>
                <a:gd name="T61" fmla="*/ 471487 h 297"/>
                <a:gd name="T62" fmla="*/ 241300 w 480"/>
                <a:gd name="T63" fmla="*/ 446087 h 297"/>
                <a:gd name="T64" fmla="*/ 114300 w 480"/>
                <a:gd name="T65" fmla="*/ 407987 h 297"/>
                <a:gd name="T66" fmla="*/ 114300 w 480"/>
                <a:gd name="T67" fmla="*/ 407987 h 297"/>
                <a:gd name="T68" fmla="*/ 38100 w 480"/>
                <a:gd name="T69" fmla="*/ 331787 h 297"/>
                <a:gd name="T70" fmla="*/ 0 w 480"/>
                <a:gd name="T71" fmla="*/ 242887 h 297"/>
                <a:gd name="T72" fmla="*/ 0 w 480"/>
                <a:gd name="T73" fmla="*/ 230187 h 297"/>
                <a:gd name="T74" fmla="*/ 25400 w 480"/>
                <a:gd name="T75" fmla="*/ 153987 h 297"/>
                <a:gd name="T76" fmla="*/ 114300 w 480"/>
                <a:gd name="T77" fmla="*/ 77787 h 297"/>
                <a:gd name="T78" fmla="*/ 114300 w 480"/>
                <a:gd name="T79" fmla="*/ 65087 h 297"/>
                <a:gd name="T80" fmla="*/ 241300 w 480"/>
                <a:gd name="T81" fmla="*/ 14287 h 297"/>
                <a:gd name="T82" fmla="*/ 381000 w 480"/>
                <a:gd name="T83" fmla="*/ 0 h 297"/>
                <a:gd name="T84" fmla="*/ 381000 w 480"/>
                <a:gd name="T85" fmla="*/ 0 h 297"/>
                <a:gd name="T86" fmla="*/ 520700 w 480"/>
                <a:gd name="T87" fmla="*/ 14287 h 297"/>
                <a:gd name="T88" fmla="*/ 647700 w 480"/>
                <a:gd name="T89" fmla="*/ 65087 h 297"/>
                <a:gd name="T90" fmla="*/ 647700 w 480"/>
                <a:gd name="T91" fmla="*/ 77787 h 297"/>
                <a:gd name="T92" fmla="*/ 723900 w 480"/>
                <a:gd name="T93" fmla="*/ 153987 h 297"/>
                <a:gd name="T94" fmla="*/ 762000 w 480"/>
                <a:gd name="T95" fmla="*/ 230187 h 29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480" h="297">
                  <a:moveTo>
                    <a:pt x="464" y="153"/>
                  </a:moveTo>
                  <a:lnTo>
                    <a:pt x="440" y="105"/>
                  </a:lnTo>
                  <a:lnTo>
                    <a:pt x="448" y="105"/>
                  </a:lnTo>
                  <a:lnTo>
                    <a:pt x="400" y="57"/>
                  </a:lnTo>
                  <a:lnTo>
                    <a:pt x="328" y="25"/>
                  </a:lnTo>
                  <a:lnTo>
                    <a:pt x="240" y="17"/>
                  </a:lnTo>
                  <a:lnTo>
                    <a:pt x="152" y="25"/>
                  </a:lnTo>
                  <a:lnTo>
                    <a:pt x="160" y="25"/>
                  </a:lnTo>
                  <a:lnTo>
                    <a:pt x="80" y="57"/>
                  </a:lnTo>
                  <a:lnTo>
                    <a:pt x="32" y="105"/>
                  </a:lnTo>
                  <a:lnTo>
                    <a:pt x="16" y="153"/>
                  </a:lnTo>
                  <a:lnTo>
                    <a:pt x="16" y="145"/>
                  </a:lnTo>
                  <a:lnTo>
                    <a:pt x="32" y="201"/>
                  </a:lnTo>
                  <a:lnTo>
                    <a:pt x="80" y="249"/>
                  </a:lnTo>
                  <a:lnTo>
                    <a:pt x="80" y="241"/>
                  </a:lnTo>
                  <a:lnTo>
                    <a:pt x="160" y="265"/>
                  </a:lnTo>
                  <a:lnTo>
                    <a:pt x="152" y="265"/>
                  </a:lnTo>
                  <a:lnTo>
                    <a:pt x="240" y="281"/>
                  </a:lnTo>
                  <a:lnTo>
                    <a:pt x="328" y="265"/>
                  </a:lnTo>
                  <a:lnTo>
                    <a:pt x="400" y="241"/>
                  </a:lnTo>
                  <a:lnTo>
                    <a:pt x="400" y="249"/>
                  </a:lnTo>
                  <a:lnTo>
                    <a:pt x="448" y="201"/>
                  </a:lnTo>
                  <a:lnTo>
                    <a:pt x="440" y="201"/>
                  </a:lnTo>
                  <a:lnTo>
                    <a:pt x="464" y="145"/>
                  </a:lnTo>
                  <a:lnTo>
                    <a:pt x="480" y="153"/>
                  </a:lnTo>
                  <a:lnTo>
                    <a:pt x="456" y="209"/>
                  </a:lnTo>
                  <a:lnTo>
                    <a:pt x="408" y="257"/>
                  </a:lnTo>
                  <a:lnTo>
                    <a:pt x="336" y="281"/>
                  </a:lnTo>
                  <a:lnTo>
                    <a:pt x="328" y="281"/>
                  </a:lnTo>
                  <a:lnTo>
                    <a:pt x="240" y="297"/>
                  </a:lnTo>
                  <a:lnTo>
                    <a:pt x="152" y="281"/>
                  </a:lnTo>
                  <a:lnTo>
                    <a:pt x="72" y="257"/>
                  </a:lnTo>
                  <a:lnTo>
                    <a:pt x="24" y="209"/>
                  </a:lnTo>
                  <a:lnTo>
                    <a:pt x="16" y="209"/>
                  </a:lnTo>
                  <a:lnTo>
                    <a:pt x="0" y="153"/>
                  </a:lnTo>
                  <a:lnTo>
                    <a:pt x="0" y="145"/>
                  </a:lnTo>
                  <a:lnTo>
                    <a:pt x="16" y="97"/>
                  </a:lnTo>
                  <a:lnTo>
                    <a:pt x="24" y="97"/>
                  </a:lnTo>
                  <a:lnTo>
                    <a:pt x="72" y="49"/>
                  </a:lnTo>
                  <a:lnTo>
                    <a:pt x="72" y="41"/>
                  </a:lnTo>
                  <a:lnTo>
                    <a:pt x="152" y="9"/>
                  </a:lnTo>
                  <a:lnTo>
                    <a:pt x="240" y="0"/>
                  </a:lnTo>
                  <a:lnTo>
                    <a:pt x="328" y="9"/>
                  </a:lnTo>
                  <a:lnTo>
                    <a:pt x="336" y="9"/>
                  </a:lnTo>
                  <a:lnTo>
                    <a:pt x="408" y="41"/>
                  </a:lnTo>
                  <a:lnTo>
                    <a:pt x="408" y="49"/>
                  </a:lnTo>
                  <a:lnTo>
                    <a:pt x="456" y="97"/>
                  </a:lnTo>
                  <a:lnTo>
                    <a:pt x="480" y="145"/>
                  </a:lnTo>
                  <a:lnTo>
                    <a:pt x="464" y="153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51" name="Freeform 109"/>
            <p:cNvSpPr>
              <a:spLocks/>
            </p:cNvSpPr>
            <p:nvPr/>
          </p:nvSpPr>
          <p:spPr bwMode="auto">
            <a:xfrm>
              <a:off x="8116888" y="2803525"/>
              <a:ext cx="25400" cy="12700"/>
            </a:xfrm>
            <a:custGeom>
              <a:avLst/>
              <a:gdLst>
                <a:gd name="T0" fmla="*/ 0 w 16"/>
                <a:gd name="T1" fmla="*/ 0 h 8"/>
                <a:gd name="T2" fmla="*/ 0 w 16"/>
                <a:gd name="T3" fmla="*/ 0 h 8"/>
                <a:gd name="T4" fmla="*/ 0 w 16"/>
                <a:gd name="T5" fmla="*/ 12700 h 8"/>
                <a:gd name="T6" fmla="*/ 25400 w 16"/>
                <a:gd name="T7" fmla="*/ 0 h 8"/>
                <a:gd name="T8" fmla="*/ 25400 w 16"/>
                <a:gd name="T9" fmla="*/ 12700 h 8"/>
                <a:gd name="T10" fmla="*/ 25400 w 16"/>
                <a:gd name="T11" fmla="*/ 12700 h 8"/>
                <a:gd name="T12" fmla="*/ 0 w 16"/>
                <a:gd name="T13" fmla="*/ 0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" h="8">
                  <a:moveTo>
                    <a:pt x="0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16" y="0"/>
                  </a:lnTo>
                  <a:lnTo>
                    <a:pt x="16" y="8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52" name="Rectangle 110"/>
            <p:cNvSpPr>
              <a:spLocks noChangeArrowheads="1"/>
            </p:cNvSpPr>
            <p:nvPr/>
          </p:nvSpPr>
          <p:spPr bwMode="auto">
            <a:xfrm>
              <a:off x="7572376" y="2676525"/>
              <a:ext cx="407163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1900">
                  <a:solidFill>
                    <a:srgbClr val="000000"/>
                  </a:solidFill>
                  <a:latin typeface="Times" panose="02020603050405020304" pitchFamily="18" charset="0"/>
                  <a:ea typeface="新細明體" pitchFamily="18" charset="-120"/>
                </a:rPr>
                <a:t>JFK</a:t>
              </a:r>
              <a:endParaRPr lang="en-US" altLang="zh-TW">
                <a:ea typeface="新細明體" pitchFamily="18" charset="-120"/>
              </a:endParaRPr>
            </a:p>
          </p:txBody>
        </p:sp>
        <p:sp>
          <p:nvSpPr>
            <p:cNvPr id="35953" name="Freeform 111"/>
            <p:cNvSpPr>
              <a:spLocks/>
            </p:cNvSpPr>
            <p:nvPr/>
          </p:nvSpPr>
          <p:spPr bwMode="auto">
            <a:xfrm>
              <a:off x="8116888" y="1100138"/>
              <a:ext cx="736600" cy="444500"/>
            </a:xfrm>
            <a:custGeom>
              <a:avLst/>
              <a:gdLst>
                <a:gd name="T0" fmla="*/ 736600 w 464"/>
                <a:gd name="T1" fmla="*/ 215900 h 280"/>
                <a:gd name="T2" fmla="*/ 698500 w 464"/>
                <a:gd name="T3" fmla="*/ 139700 h 280"/>
                <a:gd name="T4" fmla="*/ 622300 w 464"/>
                <a:gd name="T5" fmla="*/ 63500 h 280"/>
                <a:gd name="T6" fmla="*/ 508000 w 464"/>
                <a:gd name="T7" fmla="*/ 12700 h 280"/>
                <a:gd name="T8" fmla="*/ 368300 w 464"/>
                <a:gd name="T9" fmla="*/ 0 h 280"/>
                <a:gd name="T10" fmla="*/ 228600 w 464"/>
                <a:gd name="T11" fmla="*/ 12700 h 280"/>
                <a:gd name="T12" fmla="*/ 101600 w 464"/>
                <a:gd name="T13" fmla="*/ 63500 h 280"/>
                <a:gd name="T14" fmla="*/ 25400 w 464"/>
                <a:gd name="T15" fmla="*/ 139700 h 280"/>
                <a:gd name="T16" fmla="*/ 0 w 464"/>
                <a:gd name="T17" fmla="*/ 215900 h 280"/>
                <a:gd name="T18" fmla="*/ 25400 w 464"/>
                <a:gd name="T19" fmla="*/ 304800 h 280"/>
                <a:gd name="T20" fmla="*/ 101600 w 464"/>
                <a:gd name="T21" fmla="*/ 381000 h 280"/>
                <a:gd name="T22" fmla="*/ 228600 w 464"/>
                <a:gd name="T23" fmla="*/ 419100 h 280"/>
                <a:gd name="T24" fmla="*/ 368300 w 464"/>
                <a:gd name="T25" fmla="*/ 444500 h 280"/>
                <a:gd name="T26" fmla="*/ 508000 w 464"/>
                <a:gd name="T27" fmla="*/ 419100 h 280"/>
                <a:gd name="T28" fmla="*/ 622300 w 464"/>
                <a:gd name="T29" fmla="*/ 381000 h 280"/>
                <a:gd name="T30" fmla="*/ 698500 w 464"/>
                <a:gd name="T31" fmla="*/ 304800 h 280"/>
                <a:gd name="T32" fmla="*/ 736600 w 464"/>
                <a:gd name="T33" fmla="*/ 215900 h 28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64" h="280">
                  <a:moveTo>
                    <a:pt x="464" y="136"/>
                  </a:moveTo>
                  <a:lnTo>
                    <a:pt x="440" y="88"/>
                  </a:lnTo>
                  <a:lnTo>
                    <a:pt x="392" y="40"/>
                  </a:lnTo>
                  <a:lnTo>
                    <a:pt x="320" y="8"/>
                  </a:lnTo>
                  <a:lnTo>
                    <a:pt x="232" y="0"/>
                  </a:lnTo>
                  <a:lnTo>
                    <a:pt x="144" y="8"/>
                  </a:lnTo>
                  <a:lnTo>
                    <a:pt x="64" y="40"/>
                  </a:lnTo>
                  <a:lnTo>
                    <a:pt x="16" y="88"/>
                  </a:lnTo>
                  <a:lnTo>
                    <a:pt x="0" y="136"/>
                  </a:lnTo>
                  <a:lnTo>
                    <a:pt x="16" y="192"/>
                  </a:lnTo>
                  <a:lnTo>
                    <a:pt x="64" y="240"/>
                  </a:lnTo>
                  <a:lnTo>
                    <a:pt x="144" y="264"/>
                  </a:lnTo>
                  <a:lnTo>
                    <a:pt x="232" y="280"/>
                  </a:lnTo>
                  <a:lnTo>
                    <a:pt x="320" y="264"/>
                  </a:lnTo>
                  <a:lnTo>
                    <a:pt x="392" y="240"/>
                  </a:lnTo>
                  <a:lnTo>
                    <a:pt x="440" y="192"/>
                  </a:lnTo>
                  <a:lnTo>
                    <a:pt x="464" y="136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54" name="Freeform 112"/>
            <p:cNvSpPr>
              <a:spLocks/>
            </p:cNvSpPr>
            <p:nvPr/>
          </p:nvSpPr>
          <p:spPr bwMode="auto">
            <a:xfrm>
              <a:off x="8104188" y="1087438"/>
              <a:ext cx="762000" cy="469900"/>
            </a:xfrm>
            <a:custGeom>
              <a:avLst/>
              <a:gdLst>
                <a:gd name="T0" fmla="*/ 698500 w 480"/>
                <a:gd name="T1" fmla="*/ 165100 h 296"/>
                <a:gd name="T2" fmla="*/ 711200 w 480"/>
                <a:gd name="T3" fmla="*/ 165100 h 296"/>
                <a:gd name="T4" fmla="*/ 635000 w 480"/>
                <a:gd name="T5" fmla="*/ 88900 h 296"/>
                <a:gd name="T6" fmla="*/ 520700 w 480"/>
                <a:gd name="T7" fmla="*/ 38100 h 296"/>
                <a:gd name="T8" fmla="*/ 520700 w 480"/>
                <a:gd name="T9" fmla="*/ 38100 h 296"/>
                <a:gd name="T10" fmla="*/ 381000 w 480"/>
                <a:gd name="T11" fmla="*/ 25400 h 296"/>
                <a:gd name="T12" fmla="*/ 241300 w 480"/>
                <a:gd name="T13" fmla="*/ 38100 h 296"/>
                <a:gd name="T14" fmla="*/ 254000 w 480"/>
                <a:gd name="T15" fmla="*/ 38100 h 296"/>
                <a:gd name="T16" fmla="*/ 127000 w 480"/>
                <a:gd name="T17" fmla="*/ 88900 h 296"/>
                <a:gd name="T18" fmla="*/ 50800 w 480"/>
                <a:gd name="T19" fmla="*/ 165100 h 296"/>
                <a:gd name="T20" fmla="*/ 50800 w 480"/>
                <a:gd name="T21" fmla="*/ 165100 h 296"/>
                <a:gd name="T22" fmla="*/ 25400 w 480"/>
                <a:gd name="T23" fmla="*/ 228600 h 296"/>
                <a:gd name="T24" fmla="*/ 50800 w 480"/>
                <a:gd name="T25" fmla="*/ 317500 h 296"/>
                <a:gd name="T26" fmla="*/ 50800 w 480"/>
                <a:gd name="T27" fmla="*/ 317500 h 296"/>
                <a:gd name="T28" fmla="*/ 127000 w 480"/>
                <a:gd name="T29" fmla="*/ 381000 h 296"/>
                <a:gd name="T30" fmla="*/ 254000 w 480"/>
                <a:gd name="T31" fmla="*/ 419100 h 296"/>
                <a:gd name="T32" fmla="*/ 241300 w 480"/>
                <a:gd name="T33" fmla="*/ 419100 h 296"/>
                <a:gd name="T34" fmla="*/ 381000 w 480"/>
                <a:gd name="T35" fmla="*/ 444500 h 296"/>
                <a:gd name="T36" fmla="*/ 520700 w 480"/>
                <a:gd name="T37" fmla="*/ 419100 h 296"/>
                <a:gd name="T38" fmla="*/ 520700 w 480"/>
                <a:gd name="T39" fmla="*/ 419100 h 296"/>
                <a:gd name="T40" fmla="*/ 635000 w 480"/>
                <a:gd name="T41" fmla="*/ 393700 h 296"/>
                <a:gd name="T42" fmla="*/ 711200 w 480"/>
                <a:gd name="T43" fmla="*/ 317500 h 296"/>
                <a:gd name="T44" fmla="*/ 698500 w 480"/>
                <a:gd name="T45" fmla="*/ 317500 h 296"/>
                <a:gd name="T46" fmla="*/ 736600 w 480"/>
                <a:gd name="T47" fmla="*/ 228600 h 296"/>
                <a:gd name="T48" fmla="*/ 762000 w 480"/>
                <a:gd name="T49" fmla="*/ 241300 h 296"/>
                <a:gd name="T50" fmla="*/ 723900 w 480"/>
                <a:gd name="T51" fmla="*/ 330200 h 296"/>
                <a:gd name="T52" fmla="*/ 647700 w 480"/>
                <a:gd name="T53" fmla="*/ 406400 h 296"/>
                <a:gd name="T54" fmla="*/ 647700 w 480"/>
                <a:gd name="T55" fmla="*/ 406400 h 296"/>
                <a:gd name="T56" fmla="*/ 533400 w 480"/>
                <a:gd name="T57" fmla="*/ 444500 h 296"/>
                <a:gd name="T58" fmla="*/ 381000 w 480"/>
                <a:gd name="T59" fmla="*/ 469900 h 296"/>
                <a:gd name="T60" fmla="*/ 381000 w 480"/>
                <a:gd name="T61" fmla="*/ 469900 h 296"/>
                <a:gd name="T62" fmla="*/ 241300 w 480"/>
                <a:gd name="T63" fmla="*/ 444500 h 296"/>
                <a:gd name="T64" fmla="*/ 114300 w 480"/>
                <a:gd name="T65" fmla="*/ 406400 h 296"/>
                <a:gd name="T66" fmla="*/ 114300 w 480"/>
                <a:gd name="T67" fmla="*/ 406400 h 296"/>
                <a:gd name="T68" fmla="*/ 38100 w 480"/>
                <a:gd name="T69" fmla="*/ 330200 h 296"/>
                <a:gd name="T70" fmla="*/ 0 w 480"/>
                <a:gd name="T71" fmla="*/ 241300 h 296"/>
                <a:gd name="T72" fmla="*/ 0 w 480"/>
                <a:gd name="T73" fmla="*/ 228600 h 296"/>
                <a:gd name="T74" fmla="*/ 25400 w 480"/>
                <a:gd name="T75" fmla="*/ 152400 h 296"/>
                <a:gd name="T76" fmla="*/ 114300 w 480"/>
                <a:gd name="T77" fmla="*/ 76200 h 296"/>
                <a:gd name="T78" fmla="*/ 114300 w 480"/>
                <a:gd name="T79" fmla="*/ 63500 h 296"/>
                <a:gd name="T80" fmla="*/ 241300 w 480"/>
                <a:gd name="T81" fmla="*/ 12700 h 296"/>
                <a:gd name="T82" fmla="*/ 381000 w 480"/>
                <a:gd name="T83" fmla="*/ 0 h 296"/>
                <a:gd name="T84" fmla="*/ 381000 w 480"/>
                <a:gd name="T85" fmla="*/ 0 h 296"/>
                <a:gd name="T86" fmla="*/ 520700 w 480"/>
                <a:gd name="T87" fmla="*/ 12700 h 296"/>
                <a:gd name="T88" fmla="*/ 647700 w 480"/>
                <a:gd name="T89" fmla="*/ 63500 h 296"/>
                <a:gd name="T90" fmla="*/ 647700 w 480"/>
                <a:gd name="T91" fmla="*/ 76200 h 296"/>
                <a:gd name="T92" fmla="*/ 723900 w 480"/>
                <a:gd name="T93" fmla="*/ 152400 h 296"/>
                <a:gd name="T94" fmla="*/ 762000 w 480"/>
                <a:gd name="T95" fmla="*/ 228600 h 29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480" h="296">
                  <a:moveTo>
                    <a:pt x="464" y="152"/>
                  </a:moveTo>
                  <a:lnTo>
                    <a:pt x="440" y="104"/>
                  </a:lnTo>
                  <a:lnTo>
                    <a:pt x="448" y="104"/>
                  </a:lnTo>
                  <a:lnTo>
                    <a:pt x="400" y="56"/>
                  </a:lnTo>
                  <a:lnTo>
                    <a:pt x="328" y="24"/>
                  </a:lnTo>
                  <a:lnTo>
                    <a:pt x="240" y="16"/>
                  </a:lnTo>
                  <a:lnTo>
                    <a:pt x="152" y="24"/>
                  </a:lnTo>
                  <a:lnTo>
                    <a:pt x="160" y="24"/>
                  </a:lnTo>
                  <a:lnTo>
                    <a:pt x="80" y="56"/>
                  </a:lnTo>
                  <a:lnTo>
                    <a:pt x="32" y="104"/>
                  </a:lnTo>
                  <a:lnTo>
                    <a:pt x="16" y="152"/>
                  </a:lnTo>
                  <a:lnTo>
                    <a:pt x="16" y="144"/>
                  </a:lnTo>
                  <a:lnTo>
                    <a:pt x="32" y="200"/>
                  </a:lnTo>
                  <a:lnTo>
                    <a:pt x="80" y="248"/>
                  </a:lnTo>
                  <a:lnTo>
                    <a:pt x="80" y="240"/>
                  </a:lnTo>
                  <a:lnTo>
                    <a:pt x="160" y="264"/>
                  </a:lnTo>
                  <a:lnTo>
                    <a:pt x="152" y="264"/>
                  </a:lnTo>
                  <a:lnTo>
                    <a:pt x="240" y="280"/>
                  </a:lnTo>
                  <a:lnTo>
                    <a:pt x="328" y="264"/>
                  </a:lnTo>
                  <a:lnTo>
                    <a:pt x="400" y="240"/>
                  </a:lnTo>
                  <a:lnTo>
                    <a:pt x="400" y="248"/>
                  </a:lnTo>
                  <a:lnTo>
                    <a:pt x="448" y="200"/>
                  </a:lnTo>
                  <a:lnTo>
                    <a:pt x="440" y="200"/>
                  </a:lnTo>
                  <a:lnTo>
                    <a:pt x="464" y="144"/>
                  </a:lnTo>
                  <a:lnTo>
                    <a:pt x="480" y="152"/>
                  </a:lnTo>
                  <a:lnTo>
                    <a:pt x="456" y="208"/>
                  </a:lnTo>
                  <a:lnTo>
                    <a:pt x="408" y="256"/>
                  </a:lnTo>
                  <a:lnTo>
                    <a:pt x="336" y="280"/>
                  </a:lnTo>
                  <a:lnTo>
                    <a:pt x="328" y="280"/>
                  </a:lnTo>
                  <a:lnTo>
                    <a:pt x="240" y="296"/>
                  </a:lnTo>
                  <a:lnTo>
                    <a:pt x="152" y="280"/>
                  </a:lnTo>
                  <a:lnTo>
                    <a:pt x="72" y="256"/>
                  </a:lnTo>
                  <a:lnTo>
                    <a:pt x="24" y="208"/>
                  </a:lnTo>
                  <a:lnTo>
                    <a:pt x="16" y="208"/>
                  </a:lnTo>
                  <a:lnTo>
                    <a:pt x="0" y="152"/>
                  </a:lnTo>
                  <a:lnTo>
                    <a:pt x="0" y="144"/>
                  </a:lnTo>
                  <a:lnTo>
                    <a:pt x="16" y="96"/>
                  </a:lnTo>
                  <a:lnTo>
                    <a:pt x="24" y="96"/>
                  </a:lnTo>
                  <a:lnTo>
                    <a:pt x="72" y="48"/>
                  </a:lnTo>
                  <a:lnTo>
                    <a:pt x="72" y="40"/>
                  </a:lnTo>
                  <a:lnTo>
                    <a:pt x="152" y="8"/>
                  </a:lnTo>
                  <a:lnTo>
                    <a:pt x="240" y="0"/>
                  </a:lnTo>
                  <a:lnTo>
                    <a:pt x="328" y="8"/>
                  </a:lnTo>
                  <a:lnTo>
                    <a:pt x="336" y="8"/>
                  </a:lnTo>
                  <a:lnTo>
                    <a:pt x="408" y="40"/>
                  </a:lnTo>
                  <a:lnTo>
                    <a:pt x="408" y="48"/>
                  </a:lnTo>
                  <a:lnTo>
                    <a:pt x="456" y="96"/>
                  </a:lnTo>
                  <a:lnTo>
                    <a:pt x="480" y="144"/>
                  </a:lnTo>
                  <a:lnTo>
                    <a:pt x="464" y="152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55" name="Freeform 113"/>
            <p:cNvSpPr>
              <a:spLocks/>
            </p:cNvSpPr>
            <p:nvPr/>
          </p:nvSpPr>
          <p:spPr bwMode="auto">
            <a:xfrm>
              <a:off x="8840788" y="1316038"/>
              <a:ext cx="25400" cy="12700"/>
            </a:xfrm>
            <a:custGeom>
              <a:avLst/>
              <a:gdLst>
                <a:gd name="T0" fmla="*/ 0 w 16"/>
                <a:gd name="T1" fmla="*/ 0 h 8"/>
                <a:gd name="T2" fmla="*/ 0 w 16"/>
                <a:gd name="T3" fmla="*/ 0 h 8"/>
                <a:gd name="T4" fmla="*/ 0 w 16"/>
                <a:gd name="T5" fmla="*/ 12700 h 8"/>
                <a:gd name="T6" fmla="*/ 25400 w 16"/>
                <a:gd name="T7" fmla="*/ 0 h 8"/>
                <a:gd name="T8" fmla="*/ 25400 w 16"/>
                <a:gd name="T9" fmla="*/ 12700 h 8"/>
                <a:gd name="T10" fmla="*/ 25400 w 16"/>
                <a:gd name="T11" fmla="*/ 12700 h 8"/>
                <a:gd name="T12" fmla="*/ 0 w 16"/>
                <a:gd name="T13" fmla="*/ 0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" h="8">
                  <a:moveTo>
                    <a:pt x="0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16" y="0"/>
                  </a:lnTo>
                  <a:lnTo>
                    <a:pt x="16" y="8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56" name="Rectangle 114"/>
            <p:cNvSpPr>
              <a:spLocks noChangeArrowheads="1"/>
            </p:cNvSpPr>
            <p:nvPr/>
          </p:nvSpPr>
          <p:spPr bwMode="auto">
            <a:xfrm>
              <a:off x="8288339" y="1189038"/>
              <a:ext cx="474489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1900">
                  <a:solidFill>
                    <a:srgbClr val="000000"/>
                  </a:solidFill>
                  <a:latin typeface="Times" panose="02020603050405020304" pitchFamily="18" charset="0"/>
                  <a:ea typeface="新細明體" pitchFamily="18" charset="-120"/>
                </a:rPr>
                <a:t>BOS</a:t>
              </a:r>
              <a:endParaRPr lang="en-US" altLang="zh-TW">
                <a:ea typeface="新細明體" pitchFamily="18" charset="-120"/>
              </a:endParaRPr>
            </a:p>
          </p:txBody>
        </p:sp>
        <p:sp>
          <p:nvSpPr>
            <p:cNvPr id="35957" name="Freeform 115"/>
            <p:cNvSpPr>
              <a:spLocks/>
            </p:cNvSpPr>
            <p:nvPr/>
          </p:nvSpPr>
          <p:spPr bwMode="auto">
            <a:xfrm>
              <a:off x="7253288" y="5408613"/>
              <a:ext cx="736600" cy="444500"/>
            </a:xfrm>
            <a:custGeom>
              <a:avLst/>
              <a:gdLst>
                <a:gd name="T0" fmla="*/ 736600 w 464"/>
                <a:gd name="T1" fmla="*/ 215900 h 280"/>
                <a:gd name="T2" fmla="*/ 698500 w 464"/>
                <a:gd name="T3" fmla="*/ 139700 h 280"/>
                <a:gd name="T4" fmla="*/ 622300 w 464"/>
                <a:gd name="T5" fmla="*/ 63500 h 280"/>
                <a:gd name="T6" fmla="*/ 508000 w 464"/>
                <a:gd name="T7" fmla="*/ 12700 h 280"/>
                <a:gd name="T8" fmla="*/ 368300 w 464"/>
                <a:gd name="T9" fmla="*/ 0 h 280"/>
                <a:gd name="T10" fmla="*/ 228600 w 464"/>
                <a:gd name="T11" fmla="*/ 12700 h 280"/>
                <a:gd name="T12" fmla="*/ 101600 w 464"/>
                <a:gd name="T13" fmla="*/ 63500 h 280"/>
                <a:gd name="T14" fmla="*/ 25400 w 464"/>
                <a:gd name="T15" fmla="*/ 139700 h 280"/>
                <a:gd name="T16" fmla="*/ 0 w 464"/>
                <a:gd name="T17" fmla="*/ 215900 h 280"/>
                <a:gd name="T18" fmla="*/ 25400 w 464"/>
                <a:gd name="T19" fmla="*/ 304800 h 280"/>
                <a:gd name="T20" fmla="*/ 101600 w 464"/>
                <a:gd name="T21" fmla="*/ 381000 h 280"/>
                <a:gd name="T22" fmla="*/ 228600 w 464"/>
                <a:gd name="T23" fmla="*/ 419100 h 280"/>
                <a:gd name="T24" fmla="*/ 368300 w 464"/>
                <a:gd name="T25" fmla="*/ 444500 h 280"/>
                <a:gd name="T26" fmla="*/ 508000 w 464"/>
                <a:gd name="T27" fmla="*/ 419100 h 280"/>
                <a:gd name="T28" fmla="*/ 622300 w 464"/>
                <a:gd name="T29" fmla="*/ 381000 h 280"/>
                <a:gd name="T30" fmla="*/ 698500 w 464"/>
                <a:gd name="T31" fmla="*/ 304800 h 280"/>
                <a:gd name="T32" fmla="*/ 736600 w 464"/>
                <a:gd name="T33" fmla="*/ 215900 h 28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64" h="280">
                  <a:moveTo>
                    <a:pt x="464" y="136"/>
                  </a:moveTo>
                  <a:lnTo>
                    <a:pt x="440" y="88"/>
                  </a:lnTo>
                  <a:lnTo>
                    <a:pt x="392" y="40"/>
                  </a:lnTo>
                  <a:lnTo>
                    <a:pt x="320" y="8"/>
                  </a:lnTo>
                  <a:lnTo>
                    <a:pt x="232" y="0"/>
                  </a:lnTo>
                  <a:lnTo>
                    <a:pt x="144" y="8"/>
                  </a:lnTo>
                  <a:lnTo>
                    <a:pt x="64" y="40"/>
                  </a:lnTo>
                  <a:lnTo>
                    <a:pt x="16" y="88"/>
                  </a:lnTo>
                  <a:lnTo>
                    <a:pt x="0" y="136"/>
                  </a:lnTo>
                  <a:lnTo>
                    <a:pt x="16" y="192"/>
                  </a:lnTo>
                  <a:lnTo>
                    <a:pt x="64" y="240"/>
                  </a:lnTo>
                  <a:lnTo>
                    <a:pt x="144" y="264"/>
                  </a:lnTo>
                  <a:lnTo>
                    <a:pt x="232" y="280"/>
                  </a:lnTo>
                  <a:lnTo>
                    <a:pt x="320" y="264"/>
                  </a:lnTo>
                  <a:lnTo>
                    <a:pt x="392" y="240"/>
                  </a:lnTo>
                  <a:lnTo>
                    <a:pt x="440" y="192"/>
                  </a:lnTo>
                  <a:lnTo>
                    <a:pt x="464" y="136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58" name="Freeform 116"/>
            <p:cNvSpPr>
              <a:spLocks/>
            </p:cNvSpPr>
            <p:nvPr/>
          </p:nvSpPr>
          <p:spPr bwMode="auto">
            <a:xfrm>
              <a:off x="7240588" y="5395913"/>
              <a:ext cx="762000" cy="469900"/>
            </a:xfrm>
            <a:custGeom>
              <a:avLst/>
              <a:gdLst>
                <a:gd name="T0" fmla="*/ 698500 w 480"/>
                <a:gd name="T1" fmla="*/ 165100 h 296"/>
                <a:gd name="T2" fmla="*/ 711200 w 480"/>
                <a:gd name="T3" fmla="*/ 165100 h 296"/>
                <a:gd name="T4" fmla="*/ 635000 w 480"/>
                <a:gd name="T5" fmla="*/ 88900 h 296"/>
                <a:gd name="T6" fmla="*/ 520700 w 480"/>
                <a:gd name="T7" fmla="*/ 38100 h 296"/>
                <a:gd name="T8" fmla="*/ 520700 w 480"/>
                <a:gd name="T9" fmla="*/ 38100 h 296"/>
                <a:gd name="T10" fmla="*/ 381000 w 480"/>
                <a:gd name="T11" fmla="*/ 25400 h 296"/>
                <a:gd name="T12" fmla="*/ 241300 w 480"/>
                <a:gd name="T13" fmla="*/ 38100 h 296"/>
                <a:gd name="T14" fmla="*/ 254000 w 480"/>
                <a:gd name="T15" fmla="*/ 38100 h 296"/>
                <a:gd name="T16" fmla="*/ 127000 w 480"/>
                <a:gd name="T17" fmla="*/ 88900 h 296"/>
                <a:gd name="T18" fmla="*/ 50800 w 480"/>
                <a:gd name="T19" fmla="*/ 165100 h 296"/>
                <a:gd name="T20" fmla="*/ 50800 w 480"/>
                <a:gd name="T21" fmla="*/ 165100 h 296"/>
                <a:gd name="T22" fmla="*/ 25400 w 480"/>
                <a:gd name="T23" fmla="*/ 228600 h 296"/>
                <a:gd name="T24" fmla="*/ 50800 w 480"/>
                <a:gd name="T25" fmla="*/ 317500 h 296"/>
                <a:gd name="T26" fmla="*/ 50800 w 480"/>
                <a:gd name="T27" fmla="*/ 317500 h 296"/>
                <a:gd name="T28" fmla="*/ 127000 w 480"/>
                <a:gd name="T29" fmla="*/ 381000 h 296"/>
                <a:gd name="T30" fmla="*/ 254000 w 480"/>
                <a:gd name="T31" fmla="*/ 419100 h 296"/>
                <a:gd name="T32" fmla="*/ 241300 w 480"/>
                <a:gd name="T33" fmla="*/ 419100 h 296"/>
                <a:gd name="T34" fmla="*/ 381000 w 480"/>
                <a:gd name="T35" fmla="*/ 444500 h 296"/>
                <a:gd name="T36" fmla="*/ 520700 w 480"/>
                <a:gd name="T37" fmla="*/ 419100 h 296"/>
                <a:gd name="T38" fmla="*/ 520700 w 480"/>
                <a:gd name="T39" fmla="*/ 419100 h 296"/>
                <a:gd name="T40" fmla="*/ 635000 w 480"/>
                <a:gd name="T41" fmla="*/ 393700 h 296"/>
                <a:gd name="T42" fmla="*/ 711200 w 480"/>
                <a:gd name="T43" fmla="*/ 317500 h 296"/>
                <a:gd name="T44" fmla="*/ 698500 w 480"/>
                <a:gd name="T45" fmla="*/ 317500 h 296"/>
                <a:gd name="T46" fmla="*/ 736600 w 480"/>
                <a:gd name="T47" fmla="*/ 228600 h 296"/>
                <a:gd name="T48" fmla="*/ 762000 w 480"/>
                <a:gd name="T49" fmla="*/ 241300 h 296"/>
                <a:gd name="T50" fmla="*/ 723900 w 480"/>
                <a:gd name="T51" fmla="*/ 330200 h 296"/>
                <a:gd name="T52" fmla="*/ 647700 w 480"/>
                <a:gd name="T53" fmla="*/ 406400 h 296"/>
                <a:gd name="T54" fmla="*/ 647700 w 480"/>
                <a:gd name="T55" fmla="*/ 406400 h 296"/>
                <a:gd name="T56" fmla="*/ 533400 w 480"/>
                <a:gd name="T57" fmla="*/ 444500 h 296"/>
                <a:gd name="T58" fmla="*/ 381000 w 480"/>
                <a:gd name="T59" fmla="*/ 469900 h 296"/>
                <a:gd name="T60" fmla="*/ 381000 w 480"/>
                <a:gd name="T61" fmla="*/ 469900 h 296"/>
                <a:gd name="T62" fmla="*/ 241300 w 480"/>
                <a:gd name="T63" fmla="*/ 444500 h 296"/>
                <a:gd name="T64" fmla="*/ 114300 w 480"/>
                <a:gd name="T65" fmla="*/ 406400 h 296"/>
                <a:gd name="T66" fmla="*/ 114300 w 480"/>
                <a:gd name="T67" fmla="*/ 406400 h 296"/>
                <a:gd name="T68" fmla="*/ 38100 w 480"/>
                <a:gd name="T69" fmla="*/ 330200 h 296"/>
                <a:gd name="T70" fmla="*/ 0 w 480"/>
                <a:gd name="T71" fmla="*/ 241300 h 296"/>
                <a:gd name="T72" fmla="*/ 0 w 480"/>
                <a:gd name="T73" fmla="*/ 228600 h 296"/>
                <a:gd name="T74" fmla="*/ 25400 w 480"/>
                <a:gd name="T75" fmla="*/ 152400 h 296"/>
                <a:gd name="T76" fmla="*/ 114300 w 480"/>
                <a:gd name="T77" fmla="*/ 76200 h 296"/>
                <a:gd name="T78" fmla="*/ 114300 w 480"/>
                <a:gd name="T79" fmla="*/ 63500 h 296"/>
                <a:gd name="T80" fmla="*/ 241300 w 480"/>
                <a:gd name="T81" fmla="*/ 12700 h 296"/>
                <a:gd name="T82" fmla="*/ 381000 w 480"/>
                <a:gd name="T83" fmla="*/ 0 h 296"/>
                <a:gd name="T84" fmla="*/ 381000 w 480"/>
                <a:gd name="T85" fmla="*/ 0 h 296"/>
                <a:gd name="T86" fmla="*/ 520700 w 480"/>
                <a:gd name="T87" fmla="*/ 12700 h 296"/>
                <a:gd name="T88" fmla="*/ 647700 w 480"/>
                <a:gd name="T89" fmla="*/ 63500 h 296"/>
                <a:gd name="T90" fmla="*/ 647700 w 480"/>
                <a:gd name="T91" fmla="*/ 76200 h 296"/>
                <a:gd name="T92" fmla="*/ 723900 w 480"/>
                <a:gd name="T93" fmla="*/ 152400 h 296"/>
                <a:gd name="T94" fmla="*/ 762000 w 480"/>
                <a:gd name="T95" fmla="*/ 228600 h 29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480" h="296">
                  <a:moveTo>
                    <a:pt x="464" y="152"/>
                  </a:moveTo>
                  <a:lnTo>
                    <a:pt x="440" y="104"/>
                  </a:lnTo>
                  <a:lnTo>
                    <a:pt x="448" y="104"/>
                  </a:lnTo>
                  <a:lnTo>
                    <a:pt x="400" y="56"/>
                  </a:lnTo>
                  <a:lnTo>
                    <a:pt x="328" y="24"/>
                  </a:lnTo>
                  <a:lnTo>
                    <a:pt x="240" y="16"/>
                  </a:lnTo>
                  <a:lnTo>
                    <a:pt x="152" y="24"/>
                  </a:lnTo>
                  <a:lnTo>
                    <a:pt x="160" y="24"/>
                  </a:lnTo>
                  <a:lnTo>
                    <a:pt x="80" y="56"/>
                  </a:lnTo>
                  <a:lnTo>
                    <a:pt x="32" y="104"/>
                  </a:lnTo>
                  <a:lnTo>
                    <a:pt x="16" y="152"/>
                  </a:lnTo>
                  <a:lnTo>
                    <a:pt x="16" y="144"/>
                  </a:lnTo>
                  <a:lnTo>
                    <a:pt x="32" y="200"/>
                  </a:lnTo>
                  <a:lnTo>
                    <a:pt x="80" y="248"/>
                  </a:lnTo>
                  <a:lnTo>
                    <a:pt x="80" y="240"/>
                  </a:lnTo>
                  <a:lnTo>
                    <a:pt x="160" y="264"/>
                  </a:lnTo>
                  <a:lnTo>
                    <a:pt x="152" y="264"/>
                  </a:lnTo>
                  <a:lnTo>
                    <a:pt x="240" y="280"/>
                  </a:lnTo>
                  <a:lnTo>
                    <a:pt x="328" y="264"/>
                  </a:lnTo>
                  <a:lnTo>
                    <a:pt x="400" y="240"/>
                  </a:lnTo>
                  <a:lnTo>
                    <a:pt x="400" y="248"/>
                  </a:lnTo>
                  <a:lnTo>
                    <a:pt x="448" y="200"/>
                  </a:lnTo>
                  <a:lnTo>
                    <a:pt x="440" y="200"/>
                  </a:lnTo>
                  <a:lnTo>
                    <a:pt x="464" y="144"/>
                  </a:lnTo>
                  <a:lnTo>
                    <a:pt x="480" y="152"/>
                  </a:lnTo>
                  <a:lnTo>
                    <a:pt x="456" y="208"/>
                  </a:lnTo>
                  <a:lnTo>
                    <a:pt x="408" y="256"/>
                  </a:lnTo>
                  <a:lnTo>
                    <a:pt x="336" y="280"/>
                  </a:lnTo>
                  <a:lnTo>
                    <a:pt x="328" y="280"/>
                  </a:lnTo>
                  <a:lnTo>
                    <a:pt x="240" y="296"/>
                  </a:lnTo>
                  <a:lnTo>
                    <a:pt x="152" y="280"/>
                  </a:lnTo>
                  <a:lnTo>
                    <a:pt x="72" y="256"/>
                  </a:lnTo>
                  <a:lnTo>
                    <a:pt x="24" y="208"/>
                  </a:lnTo>
                  <a:lnTo>
                    <a:pt x="16" y="208"/>
                  </a:lnTo>
                  <a:lnTo>
                    <a:pt x="0" y="152"/>
                  </a:lnTo>
                  <a:lnTo>
                    <a:pt x="0" y="144"/>
                  </a:lnTo>
                  <a:lnTo>
                    <a:pt x="16" y="96"/>
                  </a:lnTo>
                  <a:lnTo>
                    <a:pt x="24" y="96"/>
                  </a:lnTo>
                  <a:lnTo>
                    <a:pt x="72" y="48"/>
                  </a:lnTo>
                  <a:lnTo>
                    <a:pt x="72" y="40"/>
                  </a:lnTo>
                  <a:lnTo>
                    <a:pt x="152" y="8"/>
                  </a:lnTo>
                  <a:lnTo>
                    <a:pt x="240" y="0"/>
                  </a:lnTo>
                  <a:lnTo>
                    <a:pt x="328" y="8"/>
                  </a:lnTo>
                  <a:lnTo>
                    <a:pt x="336" y="8"/>
                  </a:lnTo>
                  <a:lnTo>
                    <a:pt x="408" y="40"/>
                  </a:lnTo>
                  <a:lnTo>
                    <a:pt x="408" y="48"/>
                  </a:lnTo>
                  <a:lnTo>
                    <a:pt x="456" y="96"/>
                  </a:lnTo>
                  <a:lnTo>
                    <a:pt x="480" y="144"/>
                  </a:lnTo>
                  <a:lnTo>
                    <a:pt x="464" y="152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59" name="Freeform 117"/>
            <p:cNvSpPr>
              <a:spLocks/>
            </p:cNvSpPr>
            <p:nvPr/>
          </p:nvSpPr>
          <p:spPr bwMode="auto">
            <a:xfrm>
              <a:off x="7977188" y="5624513"/>
              <a:ext cx="25400" cy="12700"/>
            </a:xfrm>
            <a:custGeom>
              <a:avLst/>
              <a:gdLst>
                <a:gd name="T0" fmla="*/ 0 w 16"/>
                <a:gd name="T1" fmla="*/ 0 h 8"/>
                <a:gd name="T2" fmla="*/ 0 w 16"/>
                <a:gd name="T3" fmla="*/ 0 h 8"/>
                <a:gd name="T4" fmla="*/ 0 w 16"/>
                <a:gd name="T5" fmla="*/ 12700 h 8"/>
                <a:gd name="T6" fmla="*/ 25400 w 16"/>
                <a:gd name="T7" fmla="*/ 0 h 8"/>
                <a:gd name="T8" fmla="*/ 25400 w 16"/>
                <a:gd name="T9" fmla="*/ 12700 h 8"/>
                <a:gd name="T10" fmla="*/ 25400 w 16"/>
                <a:gd name="T11" fmla="*/ 12700 h 8"/>
                <a:gd name="T12" fmla="*/ 0 w 16"/>
                <a:gd name="T13" fmla="*/ 0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" h="8">
                  <a:moveTo>
                    <a:pt x="0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16" y="0"/>
                  </a:lnTo>
                  <a:lnTo>
                    <a:pt x="16" y="8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60" name="Rectangle 118"/>
            <p:cNvSpPr>
              <a:spLocks noChangeArrowheads="1"/>
            </p:cNvSpPr>
            <p:nvPr/>
          </p:nvSpPr>
          <p:spPr bwMode="auto">
            <a:xfrm>
              <a:off x="7431089" y="5497513"/>
              <a:ext cx="474489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1900">
                  <a:solidFill>
                    <a:srgbClr val="000000"/>
                  </a:solidFill>
                  <a:latin typeface="Times" panose="02020603050405020304" pitchFamily="18" charset="0"/>
                  <a:ea typeface="新細明體" pitchFamily="18" charset="-120"/>
                </a:rPr>
                <a:t>MIA</a:t>
              </a:r>
              <a:endParaRPr lang="en-US" altLang="zh-TW">
                <a:ea typeface="新細明體" pitchFamily="18" charset="-120"/>
              </a:endParaRPr>
            </a:p>
          </p:txBody>
        </p:sp>
        <p:sp>
          <p:nvSpPr>
            <p:cNvPr id="35961" name="Freeform 119"/>
            <p:cNvSpPr>
              <a:spLocks/>
            </p:cNvSpPr>
            <p:nvPr/>
          </p:nvSpPr>
          <p:spPr bwMode="auto">
            <a:xfrm>
              <a:off x="5511800" y="2078038"/>
              <a:ext cx="736600" cy="444500"/>
            </a:xfrm>
            <a:custGeom>
              <a:avLst/>
              <a:gdLst>
                <a:gd name="T0" fmla="*/ 736600 w 464"/>
                <a:gd name="T1" fmla="*/ 215900 h 280"/>
                <a:gd name="T2" fmla="*/ 698500 w 464"/>
                <a:gd name="T3" fmla="*/ 139700 h 280"/>
                <a:gd name="T4" fmla="*/ 622300 w 464"/>
                <a:gd name="T5" fmla="*/ 63500 h 280"/>
                <a:gd name="T6" fmla="*/ 508000 w 464"/>
                <a:gd name="T7" fmla="*/ 12700 h 280"/>
                <a:gd name="T8" fmla="*/ 368300 w 464"/>
                <a:gd name="T9" fmla="*/ 0 h 280"/>
                <a:gd name="T10" fmla="*/ 228600 w 464"/>
                <a:gd name="T11" fmla="*/ 12700 h 280"/>
                <a:gd name="T12" fmla="*/ 101600 w 464"/>
                <a:gd name="T13" fmla="*/ 63500 h 280"/>
                <a:gd name="T14" fmla="*/ 25400 w 464"/>
                <a:gd name="T15" fmla="*/ 139700 h 280"/>
                <a:gd name="T16" fmla="*/ 0 w 464"/>
                <a:gd name="T17" fmla="*/ 215900 h 280"/>
                <a:gd name="T18" fmla="*/ 25400 w 464"/>
                <a:gd name="T19" fmla="*/ 304800 h 280"/>
                <a:gd name="T20" fmla="*/ 101600 w 464"/>
                <a:gd name="T21" fmla="*/ 381000 h 280"/>
                <a:gd name="T22" fmla="*/ 228600 w 464"/>
                <a:gd name="T23" fmla="*/ 419100 h 280"/>
                <a:gd name="T24" fmla="*/ 368300 w 464"/>
                <a:gd name="T25" fmla="*/ 444500 h 280"/>
                <a:gd name="T26" fmla="*/ 508000 w 464"/>
                <a:gd name="T27" fmla="*/ 419100 h 280"/>
                <a:gd name="T28" fmla="*/ 622300 w 464"/>
                <a:gd name="T29" fmla="*/ 381000 h 280"/>
                <a:gd name="T30" fmla="*/ 698500 w 464"/>
                <a:gd name="T31" fmla="*/ 304800 h 280"/>
                <a:gd name="T32" fmla="*/ 736600 w 464"/>
                <a:gd name="T33" fmla="*/ 215900 h 28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64" h="280">
                  <a:moveTo>
                    <a:pt x="464" y="136"/>
                  </a:moveTo>
                  <a:lnTo>
                    <a:pt x="440" y="88"/>
                  </a:lnTo>
                  <a:lnTo>
                    <a:pt x="392" y="40"/>
                  </a:lnTo>
                  <a:lnTo>
                    <a:pt x="320" y="8"/>
                  </a:lnTo>
                  <a:lnTo>
                    <a:pt x="232" y="0"/>
                  </a:lnTo>
                  <a:lnTo>
                    <a:pt x="144" y="8"/>
                  </a:lnTo>
                  <a:lnTo>
                    <a:pt x="64" y="40"/>
                  </a:lnTo>
                  <a:lnTo>
                    <a:pt x="16" y="88"/>
                  </a:lnTo>
                  <a:lnTo>
                    <a:pt x="0" y="136"/>
                  </a:lnTo>
                  <a:lnTo>
                    <a:pt x="16" y="192"/>
                  </a:lnTo>
                  <a:lnTo>
                    <a:pt x="64" y="240"/>
                  </a:lnTo>
                  <a:lnTo>
                    <a:pt x="144" y="264"/>
                  </a:lnTo>
                  <a:lnTo>
                    <a:pt x="232" y="280"/>
                  </a:lnTo>
                  <a:lnTo>
                    <a:pt x="320" y="264"/>
                  </a:lnTo>
                  <a:lnTo>
                    <a:pt x="392" y="240"/>
                  </a:lnTo>
                  <a:lnTo>
                    <a:pt x="440" y="192"/>
                  </a:lnTo>
                  <a:lnTo>
                    <a:pt x="464" y="136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62" name="Freeform 120"/>
            <p:cNvSpPr>
              <a:spLocks/>
            </p:cNvSpPr>
            <p:nvPr/>
          </p:nvSpPr>
          <p:spPr bwMode="auto">
            <a:xfrm>
              <a:off x="5499100" y="2065338"/>
              <a:ext cx="762000" cy="469900"/>
            </a:xfrm>
            <a:custGeom>
              <a:avLst/>
              <a:gdLst>
                <a:gd name="T0" fmla="*/ 698500 w 480"/>
                <a:gd name="T1" fmla="*/ 165100 h 296"/>
                <a:gd name="T2" fmla="*/ 711200 w 480"/>
                <a:gd name="T3" fmla="*/ 165100 h 296"/>
                <a:gd name="T4" fmla="*/ 635000 w 480"/>
                <a:gd name="T5" fmla="*/ 88900 h 296"/>
                <a:gd name="T6" fmla="*/ 520700 w 480"/>
                <a:gd name="T7" fmla="*/ 38100 h 296"/>
                <a:gd name="T8" fmla="*/ 520700 w 480"/>
                <a:gd name="T9" fmla="*/ 38100 h 296"/>
                <a:gd name="T10" fmla="*/ 381000 w 480"/>
                <a:gd name="T11" fmla="*/ 25400 h 296"/>
                <a:gd name="T12" fmla="*/ 241300 w 480"/>
                <a:gd name="T13" fmla="*/ 38100 h 296"/>
                <a:gd name="T14" fmla="*/ 254000 w 480"/>
                <a:gd name="T15" fmla="*/ 38100 h 296"/>
                <a:gd name="T16" fmla="*/ 127000 w 480"/>
                <a:gd name="T17" fmla="*/ 88900 h 296"/>
                <a:gd name="T18" fmla="*/ 50800 w 480"/>
                <a:gd name="T19" fmla="*/ 165100 h 296"/>
                <a:gd name="T20" fmla="*/ 50800 w 480"/>
                <a:gd name="T21" fmla="*/ 165100 h 296"/>
                <a:gd name="T22" fmla="*/ 25400 w 480"/>
                <a:gd name="T23" fmla="*/ 228600 h 296"/>
                <a:gd name="T24" fmla="*/ 50800 w 480"/>
                <a:gd name="T25" fmla="*/ 317500 h 296"/>
                <a:gd name="T26" fmla="*/ 50800 w 480"/>
                <a:gd name="T27" fmla="*/ 317500 h 296"/>
                <a:gd name="T28" fmla="*/ 127000 w 480"/>
                <a:gd name="T29" fmla="*/ 381000 h 296"/>
                <a:gd name="T30" fmla="*/ 254000 w 480"/>
                <a:gd name="T31" fmla="*/ 419100 h 296"/>
                <a:gd name="T32" fmla="*/ 241300 w 480"/>
                <a:gd name="T33" fmla="*/ 419100 h 296"/>
                <a:gd name="T34" fmla="*/ 381000 w 480"/>
                <a:gd name="T35" fmla="*/ 444500 h 296"/>
                <a:gd name="T36" fmla="*/ 520700 w 480"/>
                <a:gd name="T37" fmla="*/ 419100 h 296"/>
                <a:gd name="T38" fmla="*/ 520700 w 480"/>
                <a:gd name="T39" fmla="*/ 419100 h 296"/>
                <a:gd name="T40" fmla="*/ 635000 w 480"/>
                <a:gd name="T41" fmla="*/ 393700 h 296"/>
                <a:gd name="T42" fmla="*/ 711200 w 480"/>
                <a:gd name="T43" fmla="*/ 317500 h 296"/>
                <a:gd name="T44" fmla="*/ 698500 w 480"/>
                <a:gd name="T45" fmla="*/ 317500 h 296"/>
                <a:gd name="T46" fmla="*/ 736600 w 480"/>
                <a:gd name="T47" fmla="*/ 228600 h 296"/>
                <a:gd name="T48" fmla="*/ 762000 w 480"/>
                <a:gd name="T49" fmla="*/ 241300 h 296"/>
                <a:gd name="T50" fmla="*/ 723900 w 480"/>
                <a:gd name="T51" fmla="*/ 330200 h 296"/>
                <a:gd name="T52" fmla="*/ 647700 w 480"/>
                <a:gd name="T53" fmla="*/ 406400 h 296"/>
                <a:gd name="T54" fmla="*/ 647700 w 480"/>
                <a:gd name="T55" fmla="*/ 406400 h 296"/>
                <a:gd name="T56" fmla="*/ 533400 w 480"/>
                <a:gd name="T57" fmla="*/ 444500 h 296"/>
                <a:gd name="T58" fmla="*/ 381000 w 480"/>
                <a:gd name="T59" fmla="*/ 469900 h 296"/>
                <a:gd name="T60" fmla="*/ 381000 w 480"/>
                <a:gd name="T61" fmla="*/ 469900 h 296"/>
                <a:gd name="T62" fmla="*/ 241300 w 480"/>
                <a:gd name="T63" fmla="*/ 444500 h 296"/>
                <a:gd name="T64" fmla="*/ 114300 w 480"/>
                <a:gd name="T65" fmla="*/ 406400 h 296"/>
                <a:gd name="T66" fmla="*/ 114300 w 480"/>
                <a:gd name="T67" fmla="*/ 406400 h 296"/>
                <a:gd name="T68" fmla="*/ 38100 w 480"/>
                <a:gd name="T69" fmla="*/ 330200 h 296"/>
                <a:gd name="T70" fmla="*/ 0 w 480"/>
                <a:gd name="T71" fmla="*/ 241300 h 296"/>
                <a:gd name="T72" fmla="*/ 0 w 480"/>
                <a:gd name="T73" fmla="*/ 228600 h 296"/>
                <a:gd name="T74" fmla="*/ 25400 w 480"/>
                <a:gd name="T75" fmla="*/ 152400 h 296"/>
                <a:gd name="T76" fmla="*/ 114300 w 480"/>
                <a:gd name="T77" fmla="*/ 76200 h 296"/>
                <a:gd name="T78" fmla="*/ 114300 w 480"/>
                <a:gd name="T79" fmla="*/ 63500 h 296"/>
                <a:gd name="T80" fmla="*/ 241300 w 480"/>
                <a:gd name="T81" fmla="*/ 12700 h 296"/>
                <a:gd name="T82" fmla="*/ 381000 w 480"/>
                <a:gd name="T83" fmla="*/ 0 h 296"/>
                <a:gd name="T84" fmla="*/ 381000 w 480"/>
                <a:gd name="T85" fmla="*/ 0 h 296"/>
                <a:gd name="T86" fmla="*/ 520700 w 480"/>
                <a:gd name="T87" fmla="*/ 12700 h 296"/>
                <a:gd name="T88" fmla="*/ 647700 w 480"/>
                <a:gd name="T89" fmla="*/ 63500 h 296"/>
                <a:gd name="T90" fmla="*/ 647700 w 480"/>
                <a:gd name="T91" fmla="*/ 76200 h 296"/>
                <a:gd name="T92" fmla="*/ 723900 w 480"/>
                <a:gd name="T93" fmla="*/ 152400 h 296"/>
                <a:gd name="T94" fmla="*/ 762000 w 480"/>
                <a:gd name="T95" fmla="*/ 228600 h 29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480" h="296">
                  <a:moveTo>
                    <a:pt x="464" y="152"/>
                  </a:moveTo>
                  <a:lnTo>
                    <a:pt x="440" y="104"/>
                  </a:lnTo>
                  <a:lnTo>
                    <a:pt x="448" y="104"/>
                  </a:lnTo>
                  <a:lnTo>
                    <a:pt x="400" y="56"/>
                  </a:lnTo>
                  <a:lnTo>
                    <a:pt x="328" y="24"/>
                  </a:lnTo>
                  <a:lnTo>
                    <a:pt x="240" y="16"/>
                  </a:lnTo>
                  <a:lnTo>
                    <a:pt x="152" y="24"/>
                  </a:lnTo>
                  <a:lnTo>
                    <a:pt x="160" y="24"/>
                  </a:lnTo>
                  <a:lnTo>
                    <a:pt x="80" y="56"/>
                  </a:lnTo>
                  <a:lnTo>
                    <a:pt x="32" y="104"/>
                  </a:lnTo>
                  <a:lnTo>
                    <a:pt x="16" y="152"/>
                  </a:lnTo>
                  <a:lnTo>
                    <a:pt x="16" y="144"/>
                  </a:lnTo>
                  <a:lnTo>
                    <a:pt x="32" y="200"/>
                  </a:lnTo>
                  <a:lnTo>
                    <a:pt x="80" y="248"/>
                  </a:lnTo>
                  <a:lnTo>
                    <a:pt x="80" y="240"/>
                  </a:lnTo>
                  <a:lnTo>
                    <a:pt x="160" y="264"/>
                  </a:lnTo>
                  <a:lnTo>
                    <a:pt x="152" y="264"/>
                  </a:lnTo>
                  <a:lnTo>
                    <a:pt x="240" y="280"/>
                  </a:lnTo>
                  <a:lnTo>
                    <a:pt x="328" y="264"/>
                  </a:lnTo>
                  <a:lnTo>
                    <a:pt x="400" y="240"/>
                  </a:lnTo>
                  <a:lnTo>
                    <a:pt x="400" y="248"/>
                  </a:lnTo>
                  <a:lnTo>
                    <a:pt x="448" y="200"/>
                  </a:lnTo>
                  <a:lnTo>
                    <a:pt x="440" y="200"/>
                  </a:lnTo>
                  <a:lnTo>
                    <a:pt x="464" y="144"/>
                  </a:lnTo>
                  <a:lnTo>
                    <a:pt x="480" y="152"/>
                  </a:lnTo>
                  <a:lnTo>
                    <a:pt x="456" y="208"/>
                  </a:lnTo>
                  <a:lnTo>
                    <a:pt x="408" y="256"/>
                  </a:lnTo>
                  <a:lnTo>
                    <a:pt x="336" y="280"/>
                  </a:lnTo>
                  <a:lnTo>
                    <a:pt x="328" y="280"/>
                  </a:lnTo>
                  <a:lnTo>
                    <a:pt x="240" y="296"/>
                  </a:lnTo>
                  <a:lnTo>
                    <a:pt x="152" y="280"/>
                  </a:lnTo>
                  <a:lnTo>
                    <a:pt x="72" y="256"/>
                  </a:lnTo>
                  <a:lnTo>
                    <a:pt x="24" y="208"/>
                  </a:lnTo>
                  <a:lnTo>
                    <a:pt x="16" y="208"/>
                  </a:lnTo>
                  <a:lnTo>
                    <a:pt x="0" y="152"/>
                  </a:lnTo>
                  <a:lnTo>
                    <a:pt x="0" y="144"/>
                  </a:lnTo>
                  <a:lnTo>
                    <a:pt x="16" y="96"/>
                  </a:lnTo>
                  <a:lnTo>
                    <a:pt x="24" y="96"/>
                  </a:lnTo>
                  <a:lnTo>
                    <a:pt x="72" y="48"/>
                  </a:lnTo>
                  <a:lnTo>
                    <a:pt x="72" y="40"/>
                  </a:lnTo>
                  <a:lnTo>
                    <a:pt x="152" y="8"/>
                  </a:lnTo>
                  <a:lnTo>
                    <a:pt x="240" y="0"/>
                  </a:lnTo>
                  <a:lnTo>
                    <a:pt x="328" y="8"/>
                  </a:lnTo>
                  <a:lnTo>
                    <a:pt x="336" y="8"/>
                  </a:lnTo>
                  <a:lnTo>
                    <a:pt x="408" y="40"/>
                  </a:lnTo>
                  <a:lnTo>
                    <a:pt x="408" y="48"/>
                  </a:lnTo>
                  <a:lnTo>
                    <a:pt x="456" y="96"/>
                  </a:lnTo>
                  <a:lnTo>
                    <a:pt x="480" y="144"/>
                  </a:lnTo>
                  <a:lnTo>
                    <a:pt x="464" y="152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63" name="Freeform 121"/>
            <p:cNvSpPr>
              <a:spLocks/>
            </p:cNvSpPr>
            <p:nvPr/>
          </p:nvSpPr>
          <p:spPr bwMode="auto">
            <a:xfrm>
              <a:off x="6235700" y="2293938"/>
              <a:ext cx="25400" cy="12700"/>
            </a:xfrm>
            <a:custGeom>
              <a:avLst/>
              <a:gdLst>
                <a:gd name="T0" fmla="*/ 0 w 16"/>
                <a:gd name="T1" fmla="*/ 0 h 8"/>
                <a:gd name="T2" fmla="*/ 0 w 16"/>
                <a:gd name="T3" fmla="*/ 0 h 8"/>
                <a:gd name="T4" fmla="*/ 0 w 16"/>
                <a:gd name="T5" fmla="*/ 12700 h 8"/>
                <a:gd name="T6" fmla="*/ 25400 w 16"/>
                <a:gd name="T7" fmla="*/ 0 h 8"/>
                <a:gd name="T8" fmla="*/ 25400 w 16"/>
                <a:gd name="T9" fmla="*/ 12700 h 8"/>
                <a:gd name="T10" fmla="*/ 25400 w 16"/>
                <a:gd name="T11" fmla="*/ 12700 h 8"/>
                <a:gd name="T12" fmla="*/ 0 w 16"/>
                <a:gd name="T13" fmla="*/ 0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" h="8">
                  <a:moveTo>
                    <a:pt x="0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16" y="0"/>
                  </a:lnTo>
                  <a:lnTo>
                    <a:pt x="16" y="8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64" name="Rectangle 122"/>
            <p:cNvSpPr>
              <a:spLocks noChangeArrowheads="1"/>
            </p:cNvSpPr>
            <p:nvPr/>
          </p:nvSpPr>
          <p:spPr bwMode="auto">
            <a:xfrm>
              <a:off x="5668963" y="2166938"/>
              <a:ext cx="514564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1900">
                  <a:solidFill>
                    <a:srgbClr val="000000"/>
                  </a:solidFill>
                  <a:latin typeface="Times" panose="02020603050405020304" pitchFamily="18" charset="0"/>
                  <a:ea typeface="新細明體" pitchFamily="18" charset="-120"/>
                </a:rPr>
                <a:t>ORD</a:t>
              </a:r>
              <a:endParaRPr lang="en-US" altLang="zh-TW">
                <a:ea typeface="新細明體" pitchFamily="18" charset="-120"/>
              </a:endParaRPr>
            </a:p>
          </p:txBody>
        </p:sp>
        <p:sp>
          <p:nvSpPr>
            <p:cNvPr id="35965" name="Freeform 123"/>
            <p:cNvSpPr>
              <a:spLocks/>
            </p:cNvSpPr>
            <p:nvPr/>
          </p:nvSpPr>
          <p:spPr bwMode="auto">
            <a:xfrm>
              <a:off x="2397125" y="4659313"/>
              <a:ext cx="738188" cy="444500"/>
            </a:xfrm>
            <a:custGeom>
              <a:avLst/>
              <a:gdLst>
                <a:gd name="T0" fmla="*/ 738188 w 465"/>
                <a:gd name="T1" fmla="*/ 215900 h 280"/>
                <a:gd name="T2" fmla="*/ 700088 w 465"/>
                <a:gd name="T3" fmla="*/ 139700 h 280"/>
                <a:gd name="T4" fmla="*/ 622300 w 465"/>
                <a:gd name="T5" fmla="*/ 63500 h 280"/>
                <a:gd name="T6" fmla="*/ 508000 w 465"/>
                <a:gd name="T7" fmla="*/ 12700 h 280"/>
                <a:gd name="T8" fmla="*/ 368300 w 465"/>
                <a:gd name="T9" fmla="*/ 0 h 280"/>
                <a:gd name="T10" fmla="*/ 228600 w 465"/>
                <a:gd name="T11" fmla="*/ 12700 h 280"/>
                <a:gd name="T12" fmla="*/ 101600 w 465"/>
                <a:gd name="T13" fmla="*/ 63500 h 280"/>
                <a:gd name="T14" fmla="*/ 25400 w 465"/>
                <a:gd name="T15" fmla="*/ 139700 h 280"/>
                <a:gd name="T16" fmla="*/ 0 w 465"/>
                <a:gd name="T17" fmla="*/ 215900 h 280"/>
                <a:gd name="T18" fmla="*/ 25400 w 465"/>
                <a:gd name="T19" fmla="*/ 304800 h 280"/>
                <a:gd name="T20" fmla="*/ 101600 w 465"/>
                <a:gd name="T21" fmla="*/ 381000 h 280"/>
                <a:gd name="T22" fmla="*/ 228600 w 465"/>
                <a:gd name="T23" fmla="*/ 419100 h 280"/>
                <a:gd name="T24" fmla="*/ 368300 w 465"/>
                <a:gd name="T25" fmla="*/ 444500 h 280"/>
                <a:gd name="T26" fmla="*/ 508000 w 465"/>
                <a:gd name="T27" fmla="*/ 419100 h 280"/>
                <a:gd name="T28" fmla="*/ 622300 w 465"/>
                <a:gd name="T29" fmla="*/ 381000 h 280"/>
                <a:gd name="T30" fmla="*/ 700088 w 465"/>
                <a:gd name="T31" fmla="*/ 304800 h 280"/>
                <a:gd name="T32" fmla="*/ 738188 w 465"/>
                <a:gd name="T33" fmla="*/ 215900 h 28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65" h="280">
                  <a:moveTo>
                    <a:pt x="465" y="136"/>
                  </a:moveTo>
                  <a:lnTo>
                    <a:pt x="441" y="88"/>
                  </a:lnTo>
                  <a:lnTo>
                    <a:pt x="392" y="40"/>
                  </a:lnTo>
                  <a:lnTo>
                    <a:pt x="320" y="8"/>
                  </a:lnTo>
                  <a:lnTo>
                    <a:pt x="232" y="0"/>
                  </a:lnTo>
                  <a:lnTo>
                    <a:pt x="144" y="8"/>
                  </a:lnTo>
                  <a:lnTo>
                    <a:pt x="64" y="40"/>
                  </a:lnTo>
                  <a:lnTo>
                    <a:pt x="16" y="88"/>
                  </a:lnTo>
                  <a:lnTo>
                    <a:pt x="0" y="136"/>
                  </a:lnTo>
                  <a:lnTo>
                    <a:pt x="16" y="192"/>
                  </a:lnTo>
                  <a:lnTo>
                    <a:pt x="64" y="240"/>
                  </a:lnTo>
                  <a:lnTo>
                    <a:pt x="144" y="264"/>
                  </a:lnTo>
                  <a:lnTo>
                    <a:pt x="232" y="280"/>
                  </a:lnTo>
                  <a:lnTo>
                    <a:pt x="320" y="264"/>
                  </a:lnTo>
                  <a:lnTo>
                    <a:pt x="392" y="240"/>
                  </a:lnTo>
                  <a:lnTo>
                    <a:pt x="441" y="192"/>
                  </a:lnTo>
                  <a:lnTo>
                    <a:pt x="465" y="136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66" name="Freeform 124"/>
            <p:cNvSpPr>
              <a:spLocks/>
            </p:cNvSpPr>
            <p:nvPr/>
          </p:nvSpPr>
          <p:spPr bwMode="auto">
            <a:xfrm>
              <a:off x="2384425" y="4646613"/>
              <a:ext cx="763588" cy="469900"/>
            </a:xfrm>
            <a:custGeom>
              <a:avLst/>
              <a:gdLst>
                <a:gd name="T0" fmla="*/ 698500 w 481"/>
                <a:gd name="T1" fmla="*/ 165100 h 296"/>
                <a:gd name="T2" fmla="*/ 712788 w 481"/>
                <a:gd name="T3" fmla="*/ 165100 h 296"/>
                <a:gd name="T4" fmla="*/ 635000 w 481"/>
                <a:gd name="T5" fmla="*/ 88900 h 296"/>
                <a:gd name="T6" fmla="*/ 520700 w 481"/>
                <a:gd name="T7" fmla="*/ 38100 h 296"/>
                <a:gd name="T8" fmla="*/ 520700 w 481"/>
                <a:gd name="T9" fmla="*/ 38100 h 296"/>
                <a:gd name="T10" fmla="*/ 381000 w 481"/>
                <a:gd name="T11" fmla="*/ 25400 h 296"/>
                <a:gd name="T12" fmla="*/ 241300 w 481"/>
                <a:gd name="T13" fmla="*/ 38100 h 296"/>
                <a:gd name="T14" fmla="*/ 254000 w 481"/>
                <a:gd name="T15" fmla="*/ 38100 h 296"/>
                <a:gd name="T16" fmla="*/ 127000 w 481"/>
                <a:gd name="T17" fmla="*/ 88900 h 296"/>
                <a:gd name="T18" fmla="*/ 50800 w 481"/>
                <a:gd name="T19" fmla="*/ 165100 h 296"/>
                <a:gd name="T20" fmla="*/ 50800 w 481"/>
                <a:gd name="T21" fmla="*/ 165100 h 296"/>
                <a:gd name="T22" fmla="*/ 25400 w 481"/>
                <a:gd name="T23" fmla="*/ 228600 h 296"/>
                <a:gd name="T24" fmla="*/ 50800 w 481"/>
                <a:gd name="T25" fmla="*/ 317500 h 296"/>
                <a:gd name="T26" fmla="*/ 50800 w 481"/>
                <a:gd name="T27" fmla="*/ 317500 h 296"/>
                <a:gd name="T28" fmla="*/ 127000 w 481"/>
                <a:gd name="T29" fmla="*/ 381000 h 296"/>
                <a:gd name="T30" fmla="*/ 254000 w 481"/>
                <a:gd name="T31" fmla="*/ 419100 h 296"/>
                <a:gd name="T32" fmla="*/ 241300 w 481"/>
                <a:gd name="T33" fmla="*/ 419100 h 296"/>
                <a:gd name="T34" fmla="*/ 381000 w 481"/>
                <a:gd name="T35" fmla="*/ 444500 h 296"/>
                <a:gd name="T36" fmla="*/ 520700 w 481"/>
                <a:gd name="T37" fmla="*/ 419100 h 296"/>
                <a:gd name="T38" fmla="*/ 520700 w 481"/>
                <a:gd name="T39" fmla="*/ 419100 h 296"/>
                <a:gd name="T40" fmla="*/ 635000 w 481"/>
                <a:gd name="T41" fmla="*/ 393700 h 296"/>
                <a:gd name="T42" fmla="*/ 712788 w 481"/>
                <a:gd name="T43" fmla="*/ 317500 h 296"/>
                <a:gd name="T44" fmla="*/ 698500 w 481"/>
                <a:gd name="T45" fmla="*/ 317500 h 296"/>
                <a:gd name="T46" fmla="*/ 738188 w 481"/>
                <a:gd name="T47" fmla="*/ 228600 h 296"/>
                <a:gd name="T48" fmla="*/ 763588 w 481"/>
                <a:gd name="T49" fmla="*/ 241300 h 296"/>
                <a:gd name="T50" fmla="*/ 725488 w 481"/>
                <a:gd name="T51" fmla="*/ 330200 h 296"/>
                <a:gd name="T52" fmla="*/ 647700 w 481"/>
                <a:gd name="T53" fmla="*/ 406400 h 296"/>
                <a:gd name="T54" fmla="*/ 647700 w 481"/>
                <a:gd name="T55" fmla="*/ 406400 h 296"/>
                <a:gd name="T56" fmla="*/ 533400 w 481"/>
                <a:gd name="T57" fmla="*/ 444500 h 296"/>
                <a:gd name="T58" fmla="*/ 381000 w 481"/>
                <a:gd name="T59" fmla="*/ 469900 h 296"/>
                <a:gd name="T60" fmla="*/ 381000 w 481"/>
                <a:gd name="T61" fmla="*/ 469900 h 296"/>
                <a:gd name="T62" fmla="*/ 241300 w 481"/>
                <a:gd name="T63" fmla="*/ 444500 h 296"/>
                <a:gd name="T64" fmla="*/ 114300 w 481"/>
                <a:gd name="T65" fmla="*/ 406400 h 296"/>
                <a:gd name="T66" fmla="*/ 114300 w 481"/>
                <a:gd name="T67" fmla="*/ 406400 h 296"/>
                <a:gd name="T68" fmla="*/ 38100 w 481"/>
                <a:gd name="T69" fmla="*/ 330200 h 296"/>
                <a:gd name="T70" fmla="*/ 0 w 481"/>
                <a:gd name="T71" fmla="*/ 241300 h 296"/>
                <a:gd name="T72" fmla="*/ 0 w 481"/>
                <a:gd name="T73" fmla="*/ 228600 h 296"/>
                <a:gd name="T74" fmla="*/ 25400 w 481"/>
                <a:gd name="T75" fmla="*/ 152400 h 296"/>
                <a:gd name="T76" fmla="*/ 114300 w 481"/>
                <a:gd name="T77" fmla="*/ 76200 h 296"/>
                <a:gd name="T78" fmla="*/ 114300 w 481"/>
                <a:gd name="T79" fmla="*/ 63500 h 296"/>
                <a:gd name="T80" fmla="*/ 241300 w 481"/>
                <a:gd name="T81" fmla="*/ 12700 h 296"/>
                <a:gd name="T82" fmla="*/ 381000 w 481"/>
                <a:gd name="T83" fmla="*/ 0 h 296"/>
                <a:gd name="T84" fmla="*/ 381000 w 481"/>
                <a:gd name="T85" fmla="*/ 0 h 296"/>
                <a:gd name="T86" fmla="*/ 520700 w 481"/>
                <a:gd name="T87" fmla="*/ 12700 h 296"/>
                <a:gd name="T88" fmla="*/ 647700 w 481"/>
                <a:gd name="T89" fmla="*/ 63500 h 296"/>
                <a:gd name="T90" fmla="*/ 647700 w 481"/>
                <a:gd name="T91" fmla="*/ 76200 h 296"/>
                <a:gd name="T92" fmla="*/ 725488 w 481"/>
                <a:gd name="T93" fmla="*/ 152400 h 296"/>
                <a:gd name="T94" fmla="*/ 763588 w 481"/>
                <a:gd name="T95" fmla="*/ 228600 h 29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481" h="296">
                  <a:moveTo>
                    <a:pt x="465" y="152"/>
                  </a:moveTo>
                  <a:lnTo>
                    <a:pt x="440" y="104"/>
                  </a:lnTo>
                  <a:lnTo>
                    <a:pt x="449" y="104"/>
                  </a:lnTo>
                  <a:lnTo>
                    <a:pt x="400" y="56"/>
                  </a:lnTo>
                  <a:lnTo>
                    <a:pt x="328" y="24"/>
                  </a:lnTo>
                  <a:lnTo>
                    <a:pt x="240" y="16"/>
                  </a:lnTo>
                  <a:lnTo>
                    <a:pt x="152" y="24"/>
                  </a:lnTo>
                  <a:lnTo>
                    <a:pt x="160" y="24"/>
                  </a:lnTo>
                  <a:lnTo>
                    <a:pt x="80" y="56"/>
                  </a:lnTo>
                  <a:lnTo>
                    <a:pt x="32" y="104"/>
                  </a:lnTo>
                  <a:lnTo>
                    <a:pt x="16" y="152"/>
                  </a:lnTo>
                  <a:lnTo>
                    <a:pt x="16" y="144"/>
                  </a:lnTo>
                  <a:lnTo>
                    <a:pt x="32" y="200"/>
                  </a:lnTo>
                  <a:lnTo>
                    <a:pt x="80" y="248"/>
                  </a:lnTo>
                  <a:lnTo>
                    <a:pt x="80" y="240"/>
                  </a:lnTo>
                  <a:lnTo>
                    <a:pt x="160" y="264"/>
                  </a:lnTo>
                  <a:lnTo>
                    <a:pt x="152" y="264"/>
                  </a:lnTo>
                  <a:lnTo>
                    <a:pt x="240" y="280"/>
                  </a:lnTo>
                  <a:lnTo>
                    <a:pt x="328" y="264"/>
                  </a:lnTo>
                  <a:lnTo>
                    <a:pt x="400" y="240"/>
                  </a:lnTo>
                  <a:lnTo>
                    <a:pt x="400" y="248"/>
                  </a:lnTo>
                  <a:lnTo>
                    <a:pt x="449" y="200"/>
                  </a:lnTo>
                  <a:lnTo>
                    <a:pt x="440" y="200"/>
                  </a:lnTo>
                  <a:lnTo>
                    <a:pt x="465" y="144"/>
                  </a:lnTo>
                  <a:lnTo>
                    <a:pt x="481" y="152"/>
                  </a:lnTo>
                  <a:lnTo>
                    <a:pt x="457" y="208"/>
                  </a:lnTo>
                  <a:lnTo>
                    <a:pt x="408" y="256"/>
                  </a:lnTo>
                  <a:lnTo>
                    <a:pt x="336" y="280"/>
                  </a:lnTo>
                  <a:lnTo>
                    <a:pt x="328" y="280"/>
                  </a:lnTo>
                  <a:lnTo>
                    <a:pt x="240" y="296"/>
                  </a:lnTo>
                  <a:lnTo>
                    <a:pt x="152" y="280"/>
                  </a:lnTo>
                  <a:lnTo>
                    <a:pt x="72" y="256"/>
                  </a:lnTo>
                  <a:lnTo>
                    <a:pt x="24" y="208"/>
                  </a:lnTo>
                  <a:lnTo>
                    <a:pt x="16" y="208"/>
                  </a:lnTo>
                  <a:lnTo>
                    <a:pt x="0" y="152"/>
                  </a:lnTo>
                  <a:lnTo>
                    <a:pt x="0" y="144"/>
                  </a:lnTo>
                  <a:lnTo>
                    <a:pt x="16" y="96"/>
                  </a:lnTo>
                  <a:lnTo>
                    <a:pt x="24" y="96"/>
                  </a:lnTo>
                  <a:lnTo>
                    <a:pt x="72" y="48"/>
                  </a:lnTo>
                  <a:lnTo>
                    <a:pt x="72" y="40"/>
                  </a:lnTo>
                  <a:lnTo>
                    <a:pt x="152" y="8"/>
                  </a:lnTo>
                  <a:lnTo>
                    <a:pt x="240" y="0"/>
                  </a:lnTo>
                  <a:lnTo>
                    <a:pt x="328" y="8"/>
                  </a:lnTo>
                  <a:lnTo>
                    <a:pt x="336" y="8"/>
                  </a:lnTo>
                  <a:lnTo>
                    <a:pt x="408" y="40"/>
                  </a:lnTo>
                  <a:lnTo>
                    <a:pt x="408" y="48"/>
                  </a:lnTo>
                  <a:lnTo>
                    <a:pt x="457" y="96"/>
                  </a:lnTo>
                  <a:lnTo>
                    <a:pt x="481" y="144"/>
                  </a:lnTo>
                  <a:lnTo>
                    <a:pt x="465" y="152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67" name="Freeform 125"/>
            <p:cNvSpPr>
              <a:spLocks/>
            </p:cNvSpPr>
            <p:nvPr/>
          </p:nvSpPr>
          <p:spPr bwMode="auto">
            <a:xfrm>
              <a:off x="3122613" y="4875213"/>
              <a:ext cx="25400" cy="12700"/>
            </a:xfrm>
            <a:custGeom>
              <a:avLst/>
              <a:gdLst>
                <a:gd name="T0" fmla="*/ 0 w 16"/>
                <a:gd name="T1" fmla="*/ 0 h 8"/>
                <a:gd name="T2" fmla="*/ 0 w 16"/>
                <a:gd name="T3" fmla="*/ 0 h 8"/>
                <a:gd name="T4" fmla="*/ 0 w 16"/>
                <a:gd name="T5" fmla="*/ 12700 h 8"/>
                <a:gd name="T6" fmla="*/ 25400 w 16"/>
                <a:gd name="T7" fmla="*/ 0 h 8"/>
                <a:gd name="T8" fmla="*/ 25400 w 16"/>
                <a:gd name="T9" fmla="*/ 12700 h 8"/>
                <a:gd name="T10" fmla="*/ 25400 w 16"/>
                <a:gd name="T11" fmla="*/ 12700 h 8"/>
                <a:gd name="T12" fmla="*/ 0 w 16"/>
                <a:gd name="T13" fmla="*/ 0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" h="8">
                  <a:moveTo>
                    <a:pt x="0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16" y="0"/>
                  </a:lnTo>
                  <a:lnTo>
                    <a:pt x="16" y="8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68" name="Rectangle 126"/>
            <p:cNvSpPr>
              <a:spLocks noChangeArrowheads="1"/>
            </p:cNvSpPr>
            <p:nvPr/>
          </p:nvSpPr>
          <p:spPr bwMode="auto">
            <a:xfrm>
              <a:off x="2566988" y="4748213"/>
              <a:ext cx="501740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1900">
                  <a:solidFill>
                    <a:srgbClr val="000000"/>
                  </a:solidFill>
                  <a:latin typeface="Times" panose="02020603050405020304" pitchFamily="18" charset="0"/>
                  <a:ea typeface="新細明體" pitchFamily="18" charset="-120"/>
                </a:rPr>
                <a:t>LAX</a:t>
              </a:r>
              <a:endParaRPr lang="en-US" altLang="zh-TW">
                <a:ea typeface="新細明體" pitchFamily="18" charset="-120"/>
              </a:endParaRPr>
            </a:p>
          </p:txBody>
        </p:sp>
        <p:sp>
          <p:nvSpPr>
            <p:cNvPr id="35969" name="Freeform 127"/>
            <p:cNvSpPr>
              <a:spLocks/>
            </p:cNvSpPr>
            <p:nvPr/>
          </p:nvSpPr>
          <p:spPr bwMode="auto">
            <a:xfrm>
              <a:off x="4646614" y="4418013"/>
              <a:ext cx="738187" cy="444500"/>
            </a:xfrm>
            <a:custGeom>
              <a:avLst/>
              <a:gdLst>
                <a:gd name="T0" fmla="*/ 738187 w 465"/>
                <a:gd name="T1" fmla="*/ 215900 h 280"/>
                <a:gd name="T2" fmla="*/ 700087 w 465"/>
                <a:gd name="T3" fmla="*/ 139700 h 280"/>
                <a:gd name="T4" fmla="*/ 623887 w 465"/>
                <a:gd name="T5" fmla="*/ 63500 h 280"/>
                <a:gd name="T6" fmla="*/ 509587 w 465"/>
                <a:gd name="T7" fmla="*/ 12700 h 280"/>
                <a:gd name="T8" fmla="*/ 368300 w 465"/>
                <a:gd name="T9" fmla="*/ 0 h 280"/>
                <a:gd name="T10" fmla="*/ 228600 w 465"/>
                <a:gd name="T11" fmla="*/ 12700 h 280"/>
                <a:gd name="T12" fmla="*/ 101600 w 465"/>
                <a:gd name="T13" fmla="*/ 63500 h 280"/>
                <a:gd name="T14" fmla="*/ 25400 w 465"/>
                <a:gd name="T15" fmla="*/ 139700 h 280"/>
                <a:gd name="T16" fmla="*/ 0 w 465"/>
                <a:gd name="T17" fmla="*/ 215900 h 280"/>
                <a:gd name="T18" fmla="*/ 25400 w 465"/>
                <a:gd name="T19" fmla="*/ 304800 h 280"/>
                <a:gd name="T20" fmla="*/ 101600 w 465"/>
                <a:gd name="T21" fmla="*/ 381000 h 280"/>
                <a:gd name="T22" fmla="*/ 228600 w 465"/>
                <a:gd name="T23" fmla="*/ 419100 h 280"/>
                <a:gd name="T24" fmla="*/ 368300 w 465"/>
                <a:gd name="T25" fmla="*/ 444500 h 280"/>
                <a:gd name="T26" fmla="*/ 509587 w 465"/>
                <a:gd name="T27" fmla="*/ 419100 h 280"/>
                <a:gd name="T28" fmla="*/ 623887 w 465"/>
                <a:gd name="T29" fmla="*/ 381000 h 280"/>
                <a:gd name="T30" fmla="*/ 700087 w 465"/>
                <a:gd name="T31" fmla="*/ 304800 h 280"/>
                <a:gd name="T32" fmla="*/ 738187 w 465"/>
                <a:gd name="T33" fmla="*/ 215900 h 28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65" h="280">
                  <a:moveTo>
                    <a:pt x="465" y="136"/>
                  </a:moveTo>
                  <a:lnTo>
                    <a:pt x="441" y="88"/>
                  </a:lnTo>
                  <a:lnTo>
                    <a:pt x="393" y="40"/>
                  </a:lnTo>
                  <a:lnTo>
                    <a:pt x="321" y="8"/>
                  </a:lnTo>
                  <a:lnTo>
                    <a:pt x="232" y="0"/>
                  </a:lnTo>
                  <a:lnTo>
                    <a:pt x="144" y="8"/>
                  </a:lnTo>
                  <a:lnTo>
                    <a:pt x="64" y="40"/>
                  </a:lnTo>
                  <a:lnTo>
                    <a:pt x="16" y="88"/>
                  </a:lnTo>
                  <a:lnTo>
                    <a:pt x="0" y="136"/>
                  </a:lnTo>
                  <a:lnTo>
                    <a:pt x="16" y="192"/>
                  </a:lnTo>
                  <a:lnTo>
                    <a:pt x="64" y="240"/>
                  </a:lnTo>
                  <a:lnTo>
                    <a:pt x="144" y="264"/>
                  </a:lnTo>
                  <a:lnTo>
                    <a:pt x="232" y="280"/>
                  </a:lnTo>
                  <a:lnTo>
                    <a:pt x="321" y="264"/>
                  </a:lnTo>
                  <a:lnTo>
                    <a:pt x="393" y="240"/>
                  </a:lnTo>
                  <a:lnTo>
                    <a:pt x="441" y="192"/>
                  </a:lnTo>
                  <a:lnTo>
                    <a:pt x="465" y="136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70" name="Freeform 128"/>
            <p:cNvSpPr>
              <a:spLocks/>
            </p:cNvSpPr>
            <p:nvPr/>
          </p:nvSpPr>
          <p:spPr bwMode="auto">
            <a:xfrm>
              <a:off x="4633914" y="4405313"/>
              <a:ext cx="763587" cy="469900"/>
            </a:xfrm>
            <a:custGeom>
              <a:avLst/>
              <a:gdLst>
                <a:gd name="T0" fmla="*/ 700087 w 481"/>
                <a:gd name="T1" fmla="*/ 165100 h 296"/>
                <a:gd name="T2" fmla="*/ 712787 w 481"/>
                <a:gd name="T3" fmla="*/ 165100 h 296"/>
                <a:gd name="T4" fmla="*/ 636587 w 481"/>
                <a:gd name="T5" fmla="*/ 88900 h 296"/>
                <a:gd name="T6" fmla="*/ 522287 w 481"/>
                <a:gd name="T7" fmla="*/ 38100 h 296"/>
                <a:gd name="T8" fmla="*/ 522287 w 481"/>
                <a:gd name="T9" fmla="*/ 38100 h 296"/>
                <a:gd name="T10" fmla="*/ 381000 w 481"/>
                <a:gd name="T11" fmla="*/ 25400 h 296"/>
                <a:gd name="T12" fmla="*/ 241300 w 481"/>
                <a:gd name="T13" fmla="*/ 38100 h 296"/>
                <a:gd name="T14" fmla="*/ 254000 w 481"/>
                <a:gd name="T15" fmla="*/ 38100 h 296"/>
                <a:gd name="T16" fmla="*/ 127000 w 481"/>
                <a:gd name="T17" fmla="*/ 88900 h 296"/>
                <a:gd name="T18" fmla="*/ 50800 w 481"/>
                <a:gd name="T19" fmla="*/ 165100 h 296"/>
                <a:gd name="T20" fmla="*/ 50800 w 481"/>
                <a:gd name="T21" fmla="*/ 165100 h 296"/>
                <a:gd name="T22" fmla="*/ 25400 w 481"/>
                <a:gd name="T23" fmla="*/ 228600 h 296"/>
                <a:gd name="T24" fmla="*/ 50800 w 481"/>
                <a:gd name="T25" fmla="*/ 317500 h 296"/>
                <a:gd name="T26" fmla="*/ 50800 w 481"/>
                <a:gd name="T27" fmla="*/ 317500 h 296"/>
                <a:gd name="T28" fmla="*/ 127000 w 481"/>
                <a:gd name="T29" fmla="*/ 381000 h 296"/>
                <a:gd name="T30" fmla="*/ 254000 w 481"/>
                <a:gd name="T31" fmla="*/ 419100 h 296"/>
                <a:gd name="T32" fmla="*/ 241300 w 481"/>
                <a:gd name="T33" fmla="*/ 419100 h 296"/>
                <a:gd name="T34" fmla="*/ 381000 w 481"/>
                <a:gd name="T35" fmla="*/ 444500 h 296"/>
                <a:gd name="T36" fmla="*/ 522287 w 481"/>
                <a:gd name="T37" fmla="*/ 419100 h 296"/>
                <a:gd name="T38" fmla="*/ 522287 w 481"/>
                <a:gd name="T39" fmla="*/ 419100 h 296"/>
                <a:gd name="T40" fmla="*/ 636587 w 481"/>
                <a:gd name="T41" fmla="*/ 393700 h 296"/>
                <a:gd name="T42" fmla="*/ 712787 w 481"/>
                <a:gd name="T43" fmla="*/ 317500 h 296"/>
                <a:gd name="T44" fmla="*/ 700087 w 481"/>
                <a:gd name="T45" fmla="*/ 317500 h 296"/>
                <a:gd name="T46" fmla="*/ 738187 w 481"/>
                <a:gd name="T47" fmla="*/ 228600 h 296"/>
                <a:gd name="T48" fmla="*/ 763587 w 481"/>
                <a:gd name="T49" fmla="*/ 241300 h 296"/>
                <a:gd name="T50" fmla="*/ 725487 w 481"/>
                <a:gd name="T51" fmla="*/ 330200 h 296"/>
                <a:gd name="T52" fmla="*/ 649287 w 481"/>
                <a:gd name="T53" fmla="*/ 406400 h 296"/>
                <a:gd name="T54" fmla="*/ 649287 w 481"/>
                <a:gd name="T55" fmla="*/ 406400 h 296"/>
                <a:gd name="T56" fmla="*/ 534987 w 481"/>
                <a:gd name="T57" fmla="*/ 444500 h 296"/>
                <a:gd name="T58" fmla="*/ 381000 w 481"/>
                <a:gd name="T59" fmla="*/ 469900 h 296"/>
                <a:gd name="T60" fmla="*/ 381000 w 481"/>
                <a:gd name="T61" fmla="*/ 469900 h 296"/>
                <a:gd name="T62" fmla="*/ 241300 w 481"/>
                <a:gd name="T63" fmla="*/ 444500 h 296"/>
                <a:gd name="T64" fmla="*/ 114300 w 481"/>
                <a:gd name="T65" fmla="*/ 406400 h 296"/>
                <a:gd name="T66" fmla="*/ 114300 w 481"/>
                <a:gd name="T67" fmla="*/ 406400 h 296"/>
                <a:gd name="T68" fmla="*/ 38100 w 481"/>
                <a:gd name="T69" fmla="*/ 330200 h 296"/>
                <a:gd name="T70" fmla="*/ 0 w 481"/>
                <a:gd name="T71" fmla="*/ 241300 h 296"/>
                <a:gd name="T72" fmla="*/ 0 w 481"/>
                <a:gd name="T73" fmla="*/ 228600 h 296"/>
                <a:gd name="T74" fmla="*/ 25400 w 481"/>
                <a:gd name="T75" fmla="*/ 152400 h 296"/>
                <a:gd name="T76" fmla="*/ 114300 w 481"/>
                <a:gd name="T77" fmla="*/ 76200 h 296"/>
                <a:gd name="T78" fmla="*/ 114300 w 481"/>
                <a:gd name="T79" fmla="*/ 63500 h 296"/>
                <a:gd name="T80" fmla="*/ 241300 w 481"/>
                <a:gd name="T81" fmla="*/ 12700 h 296"/>
                <a:gd name="T82" fmla="*/ 381000 w 481"/>
                <a:gd name="T83" fmla="*/ 0 h 296"/>
                <a:gd name="T84" fmla="*/ 381000 w 481"/>
                <a:gd name="T85" fmla="*/ 0 h 296"/>
                <a:gd name="T86" fmla="*/ 522287 w 481"/>
                <a:gd name="T87" fmla="*/ 12700 h 296"/>
                <a:gd name="T88" fmla="*/ 649287 w 481"/>
                <a:gd name="T89" fmla="*/ 63500 h 296"/>
                <a:gd name="T90" fmla="*/ 649287 w 481"/>
                <a:gd name="T91" fmla="*/ 76200 h 296"/>
                <a:gd name="T92" fmla="*/ 725487 w 481"/>
                <a:gd name="T93" fmla="*/ 152400 h 296"/>
                <a:gd name="T94" fmla="*/ 763587 w 481"/>
                <a:gd name="T95" fmla="*/ 228600 h 29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481" h="296">
                  <a:moveTo>
                    <a:pt x="465" y="152"/>
                  </a:moveTo>
                  <a:lnTo>
                    <a:pt x="441" y="104"/>
                  </a:lnTo>
                  <a:lnTo>
                    <a:pt x="449" y="104"/>
                  </a:lnTo>
                  <a:lnTo>
                    <a:pt x="401" y="56"/>
                  </a:lnTo>
                  <a:lnTo>
                    <a:pt x="329" y="24"/>
                  </a:lnTo>
                  <a:lnTo>
                    <a:pt x="240" y="16"/>
                  </a:lnTo>
                  <a:lnTo>
                    <a:pt x="152" y="24"/>
                  </a:lnTo>
                  <a:lnTo>
                    <a:pt x="160" y="24"/>
                  </a:lnTo>
                  <a:lnTo>
                    <a:pt x="80" y="56"/>
                  </a:lnTo>
                  <a:lnTo>
                    <a:pt x="32" y="104"/>
                  </a:lnTo>
                  <a:lnTo>
                    <a:pt x="16" y="152"/>
                  </a:lnTo>
                  <a:lnTo>
                    <a:pt x="16" y="144"/>
                  </a:lnTo>
                  <a:lnTo>
                    <a:pt x="32" y="200"/>
                  </a:lnTo>
                  <a:lnTo>
                    <a:pt x="80" y="248"/>
                  </a:lnTo>
                  <a:lnTo>
                    <a:pt x="80" y="240"/>
                  </a:lnTo>
                  <a:lnTo>
                    <a:pt x="160" y="264"/>
                  </a:lnTo>
                  <a:lnTo>
                    <a:pt x="152" y="264"/>
                  </a:lnTo>
                  <a:lnTo>
                    <a:pt x="240" y="280"/>
                  </a:lnTo>
                  <a:lnTo>
                    <a:pt x="329" y="264"/>
                  </a:lnTo>
                  <a:lnTo>
                    <a:pt x="401" y="240"/>
                  </a:lnTo>
                  <a:lnTo>
                    <a:pt x="401" y="248"/>
                  </a:lnTo>
                  <a:lnTo>
                    <a:pt x="449" y="200"/>
                  </a:lnTo>
                  <a:lnTo>
                    <a:pt x="441" y="200"/>
                  </a:lnTo>
                  <a:lnTo>
                    <a:pt x="465" y="144"/>
                  </a:lnTo>
                  <a:lnTo>
                    <a:pt x="481" y="152"/>
                  </a:lnTo>
                  <a:lnTo>
                    <a:pt x="457" y="208"/>
                  </a:lnTo>
                  <a:lnTo>
                    <a:pt x="409" y="256"/>
                  </a:lnTo>
                  <a:lnTo>
                    <a:pt x="337" y="280"/>
                  </a:lnTo>
                  <a:lnTo>
                    <a:pt x="329" y="280"/>
                  </a:lnTo>
                  <a:lnTo>
                    <a:pt x="240" y="296"/>
                  </a:lnTo>
                  <a:lnTo>
                    <a:pt x="152" y="280"/>
                  </a:lnTo>
                  <a:lnTo>
                    <a:pt x="72" y="256"/>
                  </a:lnTo>
                  <a:lnTo>
                    <a:pt x="24" y="208"/>
                  </a:lnTo>
                  <a:lnTo>
                    <a:pt x="16" y="208"/>
                  </a:lnTo>
                  <a:lnTo>
                    <a:pt x="0" y="152"/>
                  </a:lnTo>
                  <a:lnTo>
                    <a:pt x="0" y="144"/>
                  </a:lnTo>
                  <a:lnTo>
                    <a:pt x="16" y="96"/>
                  </a:lnTo>
                  <a:lnTo>
                    <a:pt x="24" y="96"/>
                  </a:lnTo>
                  <a:lnTo>
                    <a:pt x="72" y="48"/>
                  </a:lnTo>
                  <a:lnTo>
                    <a:pt x="72" y="40"/>
                  </a:lnTo>
                  <a:lnTo>
                    <a:pt x="152" y="8"/>
                  </a:lnTo>
                  <a:lnTo>
                    <a:pt x="240" y="0"/>
                  </a:lnTo>
                  <a:lnTo>
                    <a:pt x="329" y="8"/>
                  </a:lnTo>
                  <a:lnTo>
                    <a:pt x="337" y="8"/>
                  </a:lnTo>
                  <a:lnTo>
                    <a:pt x="409" y="40"/>
                  </a:lnTo>
                  <a:lnTo>
                    <a:pt x="409" y="48"/>
                  </a:lnTo>
                  <a:lnTo>
                    <a:pt x="457" y="96"/>
                  </a:lnTo>
                  <a:lnTo>
                    <a:pt x="481" y="144"/>
                  </a:lnTo>
                  <a:lnTo>
                    <a:pt x="465" y="152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71" name="Freeform 129"/>
            <p:cNvSpPr>
              <a:spLocks/>
            </p:cNvSpPr>
            <p:nvPr/>
          </p:nvSpPr>
          <p:spPr bwMode="auto">
            <a:xfrm>
              <a:off x="5372100" y="4633913"/>
              <a:ext cx="25400" cy="12700"/>
            </a:xfrm>
            <a:custGeom>
              <a:avLst/>
              <a:gdLst>
                <a:gd name="T0" fmla="*/ 0 w 16"/>
                <a:gd name="T1" fmla="*/ 0 h 8"/>
                <a:gd name="T2" fmla="*/ 0 w 16"/>
                <a:gd name="T3" fmla="*/ 0 h 8"/>
                <a:gd name="T4" fmla="*/ 0 w 16"/>
                <a:gd name="T5" fmla="*/ 12700 h 8"/>
                <a:gd name="T6" fmla="*/ 25400 w 16"/>
                <a:gd name="T7" fmla="*/ 0 h 8"/>
                <a:gd name="T8" fmla="*/ 25400 w 16"/>
                <a:gd name="T9" fmla="*/ 12700 h 8"/>
                <a:gd name="T10" fmla="*/ 25400 w 16"/>
                <a:gd name="T11" fmla="*/ 12700 h 8"/>
                <a:gd name="T12" fmla="*/ 0 w 16"/>
                <a:gd name="T13" fmla="*/ 0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" h="8">
                  <a:moveTo>
                    <a:pt x="0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16" y="0"/>
                  </a:lnTo>
                  <a:lnTo>
                    <a:pt x="16" y="8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72" name="Rectangle 130"/>
            <p:cNvSpPr>
              <a:spLocks noChangeArrowheads="1"/>
            </p:cNvSpPr>
            <p:nvPr/>
          </p:nvSpPr>
          <p:spPr bwMode="auto">
            <a:xfrm>
              <a:off x="4778376" y="4506913"/>
              <a:ext cx="541815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1900">
                  <a:solidFill>
                    <a:srgbClr val="000000"/>
                  </a:solidFill>
                  <a:latin typeface="Times" panose="02020603050405020304" pitchFamily="18" charset="0"/>
                  <a:ea typeface="新細明體" pitchFamily="18" charset="-120"/>
                </a:rPr>
                <a:t>DFW</a:t>
              </a:r>
              <a:endParaRPr lang="en-US" altLang="zh-TW">
                <a:ea typeface="新細明體" pitchFamily="18" charset="-120"/>
              </a:endParaRPr>
            </a:p>
          </p:txBody>
        </p:sp>
        <p:sp>
          <p:nvSpPr>
            <p:cNvPr id="35973" name="Freeform 131"/>
            <p:cNvSpPr>
              <a:spLocks/>
            </p:cNvSpPr>
            <p:nvPr/>
          </p:nvSpPr>
          <p:spPr bwMode="auto">
            <a:xfrm>
              <a:off x="2282825" y="3362325"/>
              <a:ext cx="736600" cy="444500"/>
            </a:xfrm>
            <a:custGeom>
              <a:avLst/>
              <a:gdLst>
                <a:gd name="T0" fmla="*/ 736600 w 464"/>
                <a:gd name="T1" fmla="*/ 215900 h 280"/>
                <a:gd name="T2" fmla="*/ 698500 w 464"/>
                <a:gd name="T3" fmla="*/ 139700 h 280"/>
                <a:gd name="T4" fmla="*/ 622300 w 464"/>
                <a:gd name="T5" fmla="*/ 63500 h 280"/>
                <a:gd name="T6" fmla="*/ 508000 w 464"/>
                <a:gd name="T7" fmla="*/ 12700 h 280"/>
                <a:gd name="T8" fmla="*/ 368300 w 464"/>
                <a:gd name="T9" fmla="*/ 0 h 280"/>
                <a:gd name="T10" fmla="*/ 228600 w 464"/>
                <a:gd name="T11" fmla="*/ 12700 h 280"/>
                <a:gd name="T12" fmla="*/ 101600 w 464"/>
                <a:gd name="T13" fmla="*/ 63500 h 280"/>
                <a:gd name="T14" fmla="*/ 25400 w 464"/>
                <a:gd name="T15" fmla="*/ 139700 h 280"/>
                <a:gd name="T16" fmla="*/ 0 w 464"/>
                <a:gd name="T17" fmla="*/ 215900 h 280"/>
                <a:gd name="T18" fmla="*/ 25400 w 464"/>
                <a:gd name="T19" fmla="*/ 304800 h 280"/>
                <a:gd name="T20" fmla="*/ 101600 w 464"/>
                <a:gd name="T21" fmla="*/ 381000 h 280"/>
                <a:gd name="T22" fmla="*/ 228600 w 464"/>
                <a:gd name="T23" fmla="*/ 419100 h 280"/>
                <a:gd name="T24" fmla="*/ 368300 w 464"/>
                <a:gd name="T25" fmla="*/ 444500 h 280"/>
                <a:gd name="T26" fmla="*/ 508000 w 464"/>
                <a:gd name="T27" fmla="*/ 419100 h 280"/>
                <a:gd name="T28" fmla="*/ 622300 w 464"/>
                <a:gd name="T29" fmla="*/ 381000 h 280"/>
                <a:gd name="T30" fmla="*/ 698500 w 464"/>
                <a:gd name="T31" fmla="*/ 304800 h 280"/>
                <a:gd name="T32" fmla="*/ 736600 w 464"/>
                <a:gd name="T33" fmla="*/ 215900 h 28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64" h="280">
                  <a:moveTo>
                    <a:pt x="464" y="136"/>
                  </a:moveTo>
                  <a:lnTo>
                    <a:pt x="440" y="88"/>
                  </a:lnTo>
                  <a:lnTo>
                    <a:pt x="392" y="40"/>
                  </a:lnTo>
                  <a:lnTo>
                    <a:pt x="320" y="8"/>
                  </a:lnTo>
                  <a:lnTo>
                    <a:pt x="232" y="0"/>
                  </a:lnTo>
                  <a:lnTo>
                    <a:pt x="144" y="8"/>
                  </a:lnTo>
                  <a:lnTo>
                    <a:pt x="64" y="40"/>
                  </a:lnTo>
                  <a:lnTo>
                    <a:pt x="16" y="88"/>
                  </a:lnTo>
                  <a:lnTo>
                    <a:pt x="0" y="136"/>
                  </a:lnTo>
                  <a:lnTo>
                    <a:pt x="16" y="192"/>
                  </a:lnTo>
                  <a:lnTo>
                    <a:pt x="64" y="240"/>
                  </a:lnTo>
                  <a:lnTo>
                    <a:pt x="144" y="264"/>
                  </a:lnTo>
                  <a:lnTo>
                    <a:pt x="232" y="280"/>
                  </a:lnTo>
                  <a:lnTo>
                    <a:pt x="320" y="264"/>
                  </a:lnTo>
                  <a:lnTo>
                    <a:pt x="392" y="240"/>
                  </a:lnTo>
                  <a:lnTo>
                    <a:pt x="440" y="192"/>
                  </a:lnTo>
                  <a:lnTo>
                    <a:pt x="464" y="136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74" name="Freeform 132"/>
            <p:cNvSpPr>
              <a:spLocks/>
            </p:cNvSpPr>
            <p:nvPr/>
          </p:nvSpPr>
          <p:spPr bwMode="auto">
            <a:xfrm>
              <a:off x="2270125" y="3349625"/>
              <a:ext cx="762000" cy="469900"/>
            </a:xfrm>
            <a:custGeom>
              <a:avLst/>
              <a:gdLst>
                <a:gd name="T0" fmla="*/ 698500 w 480"/>
                <a:gd name="T1" fmla="*/ 165100 h 296"/>
                <a:gd name="T2" fmla="*/ 711200 w 480"/>
                <a:gd name="T3" fmla="*/ 165100 h 296"/>
                <a:gd name="T4" fmla="*/ 635000 w 480"/>
                <a:gd name="T5" fmla="*/ 88900 h 296"/>
                <a:gd name="T6" fmla="*/ 520700 w 480"/>
                <a:gd name="T7" fmla="*/ 38100 h 296"/>
                <a:gd name="T8" fmla="*/ 520700 w 480"/>
                <a:gd name="T9" fmla="*/ 38100 h 296"/>
                <a:gd name="T10" fmla="*/ 381000 w 480"/>
                <a:gd name="T11" fmla="*/ 25400 h 296"/>
                <a:gd name="T12" fmla="*/ 241300 w 480"/>
                <a:gd name="T13" fmla="*/ 38100 h 296"/>
                <a:gd name="T14" fmla="*/ 254000 w 480"/>
                <a:gd name="T15" fmla="*/ 38100 h 296"/>
                <a:gd name="T16" fmla="*/ 127000 w 480"/>
                <a:gd name="T17" fmla="*/ 88900 h 296"/>
                <a:gd name="T18" fmla="*/ 50800 w 480"/>
                <a:gd name="T19" fmla="*/ 165100 h 296"/>
                <a:gd name="T20" fmla="*/ 50800 w 480"/>
                <a:gd name="T21" fmla="*/ 165100 h 296"/>
                <a:gd name="T22" fmla="*/ 25400 w 480"/>
                <a:gd name="T23" fmla="*/ 228600 h 296"/>
                <a:gd name="T24" fmla="*/ 50800 w 480"/>
                <a:gd name="T25" fmla="*/ 317500 h 296"/>
                <a:gd name="T26" fmla="*/ 50800 w 480"/>
                <a:gd name="T27" fmla="*/ 317500 h 296"/>
                <a:gd name="T28" fmla="*/ 127000 w 480"/>
                <a:gd name="T29" fmla="*/ 381000 h 296"/>
                <a:gd name="T30" fmla="*/ 254000 w 480"/>
                <a:gd name="T31" fmla="*/ 419100 h 296"/>
                <a:gd name="T32" fmla="*/ 241300 w 480"/>
                <a:gd name="T33" fmla="*/ 419100 h 296"/>
                <a:gd name="T34" fmla="*/ 381000 w 480"/>
                <a:gd name="T35" fmla="*/ 444500 h 296"/>
                <a:gd name="T36" fmla="*/ 520700 w 480"/>
                <a:gd name="T37" fmla="*/ 419100 h 296"/>
                <a:gd name="T38" fmla="*/ 520700 w 480"/>
                <a:gd name="T39" fmla="*/ 419100 h 296"/>
                <a:gd name="T40" fmla="*/ 635000 w 480"/>
                <a:gd name="T41" fmla="*/ 393700 h 296"/>
                <a:gd name="T42" fmla="*/ 711200 w 480"/>
                <a:gd name="T43" fmla="*/ 317500 h 296"/>
                <a:gd name="T44" fmla="*/ 698500 w 480"/>
                <a:gd name="T45" fmla="*/ 317500 h 296"/>
                <a:gd name="T46" fmla="*/ 736600 w 480"/>
                <a:gd name="T47" fmla="*/ 228600 h 296"/>
                <a:gd name="T48" fmla="*/ 762000 w 480"/>
                <a:gd name="T49" fmla="*/ 241300 h 296"/>
                <a:gd name="T50" fmla="*/ 723900 w 480"/>
                <a:gd name="T51" fmla="*/ 330200 h 296"/>
                <a:gd name="T52" fmla="*/ 647700 w 480"/>
                <a:gd name="T53" fmla="*/ 406400 h 296"/>
                <a:gd name="T54" fmla="*/ 647700 w 480"/>
                <a:gd name="T55" fmla="*/ 406400 h 296"/>
                <a:gd name="T56" fmla="*/ 533400 w 480"/>
                <a:gd name="T57" fmla="*/ 444500 h 296"/>
                <a:gd name="T58" fmla="*/ 381000 w 480"/>
                <a:gd name="T59" fmla="*/ 469900 h 296"/>
                <a:gd name="T60" fmla="*/ 381000 w 480"/>
                <a:gd name="T61" fmla="*/ 469900 h 296"/>
                <a:gd name="T62" fmla="*/ 241300 w 480"/>
                <a:gd name="T63" fmla="*/ 444500 h 296"/>
                <a:gd name="T64" fmla="*/ 114300 w 480"/>
                <a:gd name="T65" fmla="*/ 406400 h 296"/>
                <a:gd name="T66" fmla="*/ 114300 w 480"/>
                <a:gd name="T67" fmla="*/ 406400 h 296"/>
                <a:gd name="T68" fmla="*/ 38100 w 480"/>
                <a:gd name="T69" fmla="*/ 330200 h 296"/>
                <a:gd name="T70" fmla="*/ 0 w 480"/>
                <a:gd name="T71" fmla="*/ 241300 h 296"/>
                <a:gd name="T72" fmla="*/ 0 w 480"/>
                <a:gd name="T73" fmla="*/ 228600 h 296"/>
                <a:gd name="T74" fmla="*/ 25400 w 480"/>
                <a:gd name="T75" fmla="*/ 152400 h 296"/>
                <a:gd name="T76" fmla="*/ 114300 w 480"/>
                <a:gd name="T77" fmla="*/ 76200 h 296"/>
                <a:gd name="T78" fmla="*/ 114300 w 480"/>
                <a:gd name="T79" fmla="*/ 63500 h 296"/>
                <a:gd name="T80" fmla="*/ 241300 w 480"/>
                <a:gd name="T81" fmla="*/ 12700 h 296"/>
                <a:gd name="T82" fmla="*/ 381000 w 480"/>
                <a:gd name="T83" fmla="*/ 0 h 296"/>
                <a:gd name="T84" fmla="*/ 381000 w 480"/>
                <a:gd name="T85" fmla="*/ 0 h 296"/>
                <a:gd name="T86" fmla="*/ 520700 w 480"/>
                <a:gd name="T87" fmla="*/ 12700 h 296"/>
                <a:gd name="T88" fmla="*/ 647700 w 480"/>
                <a:gd name="T89" fmla="*/ 63500 h 296"/>
                <a:gd name="T90" fmla="*/ 647700 w 480"/>
                <a:gd name="T91" fmla="*/ 76200 h 296"/>
                <a:gd name="T92" fmla="*/ 723900 w 480"/>
                <a:gd name="T93" fmla="*/ 152400 h 296"/>
                <a:gd name="T94" fmla="*/ 762000 w 480"/>
                <a:gd name="T95" fmla="*/ 228600 h 29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480" h="296">
                  <a:moveTo>
                    <a:pt x="464" y="152"/>
                  </a:moveTo>
                  <a:lnTo>
                    <a:pt x="440" y="104"/>
                  </a:lnTo>
                  <a:lnTo>
                    <a:pt x="448" y="104"/>
                  </a:lnTo>
                  <a:lnTo>
                    <a:pt x="400" y="56"/>
                  </a:lnTo>
                  <a:lnTo>
                    <a:pt x="328" y="24"/>
                  </a:lnTo>
                  <a:lnTo>
                    <a:pt x="240" y="16"/>
                  </a:lnTo>
                  <a:lnTo>
                    <a:pt x="152" y="24"/>
                  </a:lnTo>
                  <a:lnTo>
                    <a:pt x="160" y="24"/>
                  </a:lnTo>
                  <a:lnTo>
                    <a:pt x="80" y="56"/>
                  </a:lnTo>
                  <a:lnTo>
                    <a:pt x="32" y="104"/>
                  </a:lnTo>
                  <a:lnTo>
                    <a:pt x="16" y="152"/>
                  </a:lnTo>
                  <a:lnTo>
                    <a:pt x="16" y="144"/>
                  </a:lnTo>
                  <a:lnTo>
                    <a:pt x="32" y="200"/>
                  </a:lnTo>
                  <a:lnTo>
                    <a:pt x="80" y="248"/>
                  </a:lnTo>
                  <a:lnTo>
                    <a:pt x="80" y="240"/>
                  </a:lnTo>
                  <a:lnTo>
                    <a:pt x="160" y="264"/>
                  </a:lnTo>
                  <a:lnTo>
                    <a:pt x="152" y="264"/>
                  </a:lnTo>
                  <a:lnTo>
                    <a:pt x="240" y="280"/>
                  </a:lnTo>
                  <a:lnTo>
                    <a:pt x="328" y="264"/>
                  </a:lnTo>
                  <a:lnTo>
                    <a:pt x="400" y="240"/>
                  </a:lnTo>
                  <a:lnTo>
                    <a:pt x="400" y="248"/>
                  </a:lnTo>
                  <a:lnTo>
                    <a:pt x="448" y="200"/>
                  </a:lnTo>
                  <a:lnTo>
                    <a:pt x="440" y="200"/>
                  </a:lnTo>
                  <a:lnTo>
                    <a:pt x="464" y="144"/>
                  </a:lnTo>
                  <a:lnTo>
                    <a:pt x="480" y="152"/>
                  </a:lnTo>
                  <a:lnTo>
                    <a:pt x="456" y="208"/>
                  </a:lnTo>
                  <a:lnTo>
                    <a:pt x="408" y="256"/>
                  </a:lnTo>
                  <a:lnTo>
                    <a:pt x="336" y="280"/>
                  </a:lnTo>
                  <a:lnTo>
                    <a:pt x="328" y="280"/>
                  </a:lnTo>
                  <a:lnTo>
                    <a:pt x="240" y="296"/>
                  </a:lnTo>
                  <a:lnTo>
                    <a:pt x="152" y="280"/>
                  </a:lnTo>
                  <a:lnTo>
                    <a:pt x="72" y="256"/>
                  </a:lnTo>
                  <a:lnTo>
                    <a:pt x="24" y="208"/>
                  </a:lnTo>
                  <a:lnTo>
                    <a:pt x="16" y="208"/>
                  </a:lnTo>
                  <a:lnTo>
                    <a:pt x="0" y="152"/>
                  </a:lnTo>
                  <a:lnTo>
                    <a:pt x="0" y="144"/>
                  </a:lnTo>
                  <a:lnTo>
                    <a:pt x="16" y="96"/>
                  </a:lnTo>
                  <a:lnTo>
                    <a:pt x="24" y="96"/>
                  </a:lnTo>
                  <a:lnTo>
                    <a:pt x="72" y="48"/>
                  </a:lnTo>
                  <a:lnTo>
                    <a:pt x="72" y="40"/>
                  </a:lnTo>
                  <a:lnTo>
                    <a:pt x="152" y="8"/>
                  </a:lnTo>
                  <a:lnTo>
                    <a:pt x="240" y="0"/>
                  </a:lnTo>
                  <a:lnTo>
                    <a:pt x="328" y="8"/>
                  </a:lnTo>
                  <a:lnTo>
                    <a:pt x="336" y="8"/>
                  </a:lnTo>
                  <a:lnTo>
                    <a:pt x="408" y="40"/>
                  </a:lnTo>
                  <a:lnTo>
                    <a:pt x="408" y="48"/>
                  </a:lnTo>
                  <a:lnTo>
                    <a:pt x="456" y="96"/>
                  </a:lnTo>
                  <a:lnTo>
                    <a:pt x="480" y="144"/>
                  </a:lnTo>
                  <a:lnTo>
                    <a:pt x="464" y="152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75" name="Freeform 133"/>
            <p:cNvSpPr>
              <a:spLocks/>
            </p:cNvSpPr>
            <p:nvPr/>
          </p:nvSpPr>
          <p:spPr bwMode="auto">
            <a:xfrm>
              <a:off x="3006725" y="3578225"/>
              <a:ext cx="25400" cy="12700"/>
            </a:xfrm>
            <a:custGeom>
              <a:avLst/>
              <a:gdLst>
                <a:gd name="T0" fmla="*/ 0 w 16"/>
                <a:gd name="T1" fmla="*/ 0 h 8"/>
                <a:gd name="T2" fmla="*/ 0 w 16"/>
                <a:gd name="T3" fmla="*/ 0 h 8"/>
                <a:gd name="T4" fmla="*/ 0 w 16"/>
                <a:gd name="T5" fmla="*/ 12700 h 8"/>
                <a:gd name="T6" fmla="*/ 25400 w 16"/>
                <a:gd name="T7" fmla="*/ 0 h 8"/>
                <a:gd name="T8" fmla="*/ 25400 w 16"/>
                <a:gd name="T9" fmla="*/ 12700 h 8"/>
                <a:gd name="T10" fmla="*/ 25400 w 16"/>
                <a:gd name="T11" fmla="*/ 12700 h 8"/>
                <a:gd name="T12" fmla="*/ 0 w 16"/>
                <a:gd name="T13" fmla="*/ 0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" h="8">
                  <a:moveTo>
                    <a:pt x="0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16" y="0"/>
                  </a:lnTo>
                  <a:lnTo>
                    <a:pt x="16" y="8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76" name="Rectangle 134"/>
            <p:cNvSpPr>
              <a:spLocks noChangeArrowheads="1"/>
            </p:cNvSpPr>
            <p:nvPr/>
          </p:nvSpPr>
          <p:spPr bwMode="auto">
            <a:xfrm>
              <a:off x="2466976" y="3451225"/>
              <a:ext cx="448841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1900">
                  <a:solidFill>
                    <a:srgbClr val="000000"/>
                  </a:solidFill>
                  <a:latin typeface="Times" panose="02020603050405020304" pitchFamily="18" charset="0"/>
                  <a:ea typeface="新細明體" pitchFamily="18" charset="-120"/>
                </a:rPr>
                <a:t>SFO</a:t>
              </a:r>
              <a:endParaRPr lang="en-US" altLang="zh-TW">
                <a:ea typeface="新細明體" pitchFamily="18" charset="-120"/>
              </a:endParaRPr>
            </a:p>
          </p:txBody>
        </p:sp>
        <p:sp>
          <p:nvSpPr>
            <p:cNvPr id="35977" name="Freeform 135"/>
            <p:cNvSpPr>
              <a:spLocks/>
            </p:cNvSpPr>
            <p:nvPr/>
          </p:nvSpPr>
          <p:spPr bwMode="auto">
            <a:xfrm>
              <a:off x="7405688" y="3476625"/>
              <a:ext cx="736600" cy="444500"/>
            </a:xfrm>
            <a:custGeom>
              <a:avLst/>
              <a:gdLst>
                <a:gd name="T0" fmla="*/ 736600 w 464"/>
                <a:gd name="T1" fmla="*/ 215900 h 280"/>
                <a:gd name="T2" fmla="*/ 698500 w 464"/>
                <a:gd name="T3" fmla="*/ 139700 h 280"/>
                <a:gd name="T4" fmla="*/ 622300 w 464"/>
                <a:gd name="T5" fmla="*/ 63500 h 280"/>
                <a:gd name="T6" fmla="*/ 508000 w 464"/>
                <a:gd name="T7" fmla="*/ 12700 h 280"/>
                <a:gd name="T8" fmla="*/ 368300 w 464"/>
                <a:gd name="T9" fmla="*/ 0 h 280"/>
                <a:gd name="T10" fmla="*/ 228600 w 464"/>
                <a:gd name="T11" fmla="*/ 12700 h 280"/>
                <a:gd name="T12" fmla="*/ 101600 w 464"/>
                <a:gd name="T13" fmla="*/ 63500 h 280"/>
                <a:gd name="T14" fmla="*/ 25400 w 464"/>
                <a:gd name="T15" fmla="*/ 139700 h 280"/>
                <a:gd name="T16" fmla="*/ 0 w 464"/>
                <a:gd name="T17" fmla="*/ 215900 h 280"/>
                <a:gd name="T18" fmla="*/ 25400 w 464"/>
                <a:gd name="T19" fmla="*/ 304800 h 280"/>
                <a:gd name="T20" fmla="*/ 101600 w 464"/>
                <a:gd name="T21" fmla="*/ 381000 h 280"/>
                <a:gd name="T22" fmla="*/ 228600 w 464"/>
                <a:gd name="T23" fmla="*/ 419100 h 280"/>
                <a:gd name="T24" fmla="*/ 368300 w 464"/>
                <a:gd name="T25" fmla="*/ 444500 h 280"/>
                <a:gd name="T26" fmla="*/ 508000 w 464"/>
                <a:gd name="T27" fmla="*/ 419100 h 280"/>
                <a:gd name="T28" fmla="*/ 622300 w 464"/>
                <a:gd name="T29" fmla="*/ 381000 h 280"/>
                <a:gd name="T30" fmla="*/ 698500 w 464"/>
                <a:gd name="T31" fmla="*/ 304800 h 280"/>
                <a:gd name="T32" fmla="*/ 736600 w 464"/>
                <a:gd name="T33" fmla="*/ 215900 h 28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64" h="280">
                  <a:moveTo>
                    <a:pt x="464" y="136"/>
                  </a:moveTo>
                  <a:lnTo>
                    <a:pt x="440" y="88"/>
                  </a:lnTo>
                  <a:lnTo>
                    <a:pt x="392" y="40"/>
                  </a:lnTo>
                  <a:lnTo>
                    <a:pt x="320" y="8"/>
                  </a:lnTo>
                  <a:lnTo>
                    <a:pt x="232" y="0"/>
                  </a:lnTo>
                  <a:lnTo>
                    <a:pt x="144" y="8"/>
                  </a:lnTo>
                  <a:lnTo>
                    <a:pt x="64" y="40"/>
                  </a:lnTo>
                  <a:lnTo>
                    <a:pt x="16" y="88"/>
                  </a:lnTo>
                  <a:lnTo>
                    <a:pt x="0" y="136"/>
                  </a:lnTo>
                  <a:lnTo>
                    <a:pt x="16" y="192"/>
                  </a:lnTo>
                  <a:lnTo>
                    <a:pt x="64" y="240"/>
                  </a:lnTo>
                  <a:lnTo>
                    <a:pt x="144" y="264"/>
                  </a:lnTo>
                  <a:lnTo>
                    <a:pt x="232" y="280"/>
                  </a:lnTo>
                  <a:lnTo>
                    <a:pt x="320" y="264"/>
                  </a:lnTo>
                  <a:lnTo>
                    <a:pt x="392" y="240"/>
                  </a:lnTo>
                  <a:lnTo>
                    <a:pt x="440" y="192"/>
                  </a:lnTo>
                  <a:lnTo>
                    <a:pt x="464" y="136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78" name="Freeform 136"/>
            <p:cNvSpPr>
              <a:spLocks/>
            </p:cNvSpPr>
            <p:nvPr/>
          </p:nvSpPr>
          <p:spPr bwMode="auto">
            <a:xfrm>
              <a:off x="7392988" y="3463925"/>
              <a:ext cx="762000" cy="469900"/>
            </a:xfrm>
            <a:custGeom>
              <a:avLst/>
              <a:gdLst>
                <a:gd name="T0" fmla="*/ 698500 w 480"/>
                <a:gd name="T1" fmla="*/ 165100 h 296"/>
                <a:gd name="T2" fmla="*/ 711200 w 480"/>
                <a:gd name="T3" fmla="*/ 165100 h 296"/>
                <a:gd name="T4" fmla="*/ 635000 w 480"/>
                <a:gd name="T5" fmla="*/ 88900 h 296"/>
                <a:gd name="T6" fmla="*/ 520700 w 480"/>
                <a:gd name="T7" fmla="*/ 38100 h 296"/>
                <a:gd name="T8" fmla="*/ 520700 w 480"/>
                <a:gd name="T9" fmla="*/ 38100 h 296"/>
                <a:gd name="T10" fmla="*/ 381000 w 480"/>
                <a:gd name="T11" fmla="*/ 25400 h 296"/>
                <a:gd name="T12" fmla="*/ 241300 w 480"/>
                <a:gd name="T13" fmla="*/ 38100 h 296"/>
                <a:gd name="T14" fmla="*/ 254000 w 480"/>
                <a:gd name="T15" fmla="*/ 38100 h 296"/>
                <a:gd name="T16" fmla="*/ 127000 w 480"/>
                <a:gd name="T17" fmla="*/ 88900 h 296"/>
                <a:gd name="T18" fmla="*/ 50800 w 480"/>
                <a:gd name="T19" fmla="*/ 165100 h 296"/>
                <a:gd name="T20" fmla="*/ 50800 w 480"/>
                <a:gd name="T21" fmla="*/ 165100 h 296"/>
                <a:gd name="T22" fmla="*/ 25400 w 480"/>
                <a:gd name="T23" fmla="*/ 228600 h 296"/>
                <a:gd name="T24" fmla="*/ 50800 w 480"/>
                <a:gd name="T25" fmla="*/ 317500 h 296"/>
                <a:gd name="T26" fmla="*/ 50800 w 480"/>
                <a:gd name="T27" fmla="*/ 317500 h 296"/>
                <a:gd name="T28" fmla="*/ 127000 w 480"/>
                <a:gd name="T29" fmla="*/ 381000 h 296"/>
                <a:gd name="T30" fmla="*/ 254000 w 480"/>
                <a:gd name="T31" fmla="*/ 419100 h 296"/>
                <a:gd name="T32" fmla="*/ 241300 w 480"/>
                <a:gd name="T33" fmla="*/ 419100 h 296"/>
                <a:gd name="T34" fmla="*/ 381000 w 480"/>
                <a:gd name="T35" fmla="*/ 444500 h 296"/>
                <a:gd name="T36" fmla="*/ 520700 w 480"/>
                <a:gd name="T37" fmla="*/ 419100 h 296"/>
                <a:gd name="T38" fmla="*/ 520700 w 480"/>
                <a:gd name="T39" fmla="*/ 419100 h 296"/>
                <a:gd name="T40" fmla="*/ 635000 w 480"/>
                <a:gd name="T41" fmla="*/ 393700 h 296"/>
                <a:gd name="T42" fmla="*/ 711200 w 480"/>
                <a:gd name="T43" fmla="*/ 317500 h 296"/>
                <a:gd name="T44" fmla="*/ 698500 w 480"/>
                <a:gd name="T45" fmla="*/ 317500 h 296"/>
                <a:gd name="T46" fmla="*/ 736600 w 480"/>
                <a:gd name="T47" fmla="*/ 228600 h 296"/>
                <a:gd name="T48" fmla="*/ 762000 w 480"/>
                <a:gd name="T49" fmla="*/ 241300 h 296"/>
                <a:gd name="T50" fmla="*/ 723900 w 480"/>
                <a:gd name="T51" fmla="*/ 330200 h 296"/>
                <a:gd name="T52" fmla="*/ 647700 w 480"/>
                <a:gd name="T53" fmla="*/ 406400 h 296"/>
                <a:gd name="T54" fmla="*/ 647700 w 480"/>
                <a:gd name="T55" fmla="*/ 406400 h 296"/>
                <a:gd name="T56" fmla="*/ 533400 w 480"/>
                <a:gd name="T57" fmla="*/ 444500 h 296"/>
                <a:gd name="T58" fmla="*/ 381000 w 480"/>
                <a:gd name="T59" fmla="*/ 469900 h 296"/>
                <a:gd name="T60" fmla="*/ 381000 w 480"/>
                <a:gd name="T61" fmla="*/ 469900 h 296"/>
                <a:gd name="T62" fmla="*/ 241300 w 480"/>
                <a:gd name="T63" fmla="*/ 444500 h 296"/>
                <a:gd name="T64" fmla="*/ 114300 w 480"/>
                <a:gd name="T65" fmla="*/ 406400 h 296"/>
                <a:gd name="T66" fmla="*/ 114300 w 480"/>
                <a:gd name="T67" fmla="*/ 406400 h 296"/>
                <a:gd name="T68" fmla="*/ 38100 w 480"/>
                <a:gd name="T69" fmla="*/ 330200 h 296"/>
                <a:gd name="T70" fmla="*/ 0 w 480"/>
                <a:gd name="T71" fmla="*/ 241300 h 296"/>
                <a:gd name="T72" fmla="*/ 0 w 480"/>
                <a:gd name="T73" fmla="*/ 228600 h 296"/>
                <a:gd name="T74" fmla="*/ 25400 w 480"/>
                <a:gd name="T75" fmla="*/ 152400 h 296"/>
                <a:gd name="T76" fmla="*/ 114300 w 480"/>
                <a:gd name="T77" fmla="*/ 76200 h 296"/>
                <a:gd name="T78" fmla="*/ 114300 w 480"/>
                <a:gd name="T79" fmla="*/ 63500 h 296"/>
                <a:gd name="T80" fmla="*/ 241300 w 480"/>
                <a:gd name="T81" fmla="*/ 12700 h 296"/>
                <a:gd name="T82" fmla="*/ 381000 w 480"/>
                <a:gd name="T83" fmla="*/ 0 h 296"/>
                <a:gd name="T84" fmla="*/ 381000 w 480"/>
                <a:gd name="T85" fmla="*/ 0 h 296"/>
                <a:gd name="T86" fmla="*/ 520700 w 480"/>
                <a:gd name="T87" fmla="*/ 12700 h 296"/>
                <a:gd name="T88" fmla="*/ 647700 w 480"/>
                <a:gd name="T89" fmla="*/ 63500 h 296"/>
                <a:gd name="T90" fmla="*/ 647700 w 480"/>
                <a:gd name="T91" fmla="*/ 76200 h 296"/>
                <a:gd name="T92" fmla="*/ 723900 w 480"/>
                <a:gd name="T93" fmla="*/ 152400 h 296"/>
                <a:gd name="T94" fmla="*/ 762000 w 480"/>
                <a:gd name="T95" fmla="*/ 228600 h 29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480" h="296">
                  <a:moveTo>
                    <a:pt x="464" y="152"/>
                  </a:moveTo>
                  <a:lnTo>
                    <a:pt x="440" y="104"/>
                  </a:lnTo>
                  <a:lnTo>
                    <a:pt x="448" y="104"/>
                  </a:lnTo>
                  <a:lnTo>
                    <a:pt x="400" y="56"/>
                  </a:lnTo>
                  <a:lnTo>
                    <a:pt x="328" y="24"/>
                  </a:lnTo>
                  <a:lnTo>
                    <a:pt x="240" y="16"/>
                  </a:lnTo>
                  <a:lnTo>
                    <a:pt x="152" y="24"/>
                  </a:lnTo>
                  <a:lnTo>
                    <a:pt x="160" y="24"/>
                  </a:lnTo>
                  <a:lnTo>
                    <a:pt x="80" y="56"/>
                  </a:lnTo>
                  <a:lnTo>
                    <a:pt x="32" y="104"/>
                  </a:lnTo>
                  <a:lnTo>
                    <a:pt x="16" y="152"/>
                  </a:lnTo>
                  <a:lnTo>
                    <a:pt x="16" y="144"/>
                  </a:lnTo>
                  <a:lnTo>
                    <a:pt x="32" y="200"/>
                  </a:lnTo>
                  <a:lnTo>
                    <a:pt x="80" y="248"/>
                  </a:lnTo>
                  <a:lnTo>
                    <a:pt x="80" y="240"/>
                  </a:lnTo>
                  <a:lnTo>
                    <a:pt x="160" y="264"/>
                  </a:lnTo>
                  <a:lnTo>
                    <a:pt x="152" y="264"/>
                  </a:lnTo>
                  <a:lnTo>
                    <a:pt x="240" y="280"/>
                  </a:lnTo>
                  <a:lnTo>
                    <a:pt x="328" y="264"/>
                  </a:lnTo>
                  <a:lnTo>
                    <a:pt x="400" y="240"/>
                  </a:lnTo>
                  <a:lnTo>
                    <a:pt x="400" y="248"/>
                  </a:lnTo>
                  <a:lnTo>
                    <a:pt x="448" y="200"/>
                  </a:lnTo>
                  <a:lnTo>
                    <a:pt x="440" y="200"/>
                  </a:lnTo>
                  <a:lnTo>
                    <a:pt x="464" y="144"/>
                  </a:lnTo>
                  <a:lnTo>
                    <a:pt x="480" y="152"/>
                  </a:lnTo>
                  <a:lnTo>
                    <a:pt x="456" y="208"/>
                  </a:lnTo>
                  <a:lnTo>
                    <a:pt x="408" y="256"/>
                  </a:lnTo>
                  <a:lnTo>
                    <a:pt x="336" y="280"/>
                  </a:lnTo>
                  <a:lnTo>
                    <a:pt x="328" y="280"/>
                  </a:lnTo>
                  <a:lnTo>
                    <a:pt x="240" y="296"/>
                  </a:lnTo>
                  <a:lnTo>
                    <a:pt x="152" y="280"/>
                  </a:lnTo>
                  <a:lnTo>
                    <a:pt x="72" y="256"/>
                  </a:lnTo>
                  <a:lnTo>
                    <a:pt x="24" y="208"/>
                  </a:lnTo>
                  <a:lnTo>
                    <a:pt x="16" y="208"/>
                  </a:lnTo>
                  <a:lnTo>
                    <a:pt x="0" y="152"/>
                  </a:lnTo>
                  <a:lnTo>
                    <a:pt x="0" y="144"/>
                  </a:lnTo>
                  <a:lnTo>
                    <a:pt x="16" y="96"/>
                  </a:lnTo>
                  <a:lnTo>
                    <a:pt x="24" y="96"/>
                  </a:lnTo>
                  <a:lnTo>
                    <a:pt x="72" y="48"/>
                  </a:lnTo>
                  <a:lnTo>
                    <a:pt x="72" y="40"/>
                  </a:lnTo>
                  <a:lnTo>
                    <a:pt x="152" y="8"/>
                  </a:lnTo>
                  <a:lnTo>
                    <a:pt x="240" y="0"/>
                  </a:lnTo>
                  <a:lnTo>
                    <a:pt x="328" y="8"/>
                  </a:lnTo>
                  <a:lnTo>
                    <a:pt x="336" y="8"/>
                  </a:lnTo>
                  <a:lnTo>
                    <a:pt x="408" y="40"/>
                  </a:lnTo>
                  <a:lnTo>
                    <a:pt x="408" y="48"/>
                  </a:lnTo>
                  <a:lnTo>
                    <a:pt x="456" y="96"/>
                  </a:lnTo>
                  <a:lnTo>
                    <a:pt x="480" y="144"/>
                  </a:lnTo>
                  <a:lnTo>
                    <a:pt x="464" y="152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79" name="Freeform 137"/>
            <p:cNvSpPr>
              <a:spLocks/>
            </p:cNvSpPr>
            <p:nvPr/>
          </p:nvSpPr>
          <p:spPr bwMode="auto">
            <a:xfrm>
              <a:off x="8129588" y="3692525"/>
              <a:ext cx="25400" cy="12700"/>
            </a:xfrm>
            <a:custGeom>
              <a:avLst/>
              <a:gdLst>
                <a:gd name="T0" fmla="*/ 0 w 16"/>
                <a:gd name="T1" fmla="*/ 0 h 8"/>
                <a:gd name="T2" fmla="*/ 0 w 16"/>
                <a:gd name="T3" fmla="*/ 0 h 8"/>
                <a:gd name="T4" fmla="*/ 0 w 16"/>
                <a:gd name="T5" fmla="*/ 12700 h 8"/>
                <a:gd name="T6" fmla="*/ 25400 w 16"/>
                <a:gd name="T7" fmla="*/ 0 h 8"/>
                <a:gd name="T8" fmla="*/ 25400 w 16"/>
                <a:gd name="T9" fmla="*/ 12700 h 8"/>
                <a:gd name="T10" fmla="*/ 25400 w 16"/>
                <a:gd name="T11" fmla="*/ 12700 h 8"/>
                <a:gd name="T12" fmla="*/ 0 w 16"/>
                <a:gd name="T13" fmla="*/ 0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" h="8">
                  <a:moveTo>
                    <a:pt x="0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16" y="0"/>
                  </a:lnTo>
                  <a:lnTo>
                    <a:pt x="16" y="8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80" name="Rectangle 138"/>
            <p:cNvSpPr>
              <a:spLocks noChangeArrowheads="1"/>
            </p:cNvSpPr>
            <p:nvPr/>
          </p:nvSpPr>
          <p:spPr bwMode="auto">
            <a:xfrm>
              <a:off x="7570788" y="3565525"/>
              <a:ext cx="472886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1900">
                  <a:solidFill>
                    <a:srgbClr val="000000"/>
                  </a:solidFill>
                  <a:latin typeface="Times" panose="02020603050405020304" pitchFamily="18" charset="0"/>
                  <a:ea typeface="新細明體" pitchFamily="18" charset="-120"/>
                </a:rPr>
                <a:t>BWI</a:t>
              </a:r>
              <a:endParaRPr lang="en-US" altLang="zh-TW">
                <a:ea typeface="新細明體" pitchFamily="18" charset="-120"/>
              </a:endParaRPr>
            </a:p>
          </p:txBody>
        </p:sp>
        <p:sp>
          <p:nvSpPr>
            <p:cNvPr id="35981" name="Freeform 139"/>
            <p:cNvSpPr>
              <a:spLocks/>
            </p:cNvSpPr>
            <p:nvPr/>
          </p:nvSpPr>
          <p:spPr bwMode="auto">
            <a:xfrm>
              <a:off x="8167688" y="1785938"/>
              <a:ext cx="736600" cy="444500"/>
            </a:xfrm>
            <a:custGeom>
              <a:avLst/>
              <a:gdLst>
                <a:gd name="T0" fmla="*/ 736600 w 464"/>
                <a:gd name="T1" fmla="*/ 215900 h 280"/>
                <a:gd name="T2" fmla="*/ 698500 w 464"/>
                <a:gd name="T3" fmla="*/ 139700 h 280"/>
                <a:gd name="T4" fmla="*/ 622300 w 464"/>
                <a:gd name="T5" fmla="*/ 63500 h 280"/>
                <a:gd name="T6" fmla="*/ 508000 w 464"/>
                <a:gd name="T7" fmla="*/ 12700 h 280"/>
                <a:gd name="T8" fmla="*/ 368300 w 464"/>
                <a:gd name="T9" fmla="*/ 0 h 280"/>
                <a:gd name="T10" fmla="*/ 228600 w 464"/>
                <a:gd name="T11" fmla="*/ 12700 h 280"/>
                <a:gd name="T12" fmla="*/ 101600 w 464"/>
                <a:gd name="T13" fmla="*/ 63500 h 280"/>
                <a:gd name="T14" fmla="*/ 25400 w 464"/>
                <a:gd name="T15" fmla="*/ 139700 h 280"/>
                <a:gd name="T16" fmla="*/ 0 w 464"/>
                <a:gd name="T17" fmla="*/ 215900 h 280"/>
                <a:gd name="T18" fmla="*/ 25400 w 464"/>
                <a:gd name="T19" fmla="*/ 304800 h 280"/>
                <a:gd name="T20" fmla="*/ 101600 w 464"/>
                <a:gd name="T21" fmla="*/ 381000 h 280"/>
                <a:gd name="T22" fmla="*/ 228600 w 464"/>
                <a:gd name="T23" fmla="*/ 419100 h 280"/>
                <a:gd name="T24" fmla="*/ 368300 w 464"/>
                <a:gd name="T25" fmla="*/ 444500 h 280"/>
                <a:gd name="T26" fmla="*/ 508000 w 464"/>
                <a:gd name="T27" fmla="*/ 419100 h 280"/>
                <a:gd name="T28" fmla="*/ 622300 w 464"/>
                <a:gd name="T29" fmla="*/ 381000 h 280"/>
                <a:gd name="T30" fmla="*/ 698500 w 464"/>
                <a:gd name="T31" fmla="*/ 304800 h 280"/>
                <a:gd name="T32" fmla="*/ 736600 w 464"/>
                <a:gd name="T33" fmla="*/ 215900 h 28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64" h="280">
                  <a:moveTo>
                    <a:pt x="464" y="136"/>
                  </a:moveTo>
                  <a:lnTo>
                    <a:pt x="440" y="88"/>
                  </a:lnTo>
                  <a:lnTo>
                    <a:pt x="392" y="40"/>
                  </a:lnTo>
                  <a:lnTo>
                    <a:pt x="320" y="8"/>
                  </a:lnTo>
                  <a:lnTo>
                    <a:pt x="232" y="0"/>
                  </a:lnTo>
                  <a:lnTo>
                    <a:pt x="144" y="8"/>
                  </a:lnTo>
                  <a:lnTo>
                    <a:pt x="64" y="40"/>
                  </a:lnTo>
                  <a:lnTo>
                    <a:pt x="16" y="88"/>
                  </a:lnTo>
                  <a:lnTo>
                    <a:pt x="0" y="136"/>
                  </a:lnTo>
                  <a:lnTo>
                    <a:pt x="16" y="192"/>
                  </a:lnTo>
                  <a:lnTo>
                    <a:pt x="64" y="240"/>
                  </a:lnTo>
                  <a:lnTo>
                    <a:pt x="144" y="264"/>
                  </a:lnTo>
                  <a:lnTo>
                    <a:pt x="232" y="280"/>
                  </a:lnTo>
                  <a:lnTo>
                    <a:pt x="320" y="264"/>
                  </a:lnTo>
                  <a:lnTo>
                    <a:pt x="392" y="240"/>
                  </a:lnTo>
                  <a:lnTo>
                    <a:pt x="440" y="192"/>
                  </a:lnTo>
                  <a:lnTo>
                    <a:pt x="464" y="136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82" name="Freeform 140"/>
            <p:cNvSpPr>
              <a:spLocks/>
            </p:cNvSpPr>
            <p:nvPr/>
          </p:nvSpPr>
          <p:spPr bwMode="auto">
            <a:xfrm>
              <a:off x="8154988" y="1773238"/>
              <a:ext cx="762000" cy="469900"/>
            </a:xfrm>
            <a:custGeom>
              <a:avLst/>
              <a:gdLst>
                <a:gd name="T0" fmla="*/ 698500 w 480"/>
                <a:gd name="T1" fmla="*/ 165100 h 296"/>
                <a:gd name="T2" fmla="*/ 711200 w 480"/>
                <a:gd name="T3" fmla="*/ 165100 h 296"/>
                <a:gd name="T4" fmla="*/ 635000 w 480"/>
                <a:gd name="T5" fmla="*/ 88900 h 296"/>
                <a:gd name="T6" fmla="*/ 520700 w 480"/>
                <a:gd name="T7" fmla="*/ 38100 h 296"/>
                <a:gd name="T8" fmla="*/ 520700 w 480"/>
                <a:gd name="T9" fmla="*/ 38100 h 296"/>
                <a:gd name="T10" fmla="*/ 381000 w 480"/>
                <a:gd name="T11" fmla="*/ 25400 h 296"/>
                <a:gd name="T12" fmla="*/ 241300 w 480"/>
                <a:gd name="T13" fmla="*/ 38100 h 296"/>
                <a:gd name="T14" fmla="*/ 254000 w 480"/>
                <a:gd name="T15" fmla="*/ 38100 h 296"/>
                <a:gd name="T16" fmla="*/ 127000 w 480"/>
                <a:gd name="T17" fmla="*/ 88900 h 296"/>
                <a:gd name="T18" fmla="*/ 50800 w 480"/>
                <a:gd name="T19" fmla="*/ 165100 h 296"/>
                <a:gd name="T20" fmla="*/ 50800 w 480"/>
                <a:gd name="T21" fmla="*/ 165100 h 296"/>
                <a:gd name="T22" fmla="*/ 25400 w 480"/>
                <a:gd name="T23" fmla="*/ 228600 h 296"/>
                <a:gd name="T24" fmla="*/ 50800 w 480"/>
                <a:gd name="T25" fmla="*/ 317500 h 296"/>
                <a:gd name="T26" fmla="*/ 50800 w 480"/>
                <a:gd name="T27" fmla="*/ 317500 h 296"/>
                <a:gd name="T28" fmla="*/ 127000 w 480"/>
                <a:gd name="T29" fmla="*/ 381000 h 296"/>
                <a:gd name="T30" fmla="*/ 254000 w 480"/>
                <a:gd name="T31" fmla="*/ 419100 h 296"/>
                <a:gd name="T32" fmla="*/ 241300 w 480"/>
                <a:gd name="T33" fmla="*/ 419100 h 296"/>
                <a:gd name="T34" fmla="*/ 381000 w 480"/>
                <a:gd name="T35" fmla="*/ 444500 h 296"/>
                <a:gd name="T36" fmla="*/ 520700 w 480"/>
                <a:gd name="T37" fmla="*/ 419100 h 296"/>
                <a:gd name="T38" fmla="*/ 520700 w 480"/>
                <a:gd name="T39" fmla="*/ 419100 h 296"/>
                <a:gd name="T40" fmla="*/ 635000 w 480"/>
                <a:gd name="T41" fmla="*/ 393700 h 296"/>
                <a:gd name="T42" fmla="*/ 711200 w 480"/>
                <a:gd name="T43" fmla="*/ 317500 h 296"/>
                <a:gd name="T44" fmla="*/ 698500 w 480"/>
                <a:gd name="T45" fmla="*/ 317500 h 296"/>
                <a:gd name="T46" fmla="*/ 736600 w 480"/>
                <a:gd name="T47" fmla="*/ 228600 h 296"/>
                <a:gd name="T48" fmla="*/ 762000 w 480"/>
                <a:gd name="T49" fmla="*/ 241300 h 296"/>
                <a:gd name="T50" fmla="*/ 723900 w 480"/>
                <a:gd name="T51" fmla="*/ 330200 h 296"/>
                <a:gd name="T52" fmla="*/ 647700 w 480"/>
                <a:gd name="T53" fmla="*/ 406400 h 296"/>
                <a:gd name="T54" fmla="*/ 647700 w 480"/>
                <a:gd name="T55" fmla="*/ 406400 h 296"/>
                <a:gd name="T56" fmla="*/ 533400 w 480"/>
                <a:gd name="T57" fmla="*/ 444500 h 296"/>
                <a:gd name="T58" fmla="*/ 381000 w 480"/>
                <a:gd name="T59" fmla="*/ 469900 h 296"/>
                <a:gd name="T60" fmla="*/ 381000 w 480"/>
                <a:gd name="T61" fmla="*/ 469900 h 296"/>
                <a:gd name="T62" fmla="*/ 241300 w 480"/>
                <a:gd name="T63" fmla="*/ 444500 h 296"/>
                <a:gd name="T64" fmla="*/ 114300 w 480"/>
                <a:gd name="T65" fmla="*/ 406400 h 296"/>
                <a:gd name="T66" fmla="*/ 114300 w 480"/>
                <a:gd name="T67" fmla="*/ 406400 h 296"/>
                <a:gd name="T68" fmla="*/ 38100 w 480"/>
                <a:gd name="T69" fmla="*/ 330200 h 296"/>
                <a:gd name="T70" fmla="*/ 0 w 480"/>
                <a:gd name="T71" fmla="*/ 241300 h 296"/>
                <a:gd name="T72" fmla="*/ 0 w 480"/>
                <a:gd name="T73" fmla="*/ 228600 h 296"/>
                <a:gd name="T74" fmla="*/ 25400 w 480"/>
                <a:gd name="T75" fmla="*/ 152400 h 296"/>
                <a:gd name="T76" fmla="*/ 114300 w 480"/>
                <a:gd name="T77" fmla="*/ 76200 h 296"/>
                <a:gd name="T78" fmla="*/ 114300 w 480"/>
                <a:gd name="T79" fmla="*/ 63500 h 296"/>
                <a:gd name="T80" fmla="*/ 241300 w 480"/>
                <a:gd name="T81" fmla="*/ 12700 h 296"/>
                <a:gd name="T82" fmla="*/ 381000 w 480"/>
                <a:gd name="T83" fmla="*/ 0 h 296"/>
                <a:gd name="T84" fmla="*/ 381000 w 480"/>
                <a:gd name="T85" fmla="*/ 0 h 296"/>
                <a:gd name="T86" fmla="*/ 520700 w 480"/>
                <a:gd name="T87" fmla="*/ 12700 h 296"/>
                <a:gd name="T88" fmla="*/ 647700 w 480"/>
                <a:gd name="T89" fmla="*/ 63500 h 296"/>
                <a:gd name="T90" fmla="*/ 647700 w 480"/>
                <a:gd name="T91" fmla="*/ 76200 h 296"/>
                <a:gd name="T92" fmla="*/ 723900 w 480"/>
                <a:gd name="T93" fmla="*/ 152400 h 296"/>
                <a:gd name="T94" fmla="*/ 762000 w 480"/>
                <a:gd name="T95" fmla="*/ 228600 h 29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480" h="296">
                  <a:moveTo>
                    <a:pt x="464" y="152"/>
                  </a:moveTo>
                  <a:lnTo>
                    <a:pt x="440" y="104"/>
                  </a:lnTo>
                  <a:lnTo>
                    <a:pt x="448" y="104"/>
                  </a:lnTo>
                  <a:lnTo>
                    <a:pt x="400" y="56"/>
                  </a:lnTo>
                  <a:lnTo>
                    <a:pt x="328" y="24"/>
                  </a:lnTo>
                  <a:lnTo>
                    <a:pt x="240" y="16"/>
                  </a:lnTo>
                  <a:lnTo>
                    <a:pt x="152" y="24"/>
                  </a:lnTo>
                  <a:lnTo>
                    <a:pt x="160" y="24"/>
                  </a:lnTo>
                  <a:lnTo>
                    <a:pt x="80" y="56"/>
                  </a:lnTo>
                  <a:lnTo>
                    <a:pt x="32" y="104"/>
                  </a:lnTo>
                  <a:lnTo>
                    <a:pt x="16" y="152"/>
                  </a:lnTo>
                  <a:lnTo>
                    <a:pt x="16" y="144"/>
                  </a:lnTo>
                  <a:lnTo>
                    <a:pt x="32" y="200"/>
                  </a:lnTo>
                  <a:lnTo>
                    <a:pt x="80" y="248"/>
                  </a:lnTo>
                  <a:lnTo>
                    <a:pt x="80" y="240"/>
                  </a:lnTo>
                  <a:lnTo>
                    <a:pt x="160" y="264"/>
                  </a:lnTo>
                  <a:lnTo>
                    <a:pt x="152" y="264"/>
                  </a:lnTo>
                  <a:lnTo>
                    <a:pt x="240" y="280"/>
                  </a:lnTo>
                  <a:lnTo>
                    <a:pt x="328" y="264"/>
                  </a:lnTo>
                  <a:lnTo>
                    <a:pt x="400" y="240"/>
                  </a:lnTo>
                  <a:lnTo>
                    <a:pt x="400" y="248"/>
                  </a:lnTo>
                  <a:lnTo>
                    <a:pt x="448" y="200"/>
                  </a:lnTo>
                  <a:lnTo>
                    <a:pt x="440" y="200"/>
                  </a:lnTo>
                  <a:lnTo>
                    <a:pt x="464" y="144"/>
                  </a:lnTo>
                  <a:lnTo>
                    <a:pt x="480" y="152"/>
                  </a:lnTo>
                  <a:lnTo>
                    <a:pt x="456" y="208"/>
                  </a:lnTo>
                  <a:lnTo>
                    <a:pt x="408" y="256"/>
                  </a:lnTo>
                  <a:lnTo>
                    <a:pt x="336" y="280"/>
                  </a:lnTo>
                  <a:lnTo>
                    <a:pt x="328" y="280"/>
                  </a:lnTo>
                  <a:lnTo>
                    <a:pt x="240" y="296"/>
                  </a:lnTo>
                  <a:lnTo>
                    <a:pt x="152" y="280"/>
                  </a:lnTo>
                  <a:lnTo>
                    <a:pt x="72" y="256"/>
                  </a:lnTo>
                  <a:lnTo>
                    <a:pt x="24" y="208"/>
                  </a:lnTo>
                  <a:lnTo>
                    <a:pt x="16" y="208"/>
                  </a:lnTo>
                  <a:lnTo>
                    <a:pt x="0" y="152"/>
                  </a:lnTo>
                  <a:lnTo>
                    <a:pt x="0" y="144"/>
                  </a:lnTo>
                  <a:lnTo>
                    <a:pt x="16" y="96"/>
                  </a:lnTo>
                  <a:lnTo>
                    <a:pt x="24" y="96"/>
                  </a:lnTo>
                  <a:lnTo>
                    <a:pt x="72" y="48"/>
                  </a:lnTo>
                  <a:lnTo>
                    <a:pt x="72" y="40"/>
                  </a:lnTo>
                  <a:lnTo>
                    <a:pt x="152" y="8"/>
                  </a:lnTo>
                  <a:lnTo>
                    <a:pt x="240" y="0"/>
                  </a:lnTo>
                  <a:lnTo>
                    <a:pt x="328" y="8"/>
                  </a:lnTo>
                  <a:lnTo>
                    <a:pt x="336" y="8"/>
                  </a:lnTo>
                  <a:lnTo>
                    <a:pt x="408" y="40"/>
                  </a:lnTo>
                  <a:lnTo>
                    <a:pt x="408" y="48"/>
                  </a:lnTo>
                  <a:lnTo>
                    <a:pt x="456" y="96"/>
                  </a:lnTo>
                  <a:lnTo>
                    <a:pt x="480" y="144"/>
                  </a:lnTo>
                  <a:lnTo>
                    <a:pt x="464" y="152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83" name="Freeform 141"/>
            <p:cNvSpPr>
              <a:spLocks/>
            </p:cNvSpPr>
            <p:nvPr/>
          </p:nvSpPr>
          <p:spPr bwMode="auto">
            <a:xfrm>
              <a:off x="8891588" y="2001838"/>
              <a:ext cx="25400" cy="12700"/>
            </a:xfrm>
            <a:custGeom>
              <a:avLst/>
              <a:gdLst>
                <a:gd name="T0" fmla="*/ 0 w 16"/>
                <a:gd name="T1" fmla="*/ 0 h 8"/>
                <a:gd name="T2" fmla="*/ 0 w 16"/>
                <a:gd name="T3" fmla="*/ 0 h 8"/>
                <a:gd name="T4" fmla="*/ 0 w 16"/>
                <a:gd name="T5" fmla="*/ 12700 h 8"/>
                <a:gd name="T6" fmla="*/ 25400 w 16"/>
                <a:gd name="T7" fmla="*/ 0 h 8"/>
                <a:gd name="T8" fmla="*/ 25400 w 16"/>
                <a:gd name="T9" fmla="*/ 12700 h 8"/>
                <a:gd name="T10" fmla="*/ 25400 w 16"/>
                <a:gd name="T11" fmla="*/ 12700 h 8"/>
                <a:gd name="T12" fmla="*/ 0 w 16"/>
                <a:gd name="T13" fmla="*/ 0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" h="8">
                  <a:moveTo>
                    <a:pt x="0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16" y="0"/>
                  </a:lnTo>
                  <a:lnTo>
                    <a:pt x="16" y="8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84" name="Rectangle 142"/>
            <p:cNvSpPr>
              <a:spLocks noChangeArrowheads="1"/>
            </p:cNvSpPr>
            <p:nvPr/>
          </p:nvSpPr>
          <p:spPr bwMode="auto">
            <a:xfrm>
              <a:off x="8337550" y="1874838"/>
              <a:ext cx="488916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1900">
                  <a:solidFill>
                    <a:srgbClr val="000000"/>
                  </a:solidFill>
                  <a:latin typeface="Times" panose="02020603050405020304" pitchFamily="18" charset="0"/>
                  <a:ea typeface="新細明體" pitchFamily="18" charset="-120"/>
                </a:rPr>
                <a:t>PVD</a:t>
              </a:r>
              <a:endParaRPr lang="en-US" altLang="zh-TW">
                <a:ea typeface="新細明體" pitchFamily="18" charset="-120"/>
              </a:endParaRPr>
            </a:p>
          </p:txBody>
        </p:sp>
        <p:sp>
          <p:nvSpPr>
            <p:cNvPr id="35985" name="Rectangle 143"/>
            <p:cNvSpPr>
              <a:spLocks noChangeArrowheads="1"/>
            </p:cNvSpPr>
            <p:nvPr/>
          </p:nvSpPr>
          <p:spPr bwMode="auto">
            <a:xfrm>
              <a:off x="7326314" y="1252538"/>
              <a:ext cx="365485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1900">
                  <a:solidFill>
                    <a:srgbClr val="000000"/>
                  </a:solidFill>
                  <a:latin typeface="Times" panose="02020603050405020304" pitchFamily="18" charset="0"/>
                  <a:ea typeface="新細明體" pitchFamily="18" charset="-120"/>
                </a:rPr>
                <a:t>867</a:t>
              </a:r>
              <a:endParaRPr lang="en-US" altLang="zh-TW">
                <a:ea typeface="新細明體" pitchFamily="18" charset="-120"/>
              </a:endParaRPr>
            </a:p>
          </p:txBody>
        </p:sp>
        <p:sp>
          <p:nvSpPr>
            <p:cNvPr id="35986" name="Rectangle 144"/>
            <p:cNvSpPr>
              <a:spLocks noChangeArrowheads="1"/>
            </p:cNvSpPr>
            <p:nvPr/>
          </p:nvSpPr>
          <p:spPr bwMode="auto">
            <a:xfrm>
              <a:off x="5181601" y="1036638"/>
              <a:ext cx="487313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1900">
                  <a:solidFill>
                    <a:srgbClr val="000000"/>
                  </a:solidFill>
                  <a:latin typeface="Times" panose="02020603050405020304" pitchFamily="18" charset="0"/>
                  <a:ea typeface="新細明體" pitchFamily="18" charset="-120"/>
                </a:rPr>
                <a:t>2704</a:t>
              </a:r>
              <a:endParaRPr lang="en-US" altLang="zh-TW">
                <a:ea typeface="新細明體" pitchFamily="18" charset="-120"/>
              </a:endParaRPr>
            </a:p>
          </p:txBody>
        </p:sp>
        <p:sp>
          <p:nvSpPr>
            <p:cNvPr id="35987" name="Rectangle 145"/>
            <p:cNvSpPr>
              <a:spLocks noChangeArrowheads="1"/>
            </p:cNvSpPr>
            <p:nvPr/>
          </p:nvSpPr>
          <p:spPr bwMode="auto">
            <a:xfrm>
              <a:off x="7872414" y="2179638"/>
              <a:ext cx="365485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1900">
                  <a:solidFill>
                    <a:srgbClr val="000000"/>
                  </a:solidFill>
                  <a:latin typeface="Times" panose="02020603050405020304" pitchFamily="18" charset="0"/>
                  <a:ea typeface="新細明體" pitchFamily="18" charset="-120"/>
                </a:rPr>
                <a:t>187</a:t>
              </a:r>
              <a:endParaRPr lang="en-US" altLang="zh-TW">
                <a:ea typeface="新細明體" pitchFamily="18" charset="-120"/>
              </a:endParaRPr>
            </a:p>
          </p:txBody>
        </p:sp>
        <p:sp>
          <p:nvSpPr>
            <p:cNvPr id="35988" name="Rectangle 146"/>
            <p:cNvSpPr>
              <a:spLocks noChangeArrowheads="1"/>
            </p:cNvSpPr>
            <p:nvPr/>
          </p:nvSpPr>
          <p:spPr bwMode="auto">
            <a:xfrm>
              <a:off x="8878889" y="3057525"/>
              <a:ext cx="487313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1900">
                  <a:solidFill>
                    <a:srgbClr val="000000"/>
                  </a:solidFill>
                  <a:latin typeface="Times" panose="02020603050405020304" pitchFamily="18" charset="0"/>
                  <a:ea typeface="新細明體" pitchFamily="18" charset="-120"/>
                </a:rPr>
                <a:t>1258</a:t>
              </a:r>
              <a:endParaRPr lang="en-US" altLang="zh-TW">
                <a:ea typeface="新細明體" pitchFamily="18" charset="-120"/>
              </a:endParaRPr>
            </a:p>
          </p:txBody>
        </p:sp>
        <p:sp>
          <p:nvSpPr>
            <p:cNvPr id="35989" name="Rectangle 147"/>
            <p:cNvSpPr>
              <a:spLocks noChangeArrowheads="1"/>
            </p:cNvSpPr>
            <p:nvPr/>
          </p:nvSpPr>
          <p:spPr bwMode="auto">
            <a:xfrm>
              <a:off x="7096126" y="1811338"/>
              <a:ext cx="365485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1900">
                  <a:solidFill>
                    <a:srgbClr val="000000"/>
                  </a:solidFill>
                  <a:latin typeface="Times" panose="02020603050405020304" pitchFamily="18" charset="0"/>
                  <a:ea typeface="新細明體" pitchFamily="18" charset="-120"/>
                </a:rPr>
                <a:t>849</a:t>
              </a:r>
              <a:endParaRPr lang="en-US" altLang="zh-TW">
                <a:ea typeface="新細明體" pitchFamily="18" charset="-120"/>
              </a:endParaRPr>
            </a:p>
          </p:txBody>
        </p:sp>
        <p:sp>
          <p:nvSpPr>
            <p:cNvPr id="35990" name="Rectangle 148"/>
            <p:cNvSpPr>
              <a:spLocks noChangeArrowheads="1"/>
            </p:cNvSpPr>
            <p:nvPr/>
          </p:nvSpPr>
          <p:spPr bwMode="auto">
            <a:xfrm>
              <a:off x="8456614" y="2471738"/>
              <a:ext cx="365485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1900">
                  <a:solidFill>
                    <a:srgbClr val="000000"/>
                  </a:solidFill>
                  <a:latin typeface="Times" panose="02020603050405020304" pitchFamily="18" charset="0"/>
                  <a:ea typeface="新細明體" pitchFamily="18" charset="-120"/>
                </a:rPr>
                <a:t>144</a:t>
              </a:r>
              <a:endParaRPr lang="en-US" altLang="zh-TW">
                <a:ea typeface="新細明體" pitchFamily="18" charset="-120"/>
              </a:endParaRPr>
            </a:p>
          </p:txBody>
        </p:sp>
        <p:sp>
          <p:nvSpPr>
            <p:cNvPr id="35991" name="Rectangle 149"/>
            <p:cNvSpPr>
              <a:spLocks noChangeArrowheads="1"/>
            </p:cNvSpPr>
            <p:nvPr/>
          </p:nvSpPr>
          <p:spPr bwMode="auto">
            <a:xfrm>
              <a:off x="6727826" y="2446338"/>
              <a:ext cx="365485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1900">
                  <a:solidFill>
                    <a:srgbClr val="000000"/>
                  </a:solidFill>
                  <a:latin typeface="Times" panose="02020603050405020304" pitchFamily="18" charset="0"/>
                  <a:ea typeface="新細明體" pitchFamily="18" charset="-120"/>
                </a:rPr>
                <a:t>740</a:t>
              </a:r>
              <a:endParaRPr lang="en-US" altLang="zh-TW">
                <a:ea typeface="新細明體" pitchFamily="18" charset="-120"/>
              </a:endParaRPr>
            </a:p>
          </p:txBody>
        </p:sp>
        <p:sp>
          <p:nvSpPr>
            <p:cNvPr id="35992" name="Rectangle 150"/>
            <p:cNvSpPr>
              <a:spLocks noChangeArrowheads="1"/>
            </p:cNvSpPr>
            <p:nvPr/>
          </p:nvSpPr>
          <p:spPr bwMode="auto">
            <a:xfrm>
              <a:off x="6019801" y="3679825"/>
              <a:ext cx="487313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1900">
                  <a:solidFill>
                    <a:srgbClr val="000000"/>
                  </a:solidFill>
                  <a:latin typeface="Times" panose="02020603050405020304" pitchFamily="18" charset="0"/>
                  <a:ea typeface="新細明體" pitchFamily="18" charset="-120"/>
                </a:rPr>
                <a:t>1391</a:t>
              </a:r>
              <a:endParaRPr lang="en-US" altLang="zh-TW">
                <a:ea typeface="新細明體" pitchFamily="18" charset="-120"/>
              </a:endParaRPr>
            </a:p>
          </p:txBody>
        </p:sp>
        <p:sp>
          <p:nvSpPr>
            <p:cNvPr id="35993" name="Rectangle 151"/>
            <p:cNvSpPr>
              <a:spLocks noChangeArrowheads="1"/>
            </p:cNvSpPr>
            <p:nvPr/>
          </p:nvSpPr>
          <p:spPr bwMode="auto">
            <a:xfrm>
              <a:off x="7554914" y="3108325"/>
              <a:ext cx="365485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1900">
                  <a:solidFill>
                    <a:srgbClr val="000000"/>
                  </a:solidFill>
                  <a:latin typeface="Times" panose="02020603050405020304" pitchFamily="18" charset="0"/>
                  <a:ea typeface="新細明體" pitchFamily="18" charset="-120"/>
                </a:rPr>
                <a:t>184</a:t>
              </a:r>
              <a:endParaRPr lang="en-US" altLang="zh-TW">
                <a:ea typeface="新細明體" pitchFamily="18" charset="-120"/>
              </a:endParaRPr>
            </a:p>
          </p:txBody>
        </p:sp>
        <p:sp>
          <p:nvSpPr>
            <p:cNvPr id="35994" name="Rectangle 152"/>
            <p:cNvSpPr>
              <a:spLocks noChangeArrowheads="1"/>
            </p:cNvSpPr>
            <p:nvPr/>
          </p:nvSpPr>
          <p:spPr bwMode="auto">
            <a:xfrm>
              <a:off x="7605714" y="4506913"/>
              <a:ext cx="365485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1900">
                  <a:solidFill>
                    <a:srgbClr val="000000"/>
                  </a:solidFill>
                  <a:latin typeface="Times" panose="02020603050405020304" pitchFamily="18" charset="0"/>
                  <a:ea typeface="新細明體" pitchFamily="18" charset="-120"/>
                </a:rPr>
                <a:t>946</a:t>
              </a:r>
              <a:endParaRPr lang="en-US" altLang="zh-TW">
                <a:ea typeface="新細明體" pitchFamily="18" charset="-120"/>
              </a:endParaRPr>
            </a:p>
          </p:txBody>
        </p:sp>
        <p:sp>
          <p:nvSpPr>
            <p:cNvPr id="35995" name="Rectangle 153"/>
            <p:cNvSpPr>
              <a:spLocks noChangeArrowheads="1"/>
            </p:cNvSpPr>
            <p:nvPr/>
          </p:nvSpPr>
          <p:spPr bwMode="auto">
            <a:xfrm>
              <a:off x="8002589" y="4111625"/>
              <a:ext cx="487313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1900">
                  <a:solidFill>
                    <a:srgbClr val="000000"/>
                  </a:solidFill>
                  <a:latin typeface="Times" panose="02020603050405020304" pitchFamily="18" charset="0"/>
                  <a:ea typeface="新細明體" pitchFamily="18" charset="-120"/>
                </a:rPr>
                <a:t>1090</a:t>
              </a:r>
              <a:endParaRPr lang="en-US" altLang="zh-TW">
                <a:ea typeface="新細明體" pitchFamily="18" charset="-120"/>
              </a:endParaRPr>
            </a:p>
          </p:txBody>
        </p:sp>
        <p:sp>
          <p:nvSpPr>
            <p:cNvPr id="35996" name="Rectangle 154"/>
            <p:cNvSpPr>
              <a:spLocks noChangeArrowheads="1"/>
            </p:cNvSpPr>
            <p:nvPr/>
          </p:nvSpPr>
          <p:spPr bwMode="auto">
            <a:xfrm>
              <a:off x="5880100" y="5192713"/>
              <a:ext cx="478272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1900">
                  <a:solidFill>
                    <a:srgbClr val="000000"/>
                  </a:solidFill>
                  <a:latin typeface="Times" panose="02020603050405020304" pitchFamily="18" charset="0"/>
                  <a:ea typeface="新細明體" pitchFamily="18" charset="-120"/>
                </a:rPr>
                <a:t>1121</a:t>
              </a:r>
              <a:endParaRPr lang="en-US" altLang="zh-TW">
                <a:ea typeface="新細明體" pitchFamily="18" charset="-120"/>
              </a:endParaRPr>
            </a:p>
          </p:txBody>
        </p:sp>
        <p:sp>
          <p:nvSpPr>
            <p:cNvPr id="35997" name="Rectangle 155"/>
            <p:cNvSpPr>
              <a:spLocks noChangeArrowheads="1"/>
            </p:cNvSpPr>
            <p:nvPr/>
          </p:nvSpPr>
          <p:spPr bwMode="auto">
            <a:xfrm>
              <a:off x="4862514" y="5827713"/>
              <a:ext cx="487313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1900">
                  <a:solidFill>
                    <a:srgbClr val="000000"/>
                  </a:solidFill>
                  <a:latin typeface="Times" panose="02020603050405020304" pitchFamily="18" charset="0"/>
                  <a:ea typeface="新細明體" pitchFamily="18" charset="-120"/>
                </a:rPr>
                <a:t>2342</a:t>
              </a:r>
              <a:endParaRPr lang="en-US" altLang="zh-TW">
                <a:ea typeface="新細明體" pitchFamily="18" charset="-120"/>
              </a:endParaRPr>
            </a:p>
          </p:txBody>
        </p:sp>
        <p:sp>
          <p:nvSpPr>
            <p:cNvPr id="35998" name="Rectangle 156"/>
            <p:cNvSpPr>
              <a:spLocks noChangeArrowheads="1"/>
            </p:cNvSpPr>
            <p:nvPr/>
          </p:nvSpPr>
          <p:spPr bwMode="auto">
            <a:xfrm>
              <a:off x="4240214" y="2701925"/>
              <a:ext cx="487313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1900">
                  <a:solidFill>
                    <a:srgbClr val="000000"/>
                  </a:solidFill>
                  <a:latin typeface="Times" panose="02020603050405020304" pitchFamily="18" charset="0"/>
                  <a:ea typeface="新細明體" pitchFamily="18" charset="-120"/>
                </a:rPr>
                <a:t>1846</a:t>
              </a:r>
              <a:endParaRPr lang="en-US" altLang="zh-TW">
                <a:ea typeface="新細明體" pitchFamily="18" charset="-120"/>
              </a:endParaRPr>
            </a:p>
          </p:txBody>
        </p:sp>
        <p:sp>
          <p:nvSpPr>
            <p:cNvPr id="35999" name="Rectangle 157"/>
            <p:cNvSpPr>
              <a:spLocks noChangeArrowheads="1"/>
            </p:cNvSpPr>
            <p:nvPr/>
          </p:nvSpPr>
          <p:spPr bwMode="auto">
            <a:xfrm>
              <a:off x="6397626" y="2765425"/>
              <a:ext cx="365485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1900">
                  <a:solidFill>
                    <a:srgbClr val="000000"/>
                  </a:solidFill>
                  <a:latin typeface="Times" panose="02020603050405020304" pitchFamily="18" charset="0"/>
                  <a:ea typeface="新細明體" pitchFamily="18" charset="-120"/>
                </a:rPr>
                <a:t>621</a:t>
              </a:r>
              <a:endParaRPr lang="en-US" altLang="zh-TW">
                <a:ea typeface="新細明體" pitchFamily="18" charset="-120"/>
              </a:endParaRPr>
            </a:p>
          </p:txBody>
        </p:sp>
        <p:sp>
          <p:nvSpPr>
            <p:cNvPr id="36000" name="Rectangle 158"/>
            <p:cNvSpPr>
              <a:spLocks noChangeArrowheads="1"/>
            </p:cNvSpPr>
            <p:nvPr/>
          </p:nvSpPr>
          <p:spPr bwMode="auto">
            <a:xfrm>
              <a:off x="5419726" y="3260725"/>
              <a:ext cx="365485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1900">
                  <a:solidFill>
                    <a:srgbClr val="000000"/>
                  </a:solidFill>
                  <a:latin typeface="Times" panose="02020603050405020304" pitchFamily="18" charset="0"/>
                  <a:ea typeface="新細明體" pitchFamily="18" charset="-120"/>
                </a:rPr>
                <a:t>802</a:t>
              </a:r>
              <a:endParaRPr lang="en-US" altLang="zh-TW">
                <a:ea typeface="新細明體" pitchFamily="18" charset="-120"/>
              </a:endParaRPr>
            </a:p>
          </p:txBody>
        </p:sp>
        <p:sp>
          <p:nvSpPr>
            <p:cNvPr id="36001" name="Rectangle 159"/>
            <p:cNvSpPr>
              <a:spLocks noChangeArrowheads="1"/>
            </p:cNvSpPr>
            <p:nvPr/>
          </p:nvSpPr>
          <p:spPr bwMode="auto">
            <a:xfrm>
              <a:off x="3503614" y="3883025"/>
              <a:ext cx="487313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1900">
                  <a:solidFill>
                    <a:srgbClr val="000000"/>
                  </a:solidFill>
                  <a:latin typeface="Times" panose="02020603050405020304" pitchFamily="18" charset="0"/>
                  <a:ea typeface="新細明體" pitchFamily="18" charset="-120"/>
                </a:rPr>
                <a:t>1464</a:t>
              </a:r>
              <a:endParaRPr lang="en-US" altLang="zh-TW">
                <a:ea typeface="新細明體" pitchFamily="18" charset="-120"/>
              </a:endParaRPr>
            </a:p>
          </p:txBody>
        </p:sp>
        <p:sp>
          <p:nvSpPr>
            <p:cNvPr id="36002" name="Rectangle 160"/>
            <p:cNvSpPr>
              <a:spLocks noChangeArrowheads="1"/>
            </p:cNvSpPr>
            <p:nvPr/>
          </p:nvSpPr>
          <p:spPr bwMode="auto">
            <a:xfrm>
              <a:off x="3592514" y="4748213"/>
              <a:ext cx="487313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1900">
                  <a:solidFill>
                    <a:srgbClr val="000000"/>
                  </a:solidFill>
                  <a:latin typeface="Times" panose="02020603050405020304" pitchFamily="18" charset="0"/>
                  <a:ea typeface="新細明體" pitchFamily="18" charset="-120"/>
                </a:rPr>
                <a:t>1235</a:t>
              </a:r>
              <a:endParaRPr lang="en-US" altLang="zh-TW">
                <a:ea typeface="新細明體" pitchFamily="18" charset="-120"/>
              </a:endParaRPr>
            </a:p>
          </p:txBody>
        </p:sp>
        <p:sp>
          <p:nvSpPr>
            <p:cNvPr id="36003" name="Rectangle 161"/>
            <p:cNvSpPr>
              <a:spLocks noChangeArrowheads="1"/>
            </p:cNvSpPr>
            <p:nvPr/>
          </p:nvSpPr>
          <p:spPr bwMode="auto">
            <a:xfrm>
              <a:off x="2673351" y="4060825"/>
              <a:ext cx="365485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1900">
                  <a:solidFill>
                    <a:srgbClr val="000000"/>
                  </a:solidFill>
                  <a:latin typeface="Times" panose="02020603050405020304" pitchFamily="18" charset="0"/>
                  <a:ea typeface="新細明體" pitchFamily="18" charset="-120"/>
                </a:rPr>
                <a:t>337</a:t>
              </a:r>
              <a:endParaRPr lang="en-US" altLang="zh-TW">
                <a:ea typeface="新細明體" pitchFamily="18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88148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Example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007274" y="919047"/>
            <a:ext cx="7040137" cy="5829300"/>
            <a:chOff x="2408663" y="952500"/>
            <a:chExt cx="7040137" cy="5829300"/>
          </a:xfrm>
        </p:grpSpPr>
        <p:sp>
          <p:nvSpPr>
            <p:cNvPr id="5" name="Rectangle 4"/>
            <p:cNvSpPr/>
            <p:nvPr/>
          </p:nvSpPr>
          <p:spPr>
            <a:xfrm>
              <a:off x="2408663" y="1326994"/>
              <a:ext cx="6690732" cy="521877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6869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8100" y="952500"/>
              <a:ext cx="6870700" cy="5829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94997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ea typeface="新細明體" pitchFamily="18" charset="-120"/>
              </a:rPr>
              <a:t>Minimum Spanning Trees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7217229" y="2542722"/>
            <a:ext cx="3276600" cy="2569028"/>
            <a:chOff x="7467600" y="1567543"/>
            <a:chExt cx="3276600" cy="2569028"/>
          </a:xfrm>
        </p:grpSpPr>
        <p:sp>
          <p:nvSpPr>
            <p:cNvPr id="4" name="Rectangle 3"/>
            <p:cNvSpPr/>
            <p:nvPr/>
          </p:nvSpPr>
          <p:spPr>
            <a:xfrm>
              <a:off x="7467600" y="1567543"/>
              <a:ext cx="3276600" cy="25690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7569124" y="1652588"/>
              <a:ext cx="3086099" cy="2386012"/>
              <a:chOff x="6219826" y="2887663"/>
              <a:chExt cx="3086099" cy="2386012"/>
            </a:xfrm>
          </p:grpSpPr>
          <p:sp>
            <p:nvSpPr>
              <p:cNvPr id="18437" name="Freeform 3"/>
              <p:cNvSpPr>
                <a:spLocks/>
              </p:cNvSpPr>
              <p:nvPr/>
            </p:nvSpPr>
            <p:spPr bwMode="auto">
              <a:xfrm>
                <a:off x="8121651" y="3321051"/>
                <a:ext cx="804863" cy="131763"/>
              </a:xfrm>
              <a:custGeom>
                <a:avLst/>
                <a:gdLst>
                  <a:gd name="T0" fmla="*/ 800100 w 507"/>
                  <a:gd name="T1" fmla="*/ 131763 h 83"/>
                  <a:gd name="T2" fmla="*/ 674688 w 507"/>
                  <a:gd name="T3" fmla="*/ 71438 h 83"/>
                  <a:gd name="T4" fmla="*/ 674688 w 507"/>
                  <a:gd name="T5" fmla="*/ 71438 h 83"/>
                  <a:gd name="T6" fmla="*/ 674688 w 507"/>
                  <a:gd name="T7" fmla="*/ 71438 h 83"/>
                  <a:gd name="T8" fmla="*/ 547688 w 507"/>
                  <a:gd name="T9" fmla="*/ 26988 h 83"/>
                  <a:gd name="T10" fmla="*/ 547688 w 507"/>
                  <a:gd name="T11" fmla="*/ 26988 h 83"/>
                  <a:gd name="T12" fmla="*/ 547688 w 507"/>
                  <a:gd name="T13" fmla="*/ 26988 h 83"/>
                  <a:gd name="T14" fmla="*/ 422275 w 507"/>
                  <a:gd name="T15" fmla="*/ 11113 h 83"/>
                  <a:gd name="T16" fmla="*/ 422275 w 507"/>
                  <a:gd name="T17" fmla="*/ 11113 h 83"/>
                  <a:gd name="T18" fmla="*/ 422275 w 507"/>
                  <a:gd name="T19" fmla="*/ 11113 h 83"/>
                  <a:gd name="T20" fmla="*/ 290513 w 507"/>
                  <a:gd name="T21" fmla="*/ 11113 h 83"/>
                  <a:gd name="T22" fmla="*/ 290513 w 507"/>
                  <a:gd name="T23" fmla="*/ 11113 h 83"/>
                  <a:gd name="T24" fmla="*/ 290513 w 507"/>
                  <a:gd name="T25" fmla="*/ 11113 h 83"/>
                  <a:gd name="T26" fmla="*/ 153988 w 507"/>
                  <a:gd name="T27" fmla="*/ 38100 h 83"/>
                  <a:gd name="T28" fmla="*/ 158750 w 507"/>
                  <a:gd name="T29" fmla="*/ 38100 h 83"/>
                  <a:gd name="T30" fmla="*/ 158750 w 507"/>
                  <a:gd name="T31" fmla="*/ 38100 h 83"/>
                  <a:gd name="T32" fmla="*/ 4763 w 507"/>
                  <a:gd name="T33" fmla="*/ 82550 h 83"/>
                  <a:gd name="T34" fmla="*/ 4763 w 507"/>
                  <a:gd name="T35" fmla="*/ 82550 h 83"/>
                  <a:gd name="T36" fmla="*/ 0 w 507"/>
                  <a:gd name="T37" fmla="*/ 71438 h 83"/>
                  <a:gd name="T38" fmla="*/ 0 w 507"/>
                  <a:gd name="T39" fmla="*/ 71438 h 83"/>
                  <a:gd name="T40" fmla="*/ 153988 w 507"/>
                  <a:gd name="T41" fmla="*/ 26988 h 83"/>
                  <a:gd name="T42" fmla="*/ 153988 w 507"/>
                  <a:gd name="T43" fmla="*/ 26988 h 83"/>
                  <a:gd name="T44" fmla="*/ 153988 w 507"/>
                  <a:gd name="T45" fmla="*/ 26988 h 83"/>
                  <a:gd name="T46" fmla="*/ 290513 w 507"/>
                  <a:gd name="T47" fmla="*/ 0 h 83"/>
                  <a:gd name="T48" fmla="*/ 290513 w 507"/>
                  <a:gd name="T49" fmla="*/ 0 h 83"/>
                  <a:gd name="T50" fmla="*/ 290513 w 507"/>
                  <a:gd name="T51" fmla="*/ 0 h 83"/>
                  <a:gd name="T52" fmla="*/ 422275 w 507"/>
                  <a:gd name="T53" fmla="*/ 0 h 83"/>
                  <a:gd name="T54" fmla="*/ 422275 w 507"/>
                  <a:gd name="T55" fmla="*/ 0 h 83"/>
                  <a:gd name="T56" fmla="*/ 422275 w 507"/>
                  <a:gd name="T57" fmla="*/ 0 h 83"/>
                  <a:gd name="T58" fmla="*/ 547688 w 507"/>
                  <a:gd name="T59" fmla="*/ 15875 h 83"/>
                  <a:gd name="T60" fmla="*/ 547688 w 507"/>
                  <a:gd name="T61" fmla="*/ 15875 h 83"/>
                  <a:gd name="T62" fmla="*/ 554038 w 507"/>
                  <a:gd name="T63" fmla="*/ 15875 h 83"/>
                  <a:gd name="T64" fmla="*/ 679450 w 507"/>
                  <a:gd name="T65" fmla="*/ 60325 h 83"/>
                  <a:gd name="T66" fmla="*/ 679450 w 507"/>
                  <a:gd name="T67" fmla="*/ 60325 h 83"/>
                  <a:gd name="T68" fmla="*/ 679450 w 507"/>
                  <a:gd name="T69" fmla="*/ 60325 h 83"/>
                  <a:gd name="T70" fmla="*/ 804863 w 507"/>
                  <a:gd name="T71" fmla="*/ 120650 h 83"/>
                  <a:gd name="T72" fmla="*/ 800100 w 507"/>
                  <a:gd name="T73" fmla="*/ 131763 h 83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507" h="83">
                    <a:moveTo>
                      <a:pt x="504" y="83"/>
                    </a:moveTo>
                    <a:lnTo>
                      <a:pt x="425" y="45"/>
                    </a:lnTo>
                    <a:lnTo>
                      <a:pt x="345" y="17"/>
                    </a:lnTo>
                    <a:lnTo>
                      <a:pt x="266" y="7"/>
                    </a:lnTo>
                    <a:lnTo>
                      <a:pt x="183" y="7"/>
                    </a:lnTo>
                    <a:lnTo>
                      <a:pt x="97" y="24"/>
                    </a:lnTo>
                    <a:lnTo>
                      <a:pt x="100" y="24"/>
                    </a:lnTo>
                    <a:lnTo>
                      <a:pt x="3" y="52"/>
                    </a:lnTo>
                    <a:lnTo>
                      <a:pt x="0" y="45"/>
                    </a:lnTo>
                    <a:lnTo>
                      <a:pt x="97" y="17"/>
                    </a:lnTo>
                    <a:lnTo>
                      <a:pt x="183" y="0"/>
                    </a:lnTo>
                    <a:lnTo>
                      <a:pt x="266" y="0"/>
                    </a:lnTo>
                    <a:lnTo>
                      <a:pt x="345" y="10"/>
                    </a:lnTo>
                    <a:lnTo>
                      <a:pt x="349" y="10"/>
                    </a:lnTo>
                    <a:lnTo>
                      <a:pt x="428" y="38"/>
                    </a:lnTo>
                    <a:lnTo>
                      <a:pt x="507" y="76"/>
                    </a:lnTo>
                    <a:lnTo>
                      <a:pt x="504" y="83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38" name="Rectangle 4"/>
              <p:cNvSpPr>
                <a:spLocks noChangeArrowheads="1"/>
              </p:cNvSpPr>
              <p:nvPr/>
            </p:nvSpPr>
            <p:spPr bwMode="auto">
              <a:xfrm>
                <a:off x="8915401" y="3441701"/>
                <a:ext cx="11113" cy="4763"/>
              </a:xfrm>
              <a:prstGeom prst="rect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8439" name="Freeform 5"/>
              <p:cNvSpPr>
                <a:spLocks/>
              </p:cNvSpPr>
              <p:nvPr/>
            </p:nvSpPr>
            <p:spPr bwMode="auto">
              <a:xfrm>
                <a:off x="8724901" y="3446464"/>
                <a:ext cx="201613" cy="307975"/>
              </a:xfrm>
              <a:custGeom>
                <a:avLst/>
                <a:gdLst>
                  <a:gd name="T0" fmla="*/ 201613 w 127"/>
                  <a:gd name="T1" fmla="*/ 0 h 194"/>
                  <a:gd name="T2" fmla="*/ 174625 w 127"/>
                  <a:gd name="T3" fmla="*/ 115888 h 194"/>
                  <a:gd name="T4" fmla="*/ 174625 w 127"/>
                  <a:gd name="T5" fmla="*/ 120650 h 194"/>
                  <a:gd name="T6" fmla="*/ 174625 w 127"/>
                  <a:gd name="T7" fmla="*/ 120650 h 194"/>
                  <a:gd name="T8" fmla="*/ 147638 w 127"/>
                  <a:gd name="T9" fmla="*/ 176213 h 194"/>
                  <a:gd name="T10" fmla="*/ 147638 w 127"/>
                  <a:gd name="T11" fmla="*/ 176213 h 194"/>
                  <a:gd name="T12" fmla="*/ 147638 w 127"/>
                  <a:gd name="T13" fmla="*/ 176213 h 194"/>
                  <a:gd name="T14" fmla="*/ 109538 w 127"/>
                  <a:gd name="T15" fmla="*/ 225425 h 194"/>
                  <a:gd name="T16" fmla="*/ 109538 w 127"/>
                  <a:gd name="T17" fmla="*/ 225425 h 194"/>
                  <a:gd name="T18" fmla="*/ 109538 w 127"/>
                  <a:gd name="T19" fmla="*/ 225425 h 194"/>
                  <a:gd name="T20" fmla="*/ 60325 w 127"/>
                  <a:gd name="T21" fmla="*/ 274638 h 194"/>
                  <a:gd name="T22" fmla="*/ 60325 w 127"/>
                  <a:gd name="T23" fmla="*/ 274638 h 194"/>
                  <a:gd name="T24" fmla="*/ 60325 w 127"/>
                  <a:gd name="T25" fmla="*/ 274638 h 194"/>
                  <a:gd name="T26" fmla="*/ 4763 w 127"/>
                  <a:gd name="T27" fmla="*/ 307975 h 194"/>
                  <a:gd name="T28" fmla="*/ 4763 w 127"/>
                  <a:gd name="T29" fmla="*/ 307975 h 194"/>
                  <a:gd name="T30" fmla="*/ 0 w 127"/>
                  <a:gd name="T31" fmla="*/ 296863 h 194"/>
                  <a:gd name="T32" fmla="*/ 0 w 127"/>
                  <a:gd name="T33" fmla="*/ 296863 h 194"/>
                  <a:gd name="T34" fmla="*/ 53975 w 127"/>
                  <a:gd name="T35" fmla="*/ 263525 h 194"/>
                  <a:gd name="T36" fmla="*/ 53975 w 127"/>
                  <a:gd name="T37" fmla="*/ 263525 h 194"/>
                  <a:gd name="T38" fmla="*/ 53975 w 127"/>
                  <a:gd name="T39" fmla="*/ 269875 h 194"/>
                  <a:gd name="T40" fmla="*/ 103188 w 127"/>
                  <a:gd name="T41" fmla="*/ 220663 h 194"/>
                  <a:gd name="T42" fmla="*/ 103188 w 127"/>
                  <a:gd name="T43" fmla="*/ 220663 h 194"/>
                  <a:gd name="T44" fmla="*/ 98425 w 127"/>
                  <a:gd name="T45" fmla="*/ 220663 h 194"/>
                  <a:gd name="T46" fmla="*/ 136525 w 127"/>
                  <a:gd name="T47" fmla="*/ 169863 h 194"/>
                  <a:gd name="T48" fmla="*/ 136525 w 127"/>
                  <a:gd name="T49" fmla="*/ 169863 h 194"/>
                  <a:gd name="T50" fmla="*/ 136525 w 127"/>
                  <a:gd name="T51" fmla="*/ 169863 h 194"/>
                  <a:gd name="T52" fmla="*/ 163513 w 127"/>
                  <a:gd name="T53" fmla="*/ 115888 h 194"/>
                  <a:gd name="T54" fmla="*/ 163513 w 127"/>
                  <a:gd name="T55" fmla="*/ 115888 h 194"/>
                  <a:gd name="T56" fmla="*/ 163513 w 127"/>
                  <a:gd name="T57" fmla="*/ 115888 h 194"/>
                  <a:gd name="T58" fmla="*/ 190500 w 127"/>
                  <a:gd name="T59" fmla="*/ 0 h 194"/>
                  <a:gd name="T60" fmla="*/ 201613 w 127"/>
                  <a:gd name="T61" fmla="*/ 0 h 194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127" h="194">
                    <a:moveTo>
                      <a:pt x="127" y="0"/>
                    </a:moveTo>
                    <a:lnTo>
                      <a:pt x="110" y="73"/>
                    </a:lnTo>
                    <a:lnTo>
                      <a:pt x="110" y="76"/>
                    </a:lnTo>
                    <a:lnTo>
                      <a:pt x="93" y="111"/>
                    </a:lnTo>
                    <a:lnTo>
                      <a:pt x="69" y="142"/>
                    </a:lnTo>
                    <a:lnTo>
                      <a:pt x="38" y="173"/>
                    </a:lnTo>
                    <a:lnTo>
                      <a:pt x="3" y="194"/>
                    </a:lnTo>
                    <a:lnTo>
                      <a:pt x="0" y="187"/>
                    </a:lnTo>
                    <a:lnTo>
                      <a:pt x="34" y="166"/>
                    </a:lnTo>
                    <a:lnTo>
                      <a:pt x="34" y="170"/>
                    </a:lnTo>
                    <a:lnTo>
                      <a:pt x="65" y="139"/>
                    </a:lnTo>
                    <a:lnTo>
                      <a:pt x="62" y="139"/>
                    </a:lnTo>
                    <a:lnTo>
                      <a:pt x="86" y="107"/>
                    </a:lnTo>
                    <a:lnTo>
                      <a:pt x="103" y="73"/>
                    </a:lnTo>
                    <a:lnTo>
                      <a:pt x="120" y="0"/>
                    </a:lnTo>
                    <a:lnTo>
                      <a:pt x="127" y="0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57150" cmpd="sng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40" name="Freeform 6"/>
              <p:cNvSpPr>
                <a:spLocks/>
              </p:cNvSpPr>
              <p:nvPr/>
            </p:nvSpPr>
            <p:spPr bwMode="auto">
              <a:xfrm>
                <a:off x="8658225" y="3743325"/>
                <a:ext cx="71438" cy="38100"/>
              </a:xfrm>
              <a:custGeom>
                <a:avLst/>
                <a:gdLst>
                  <a:gd name="T0" fmla="*/ 71438 w 45"/>
                  <a:gd name="T1" fmla="*/ 11113 h 24"/>
                  <a:gd name="T2" fmla="*/ 6350 w 45"/>
                  <a:gd name="T3" fmla="*/ 38100 h 24"/>
                  <a:gd name="T4" fmla="*/ 0 w 45"/>
                  <a:gd name="T5" fmla="*/ 38100 h 24"/>
                  <a:gd name="T6" fmla="*/ 0 w 45"/>
                  <a:gd name="T7" fmla="*/ 26988 h 24"/>
                  <a:gd name="T8" fmla="*/ 0 w 45"/>
                  <a:gd name="T9" fmla="*/ 26988 h 24"/>
                  <a:gd name="T10" fmla="*/ 66675 w 45"/>
                  <a:gd name="T11" fmla="*/ 0 h 24"/>
                  <a:gd name="T12" fmla="*/ 71438 w 45"/>
                  <a:gd name="T13" fmla="*/ 11113 h 2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5" h="24">
                    <a:moveTo>
                      <a:pt x="45" y="7"/>
                    </a:moveTo>
                    <a:lnTo>
                      <a:pt x="4" y="24"/>
                    </a:lnTo>
                    <a:lnTo>
                      <a:pt x="0" y="24"/>
                    </a:lnTo>
                    <a:lnTo>
                      <a:pt x="0" y="17"/>
                    </a:lnTo>
                    <a:lnTo>
                      <a:pt x="42" y="0"/>
                    </a:lnTo>
                    <a:lnTo>
                      <a:pt x="45" y="7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41" name="Rectangle 7"/>
              <p:cNvSpPr>
                <a:spLocks noChangeArrowheads="1"/>
              </p:cNvSpPr>
              <p:nvPr/>
            </p:nvSpPr>
            <p:spPr bwMode="auto">
              <a:xfrm>
                <a:off x="8582026" y="3787776"/>
                <a:ext cx="4763" cy="11113"/>
              </a:xfrm>
              <a:prstGeom prst="rect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8442" name="Freeform 8"/>
              <p:cNvSpPr>
                <a:spLocks/>
              </p:cNvSpPr>
              <p:nvPr/>
            </p:nvSpPr>
            <p:spPr bwMode="auto">
              <a:xfrm>
                <a:off x="8586789" y="3770314"/>
                <a:ext cx="71437" cy="28575"/>
              </a:xfrm>
              <a:custGeom>
                <a:avLst/>
                <a:gdLst>
                  <a:gd name="T0" fmla="*/ 71437 w 45"/>
                  <a:gd name="T1" fmla="*/ 11113 h 18"/>
                  <a:gd name="T2" fmla="*/ 71437 w 45"/>
                  <a:gd name="T3" fmla="*/ 0 h 18"/>
                  <a:gd name="T4" fmla="*/ 0 w 45"/>
                  <a:gd name="T5" fmla="*/ 17463 h 18"/>
                  <a:gd name="T6" fmla="*/ 0 w 45"/>
                  <a:gd name="T7" fmla="*/ 28575 h 18"/>
                  <a:gd name="T8" fmla="*/ 71437 w 45"/>
                  <a:gd name="T9" fmla="*/ 11113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5" h="18">
                    <a:moveTo>
                      <a:pt x="45" y="7"/>
                    </a:moveTo>
                    <a:lnTo>
                      <a:pt x="45" y="0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45" y="7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43" name="Freeform 9"/>
              <p:cNvSpPr>
                <a:spLocks/>
              </p:cNvSpPr>
              <p:nvPr/>
            </p:nvSpPr>
            <p:spPr bwMode="auto">
              <a:xfrm>
                <a:off x="8586788" y="3787776"/>
                <a:ext cx="11112" cy="11113"/>
              </a:xfrm>
              <a:custGeom>
                <a:avLst/>
                <a:gdLst>
                  <a:gd name="T0" fmla="*/ 0 w 7"/>
                  <a:gd name="T1" fmla="*/ 11113 h 7"/>
                  <a:gd name="T2" fmla="*/ 6350 w 7"/>
                  <a:gd name="T3" fmla="*/ 11113 h 7"/>
                  <a:gd name="T4" fmla="*/ 11112 w 7"/>
                  <a:gd name="T5" fmla="*/ 0 h 7"/>
                  <a:gd name="T6" fmla="*/ 6350 w 7"/>
                  <a:gd name="T7" fmla="*/ 0 h 7"/>
                  <a:gd name="T8" fmla="*/ 0 w 7"/>
                  <a:gd name="T9" fmla="*/ 11113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4" y="7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0" y="7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44" name="Freeform 10"/>
              <p:cNvSpPr>
                <a:spLocks/>
              </p:cNvSpPr>
              <p:nvPr/>
            </p:nvSpPr>
            <p:spPr bwMode="auto">
              <a:xfrm>
                <a:off x="8302626" y="3638550"/>
                <a:ext cx="290513" cy="160338"/>
              </a:xfrm>
              <a:custGeom>
                <a:avLst/>
                <a:gdLst>
                  <a:gd name="T0" fmla="*/ 284163 w 183"/>
                  <a:gd name="T1" fmla="*/ 160338 h 101"/>
                  <a:gd name="T2" fmla="*/ 158750 w 183"/>
                  <a:gd name="T3" fmla="*/ 71438 h 101"/>
                  <a:gd name="T4" fmla="*/ 158750 w 183"/>
                  <a:gd name="T5" fmla="*/ 71438 h 101"/>
                  <a:gd name="T6" fmla="*/ 158750 w 183"/>
                  <a:gd name="T7" fmla="*/ 71438 h 101"/>
                  <a:gd name="T8" fmla="*/ 0 w 183"/>
                  <a:gd name="T9" fmla="*/ 11113 h 101"/>
                  <a:gd name="T10" fmla="*/ 0 w 183"/>
                  <a:gd name="T11" fmla="*/ 11113 h 101"/>
                  <a:gd name="T12" fmla="*/ 0 w 183"/>
                  <a:gd name="T13" fmla="*/ 0 h 101"/>
                  <a:gd name="T14" fmla="*/ 4763 w 183"/>
                  <a:gd name="T15" fmla="*/ 0 h 101"/>
                  <a:gd name="T16" fmla="*/ 163513 w 183"/>
                  <a:gd name="T17" fmla="*/ 60325 h 101"/>
                  <a:gd name="T18" fmla="*/ 163513 w 183"/>
                  <a:gd name="T19" fmla="*/ 60325 h 101"/>
                  <a:gd name="T20" fmla="*/ 163513 w 183"/>
                  <a:gd name="T21" fmla="*/ 60325 h 101"/>
                  <a:gd name="T22" fmla="*/ 290513 w 183"/>
                  <a:gd name="T23" fmla="*/ 149225 h 101"/>
                  <a:gd name="T24" fmla="*/ 284163 w 183"/>
                  <a:gd name="T25" fmla="*/ 160338 h 10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83" h="101">
                    <a:moveTo>
                      <a:pt x="179" y="101"/>
                    </a:moveTo>
                    <a:lnTo>
                      <a:pt x="100" y="45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103" y="38"/>
                    </a:lnTo>
                    <a:lnTo>
                      <a:pt x="183" y="94"/>
                    </a:lnTo>
                    <a:lnTo>
                      <a:pt x="179" y="101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45" name="Freeform 11"/>
              <p:cNvSpPr>
                <a:spLocks/>
              </p:cNvSpPr>
              <p:nvPr/>
            </p:nvSpPr>
            <p:spPr bwMode="auto">
              <a:xfrm>
                <a:off x="8083551" y="3595689"/>
                <a:ext cx="219075" cy="53975"/>
              </a:xfrm>
              <a:custGeom>
                <a:avLst/>
                <a:gdLst>
                  <a:gd name="T0" fmla="*/ 219075 w 138"/>
                  <a:gd name="T1" fmla="*/ 53975 h 34"/>
                  <a:gd name="T2" fmla="*/ 0 w 138"/>
                  <a:gd name="T3" fmla="*/ 11113 h 34"/>
                  <a:gd name="T4" fmla="*/ 0 w 138"/>
                  <a:gd name="T5" fmla="*/ 11113 h 34"/>
                  <a:gd name="T6" fmla="*/ 0 w 138"/>
                  <a:gd name="T7" fmla="*/ 0 h 34"/>
                  <a:gd name="T8" fmla="*/ 0 w 138"/>
                  <a:gd name="T9" fmla="*/ 0 h 34"/>
                  <a:gd name="T10" fmla="*/ 219075 w 138"/>
                  <a:gd name="T11" fmla="*/ 42863 h 34"/>
                  <a:gd name="T12" fmla="*/ 219075 w 138"/>
                  <a:gd name="T13" fmla="*/ 53975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8" h="34">
                    <a:moveTo>
                      <a:pt x="138" y="34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138" y="27"/>
                    </a:lnTo>
                    <a:lnTo>
                      <a:pt x="138" y="34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46" name="Rectangle 12"/>
              <p:cNvSpPr>
                <a:spLocks noChangeArrowheads="1"/>
              </p:cNvSpPr>
              <p:nvPr/>
            </p:nvSpPr>
            <p:spPr bwMode="auto">
              <a:xfrm>
                <a:off x="7770813" y="3567113"/>
                <a:ext cx="4762" cy="11112"/>
              </a:xfrm>
              <a:prstGeom prst="rect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8447" name="Freeform 13"/>
              <p:cNvSpPr>
                <a:spLocks/>
              </p:cNvSpPr>
              <p:nvPr/>
            </p:nvSpPr>
            <p:spPr bwMode="auto">
              <a:xfrm>
                <a:off x="7775576" y="3567114"/>
                <a:ext cx="307975" cy="39687"/>
              </a:xfrm>
              <a:custGeom>
                <a:avLst/>
                <a:gdLst>
                  <a:gd name="T0" fmla="*/ 307975 w 194"/>
                  <a:gd name="T1" fmla="*/ 39687 h 25"/>
                  <a:gd name="T2" fmla="*/ 307975 w 194"/>
                  <a:gd name="T3" fmla="*/ 28575 h 25"/>
                  <a:gd name="T4" fmla="*/ 0 w 194"/>
                  <a:gd name="T5" fmla="*/ 0 h 25"/>
                  <a:gd name="T6" fmla="*/ 0 w 194"/>
                  <a:gd name="T7" fmla="*/ 11112 h 25"/>
                  <a:gd name="T8" fmla="*/ 307975 w 194"/>
                  <a:gd name="T9" fmla="*/ 39687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4" h="25">
                    <a:moveTo>
                      <a:pt x="194" y="25"/>
                    </a:moveTo>
                    <a:lnTo>
                      <a:pt x="194" y="18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194" y="25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48" name="Rectangle 14"/>
              <p:cNvSpPr>
                <a:spLocks noChangeArrowheads="1"/>
              </p:cNvSpPr>
              <p:nvPr/>
            </p:nvSpPr>
            <p:spPr bwMode="auto">
              <a:xfrm>
                <a:off x="7775575" y="3567113"/>
                <a:ext cx="6350" cy="11112"/>
              </a:xfrm>
              <a:prstGeom prst="rect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8449" name="Freeform 15"/>
              <p:cNvSpPr>
                <a:spLocks/>
              </p:cNvSpPr>
              <p:nvPr/>
            </p:nvSpPr>
            <p:spPr bwMode="auto">
              <a:xfrm>
                <a:off x="6756401" y="3567114"/>
                <a:ext cx="1019175" cy="307975"/>
              </a:xfrm>
              <a:custGeom>
                <a:avLst/>
                <a:gdLst>
                  <a:gd name="T0" fmla="*/ 1019175 w 642"/>
                  <a:gd name="T1" fmla="*/ 11113 h 194"/>
                  <a:gd name="T2" fmla="*/ 866775 w 642"/>
                  <a:gd name="T3" fmla="*/ 11113 h 194"/>
                  <a:gd name="T4" fmla="*/ 866775 w 642"/>
                  <a:gd name="T5" fmla="*/ 11113 h 194"/>
                  <a:gd name="T6" fmla="*/ 866775 w 642"/>
                  <a:gd name="T7" fmla="*/ 11113 h 194"/>
                  <a:gd name="T8" fmla="*/ 708025 w 642"/>
                  <a:gd name="T9" fmla="*/ 28575 h 194"/>
                  <a:gd name="T10" fmla="*/ 708025 w 642"/>
                  <a:gd name="T11" fmla="*/ 28575 h 194"/>
                  <a:gd name="T12" fmla="*/ 708025 w 642"/>
                  <a:gd name="T13" fmla="*/ 28575 h 194"/>
                  <a:gd name="T14" fmla="*/ 538163 w 642"/>
                  <a:gd name="T15" fmla="*/ 66675 h 194"/>
                  <a:gd name="T16" fmla="*/ 542925 w 642"/>
                  <a:gd name="T17" fmla="*/ 66675 h 194"/>
                  <a:gd name="T18" fmla="*/ 542925 w 642"/>
                  <a:gd name="T19" fmla="*/ 66675 h 194"/>
                  <a:gd name="T20" fmla="*/ 368300 w 642"/>
                  <a:gd name="T21" fmla="*/ 127000 h 194"/>
                  <a:gd name="T22" fmla="*/ 368300 w 642"/>
                  <a:gd name="T23" fmla="*/ 127000 h 194"/>
                  <a:gd name="T24" fmla="*/ 368300 w 642"/>
                  <a:gd name="T25" fmla="*/ 127000 h 194"/>
                  <a:gd name="T26" fmla="*/ 192088 w 642"/>
                  <a:gd name="T27" fmla="*/ 209550 h 194"/>
                  <a:gd name="T28" fmla="*/ 192088 w 642"/>
                  <a:gd name="T29" fmla="*/ 209550 h 194"/>
                  <a:gd name="T30" fmla="*/ 192088 w 642"/>
                  <a:gd name="T31" fmla="*/ 209550 h 194"/>
                  <a:gd name="T32" fmla="*/ 6350 w 642"/>
                  <a:gd name="T33" fmla="*/ 307975 h 194"/>
                  <a:gd name="T34" fmla="*/ 6350 w 642"/>
                  <a:gd name="T35" fmla="*/ 307975 h 194"/>
                  <a:gd name="T36" fmla="*/ 0 w 642"/>
                  <a:gd name="T37" fmla="*/ 296863 h 194"/>
                  <a:gd name="T38" fmla="*/ 0 w 642"/>
                  <a:gd name="T39" fmla="*/ 296863 h 194"/>
                  <a:gd name="T40" fmla="*/ 187325 w 642"/>
                  <a:gd name="T41" fmla="*/ 198438 h 194"/>
                  <a:gd name="T42" fmla="*/ 187325 w 642"/>
                  <a:gd name="T43" fmla="*/ 198438 h 194"/>
                  <a:gd name="T44" fmla="*/ 187325 w 642"/>
                  <a:gd name="T45" fmla="*/ 198438 h 194"/>
                  <a:gd name="T46" fmla="*/ 361950 w 642"/>
                  <a:gd name="T47" fmla="*/ 115888 h 194"/>
                  <a:gd name="T48" fmla="*/ 361950 w 642"/>
                  <a:gd name="T49" fmla="*/ 115888 h 194"/>
                  <a:gd name="T50" fmla="*/ 361950 w 642"/>
                  <a:gd name="T51" fmla="*/ 115888 h 194"/>
                  <a:gd name="T52" fmla="*/ 538163 w 642"/>
                  <a:gd name="T53" fmla="*/ 55563 h 194"/>
                  <a:gd name="T54" fmla="*/ 538163 w 642"/>
                  <a:gd name="T55" fmla="*/ 55563 h 194"/>
                  <a:gd name="T56" fmla="*/ 538163 w 642"/>
                  <a:gd name="T57" fmla="*/ 55563 h 194"/>
                  <a:gd name="T58" fmla="*/ 708025 w 642"/>
                  <a:gd name="T59" fmla="*/ 17463 h 194"/>
                  <a:gd name="T60" fmla="*/ 708025 w 642"/>
                  <a:gd name="T61" fmla="*/ 17463 h 194"/>
                  <a:gd name="T62" fmla="*/ 708025 w 642"/>
                  <a:gd name="T63" fmla="*/ 17463 h 194"/>
                  <a:gd name="T64" fmla="*/ 866775 w 642"/>
                  <a:gd name="T65" fmla="*/ 0 h 194"/>
                  <a:gd name="T66" fmla="*/ 866775 w 642"/>
                  <a:gd name="T67" fmla="*/ 0 h 194"/>
                  <a:gd name="T68" fmla="*/ 866775 w 642"/>
                  <a:gd name="T69" fmla="*/ 0 h 194"/>
                  <a:gd name="T70" fmla="*/ 1019175 w 642"/>
                  <a:gd name="T71" fmla="*/ 0 h 194"/>
                  <a:gd name="T72" fmla="*/ 1019175 w 642"/>
                  <a:gd name="T73" fmla="*/ 11113 h 19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642" h="194">
                    <a:moveTo>
                      <a:pt x="642" y="7"/>
                    </a:moveTo>
                    <a:lnTo>
                      <a:pt x="546" y="7"/>
                    </a:lnTo>
                    <a:lnTo>
                      <a:pt x="446" y="18"/>
                    </a:lnTo>
                    <a:lnTo>
                      <a:pt x="339" y="42"/>
                    </a:lnTo>
                    <a:lnTo>
                      <a:pt x="342" y="42"/>
                    </a:lnTo>
                    <a:lnTo>
                      <a:pt x="232" y="80"/>
                    </a:lnTo>
                    <a:lnTo>
                      <a:pt x="121" y="132"/>
                    </a:lnTo>
                    <a:lnTo>
                      <a:pt x="4" y="194"/>
                    </a:lnTo>
                    <a:lnTo>
                      <a:pt x="0" y="187"/>
                    </a:lnTo>
                    <a:lnTo>
                      <a:pt x="118" y="125"/>
                    </a:lnTo>
                    <a:lnTo>
                      <a:pt x="228" y="73"/>
                    </a:lnTo>
                    <a:lnTo>
                      <a:pt x="339" y="35"/>
                    </a:lnTo>
                    <a:lnTo>
                      <a:pt x="446" y="11"/>
                    </a:lnTo>
                    <a:lnTo>
                      <a:pt x="546" y="0"/>
                    </a:lnTo>
                    <a:lnTo>
                      <a:pt x="642" y="0"/>
                    </a:lnTo>
                    <a:lnTo>
                      <a:pt x="642" y="7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50" name="Freeform 16"/>
              <p:cNvSpPr>
                <a:spLocks/>
              </p:cNvSpPr>
              <p:nvPr/>
            </p:nvSpPr>
            <p:spPr bwMode="auto">
              <a:xfrm>
                <a:off x="6570664" y="3863976"/>
                <a:ext cx="192087" cy="131763"/>
              </a:xfrm>
              <a:custGeom>
                <a:avLst/>
                <a:gdLst>
                  <a:gd name="T0" fmla="*/ 192087 w 121"/>
                  <a:gd name="T1" fmla="*/ 11113 h 83"/>
                  <a:gd name="T2" fmla="*/ 4762 w 121"/>
                  <a:gd name="T3" fmla="*/ 131763 h 83"/>
                  <a:gd name="T4" fmla="*/ 4762 w 121"/>
                  <a:gd name="T5" fmla="*/ 131763 h 83"/>
                  <a:gd name="T6" fmla="*/ 0 w 121"/>
                  <a:gd name="T7" fmla="*/ 120650 h 83"/>
                  <a:gd name="T8" fmla="*/ 0 w 121"/>
                  <a:gd name="T9" fmla="*/ 120650 h 83"/>
                  <a:gd name="T10" fmla="*/ 185737 w 121"/>
                  <a:gd name="T11" fmla="*/ 0 h 83"/>
                  <a:gd name="T12" fmla="*/ 192087 w 121"/>
                  <a:gd name="T13" fmla="*/ 11113 h 8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1" h="83">
                    <a:moveTo>
                      <a:pt x="121" y="7"/>
                    </a:moveTo>
                    <a:lnTo>
                      <a:pt x="3" y="83"/>
                    </a:lnTo>
                    <a:lnTo>
                      <a:pt x="0" y="76"/>
                    </a:lnTo>
                    <a:lnTo>
                      <a:pt x="117" y="0"/>
                    </a:lnTo>
                    <a:lnTo>
                      <a:pt x="121" y="7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51" name="Freeform 17"/>
              <p:cNvSpPr>
                <a:spLocks/>
              </p:cNvSpPr>
              <p:nvPr/>
            </p:nvSpPr>
            <p:spPr bwMode="auto">
              <a:xfrm>
                <a:off x="6378576" y="4121151"/>
                <a:ext cx="11113" cy="11113"/>
              </a:xfrm>
              <a:custGeom>
                <a:avLst/>
                <a:gdLst>
                  <a:gd name="T0" fmla="*/ 11113 w 7"/>
                  <a:gd name="T1" fmla="*/ 11113 h 7"/>
                  <a:gd name="T2" fmla="*/ 6350 w 7"/>
                  <a:gd name="T3" fmla="*/ 11113 h 7"/>
                  <a:gd name="T4" fmla="*/ 0 w 7"/>
                  <a:gd name="T5" fmla="*/ 0 h 7"/>
                  <a:gd name="T6" fmla="*/ 6350 w 7"/>
                  <a:gd name="T7" fmla="*/ 0 h 7"/>
                  <a:gd name="T8" fmla="*/ 11113 w 7"/>
                  <a:gd name="T9" fmla="*/ 11113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7" y="7"/>
                    </a:moveTo>
                    <a:lnTo>
                      <a:pt x="4" y="7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7" y="7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52" name="Freeform 18"/>
              <p:cNvSpPr>
                <a:spLocks/>
              </p:cNvSpPr>
              <p:nvPr/>
            </p:nvSpPr>
            <p:spPr bwMode="auto">
              <a:xfrm>
                <a:off x="6384925" y="3984625"/>
                <a:ext cx="190500" cy="147638"/>
              </a:xfrm>
              <a:custGeom>
                <a:avLst/>
                <a:gdLst>
                  <a:gd name="T0" fmla="*/ 190500 w 120"/>
                  <a:gd name="T1" fmla="*/ 11113 h 93"/>
                  <a:gd name="T2" fmla="*/ 185738 w 120"/>
                  <a:gd name="T3" fmla="*/ 0 h 93"/>
                  <a:gd name="T4" fmla="*/ 0 w 120"/>
                  <a:gd name="T5" fmla="*/ 136525 h 93"/>
                  <a:gd name="T6" fmla="*/ 4763 w 120"/>
                  <a:gd name="T7" fmla="*/ 147638 h 93"/>
                  <a:gd name="T8" fmla="*/ 190500 w 120"/>
                  <a:gd name="T9" fmla="*/ 11113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0" h="93">
                    <a:moveTo>
                      <a:pt x="120" y="7"/>
                    </a:moveTo>
                    <a:lnTo>
                      <a:pt x="117" y="0"/>
                    </a:lnTo>
                    <a:lnTo>
                      <a:pt x="0" y="86"/>
                    </a:lnTo>
                    <a:lnTo>
                      <a:pt x="3" y="93"/>
                    </a:lnTo>
                    <a:lnTo>
                      <a:pt x="120" y="7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53" name="Freeform 19"/>
              <p:cNvSpPr>
                <a:spLocks/>
              </p:cNvSpPr>
              <p:nvPr/>
            </p:nvSpPr>
            <p:spPr bwMode="auto">
              <a:xfrm>
                <a:off x="6378576" y="4121151"/>
                <a:ext cx="11113" cy="11113"/>
              </a:xfrm>
              <a:custGeom>
                <a:avLst/>
                <a:gdLst>
                  <a:gd name="T0" fmla="*/ 11113 w 7"/>
                  <a:gd name="T1" fmla="*/ 11113 h 7"/>
                  <a:gd name="T2" fmla="*/ 11113 w 7"/>
                  <a:gd name="T3" fmla="*/ 6350 h 7"/>
                  <a:gd name="T4" fmla="*/ 0 w 7"/>
                  <a:gd name="T5" fmla="*/ 0 h 7"/>
                  <a:gd name="T6" fmla="*/ 0 w 7"/>
                  <a:gd name="T7" fmla="*/ 6350 h 7"/>
                  <a:gd name="T8" fmla="*/ 11113 w 7"/>
                  <a:gd name="T9" fmla="*/ 11113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7" y="7"/>
                    </a:moveTo>
                    <a:lnTo>
                      <a:pt x="7" y="4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7" y="7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54" name="Freeform 20"/>
              <p:cNvSpPr>
                <a:spLocks/>
              </p:cNvSpPr>
              <p:nvPr/>
            </p:nvSpPr>
            <p:spPr bwMode="auto">
              <a:xfrm>
                <a:off x="6313488" y="4127500"/>
                <a:ext cx="76200" cy="433388"/>
              </a:xfrm>
              <a:custGeom>
                <a:avLst/>
                <a:gdLst>
                  <a:gd name="T0" fmla="*/ 76200 w 48"/>
                  <a:gd name="T1" fmla="*/ 4763 h 273"/>
                  <a:gd name="T2" fmla="*/ 42863 w 48"/>
                  <a:gd name="T3" fmla="*/ 82550 h 273"/>
                  <a:gd name="T4" fmla="*/ 42863 w 48"/>
                  <a:gd name="T5" fmla="*/ 82550 h 273"/>
                  <a:gd name="T6" fmla="*/ 42863 w 48"/>
                  <a:gd name="T7" fmla="*/ 82550 h 273"/>
                  <a:gd name="T8" fmla="*/ 15875 w 48"/>
                  <a:gd name="T9" fmla="*/ 153988 h 273"/>
                  <a:gd name="T10" fmla="*/ 15875 w 48"/>
                  <a:gd name="T11" fmla="*/ 147638 h 273"/>
                  <a:gd name="T12" fmla="*/ 15875 w 48"/>
                  <a:gd name="T13" fmla="*/ 147638 h 273"/>
                  <a:gd name="T14" fmla="*/ 11113 w 48"/>
                  <a:gd name="T15" fmla="*/ 225425 h 273"/>
                  <a:gd name="T16" fmla="*/ 11113 w 48"/>
                  <a:gd name="T17" fmla="*/ 225425 h 273"/>
                  <a:gd name="T18" fmla="*/ 11113 w 48"/>
                  <a:gd name="T19" fmla="*/ 225425 h 273"/>
                  <a:gd name="T20" fmla="*/ 11113 w 48"/>
                  <a:gd name="T21" fmla="*/ 296863 h 273"/>
                  <a:gd name="T22" fmla="*/ 11113 w 48"/>
                  <a:gd name="T23" fmla="*/ 296863 h 273"/>
                  <a:gd name="T24" fmla="*/ 11113 w 48"/>
                  <a:gd name="T25" fmla="*/ 296863 h 273"/>
                  <a:gd name="T26" fmla="*/ 20638 w 48"/>
                  <a:gd name="T27" fmla="*/ 361950 h 273"/>
                  <a:gd name="T28" fmla="*/ 20638 w 48"/>
                  <a:gd name="T29" fmla="*/ 361950 h 273"/>
                  <a:gd name="T30" fmla="*/ 20638 w 48"/>
                  <a:gd name="T31" fmla="*/ 361950 h 273"/>
                  <a:gd name="T32" fmla="*/ 49213 w 48"/>
                  <a:gd name="T33" fmla="*/ 428625 h 273"/>
                  <a:gd name="T34" fmla="*/ 49213 w 48"/>
                  <a:gd name="T35" fmla="*/ 428625 h 273"/>
                  <a:gd name="T36" fmla="*/ 38100 w 48"/>
                  <a:gd name="T37" fmla="*/ 433388 h 273"/>
                  <a:gd name="T38" fmla="*/ 38100 w 48"/>
                  <a:gd name="T39" fmla="*/ 433388 h 273"/>
                  <a:gd name="T40" fmla="*/ 11113 w 48"/>
                  <a:gd name="T41" fmla="*/ 368300 h 273"/>
                  <a:gd name="T42" fmla="*/ 11113 w 48"/>
                  <a:gd name="T43" fmla="*/ 368300 h 273"/>
                  <a:gd name="T44" fmla="*/ 11113 w 48"/>
                  <a:gd name="T45" fmla="*/ 361950 h 273"/>
                  <a:gd name="T46" fmla="*/ 0 w 48"/>
                  <a:gd name="T47" fmla="*/ 296863 h 273"/>
                  <a:gd name="T48" fmla="*/ 0 w 48"/>
                  <a:gd name="T49" fmla="*/ 296863 h 273"/>
                  <a:gd name="T50" fmla="*/ 0 w 48"/>
                  <a:gd name="T51" fmla="*/ 296863 h 273"/>
                  <a:gd name="T52" fmla="*/ 0 w 48"/>
                  <a:gd name="T53" fmla="*/ 225425 h 273"/>
                  <a:gd name="T54" fmla="*/ 0 w 48"/>
                  <a:gd name="T55" fmla="*/ 225425 h 273"/>
                  <a:gd name="T56" fmla="*/ 0 w 48"/>
                  <a:gd name="T57" fmla="*/ 225425 h 273"/>
                  <a:gd name="T58" fmla="*/ 4763 w 48"/>
                  <a:gd name="T59" fmla="*/ 147638 h 273"/>
                  <a:gd name="T60" fmla="*/ 4763 w 48"/>
                  <a:gd name="T61" fmla="*/ 147638 h 273"/>
                  <a:gd name="T62" fmla="*/ 4763 w 48"/>
                  <a:gd name="T63" fmla="*/ 147638 h 273"/>
                  <a:gd name="T64" fmla="*/ 31750 w 48"/>
                  <a:gd name="T65" fmla="*/ 76200 h 273"/>
                  <a:gd name="T66" fmla="*/ 31750 w 48"/>
                  <a:gd name="T67" fmla="*/ 76200 h 273"/>
                  <a:gd name="T68" fmla="*/ 31750 w 48"/>
                  <a:gd name="T69" fmla="*/ 76200 h 273"/>
                  <a:gd name="T70" fmla="*/ 65088 w 48"/>
                  <a:gd name="T71" fmla="*/ 0 h 273"/>
                  <a:gd name="T72" fmla="*/ 76200 w 48"/>
                  <a:gd name="T73" fmla="*/ 4763 h 273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48" h="273">
                    <a:moveTo>
                      <a:pt x="48" y="3"/>
                    </a:moveTo>
                    <a:lnTo>
                      <a:pt x="27" y="52"/>
                    </a:lnTo>
                    <a:lnTo>
                      <a:pt x="10" y="97"/>
                    </a:lnTo>
                    <a:lnTo>
                      <a:pt x="10" y="93"/>
                    </a:lnTo>
                    <a:lnTo>
                      <a:pt x="7" y="142"/>
                    </a:lnTo>
                    <a:lnTo>
                      <a:pt x="7" y="187"/>
                    </a:lnTo>
                    <a:lnTo>
                      <a:pt x="13" y="228"/>
                    </a:lnTo>
                    <a:lnTo>
                      <a:pt x="31" y="270"/>
                    </a:lnTo>
                    <a:lnTo>
                      <a:pt x="24" y="273"/>
                    </a:lnTo>
                    <a:lnTo>
                      <a:pt x="7" y="232"/>
                    </a:lnTo>
                    <a:lnTo>
                      <a:pt x="7" y="228"/>
                    </a:lnTo>
                    <a:lnTo>
                      <a:pt x="0" y="187"/>
                    </a:lnTo>
                    <a:lnTo>
                      <a:pt x="0" y="142"/>
                    </a:lnTo>
                    <a:lnTo>
                      <a:pt x="3" y="93"/>
                    </a:lnTo>
                    <a:lnTo>
                      <a:pt x="20" y="48"/>
                    </a:lnTo>
                    <a:lnTo>
                      <a:pt x="41" y="0"/>
                    </a:lnTo>
                    <a:lnTo>
                      <a:pt x="48" y="3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57150" cmpd="sng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55" name="Freeform 21"/>
              <p:cNvSpPr>
                <a:spLocks/>
              </p:cNvSpPr>
              <p:nvPr/>
            </p:nvSpPr>
            <p:spPr bwMode="auto">
              <a:xfrm>
                <a:off x="6351588" y="4556125"/>
                <a:ext cx="42862" cy="71438"/>
              </a:xfrm>
              <a:custGeom>
                <a:avLst/>
                <a:gdLst>
                  <a:gd name="T0" fmla="*/ 11112 w 27"/>
                  <a:gd name="T1" fmla="*/ 0 h 45"/>
                  <a:gd name="T2" fmla="*/ 42862 w 27"/>
                  <a:gd name="T3" fmla="*/ 65088 h 45"/>
                  <a:gd name="T4" fmla="*/ 42862 w 27"/>
                  <a:gd name="T5" fmla="*/ 65088 h 45"/>
                  <a:gd name="T6" fmla="*/ 33337 w 27"/>
                  <a:gd name="T7" fmla="*/ 71438 h 45"/>
                  <a:gd name="T8" fmla="*/ 33337 w 27"/>
                  <a:gd name="T9" fmla="*/ 71438 h 45"/>
                  <a:gd name="T10" fmla="*/ 0 w 27"/>
                  <a:gd name="T11" fmla="*/ 4763 h 45"/>
                  <a:gd name="T12" fmla="*/ 11112 w 27"/>
                  <a:gd name="T13" fmla="*/ 0 h 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7" h="45">
                    <a:moveTo>
                      <a:pt x="7" y="0"/>
                    </a:moveTo>
                    <a:lnTo>
                      <a:pt x="27" y="41"/>
                    </a:lnTo>
                    <a:lnTo>
                      <a:pt x="21" y="45"/>
                    </a:lnTo>
                    <a:lnTo>
                      <a:pt x="0" y="3"/>
                    </a:lnTo>
                    <a:lnTo>
                      <a:pt x="7" y="0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mpd="sng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56" name="Freeform 22"/>
              <p:cNvSpPr>
                <a:spLocks/>
              </p:cNvSpPr>
              <p:nvPr/>
            </p:nvSpPr>
            <p:spPr bwMode="auto">
              <a:xfrm>
                <a:off x="6427788" y="4681538"/>
                <a:ext cx="11112" cy="11112"/>
              </a:xfrm>
              <a:custGeom>
                <a:avLst/>
                <a:gdLst>
                  <a:gd name="T0" fmla="*/ 11112 w 7"/>
                  <a:gd name="T1" fmla="*/ 0 h 7"/>
                  <a:gd name="T2" fmla="*/ 11112 w 7"/>
                  <a:gd name="T3" fmla="*/ 6350 h 7"/>
                  <a:gd name="T4" fmla="*/ 0 w 7"/>
                  <a:gd name="T5" fmla="*/ 11112 h 7"/>
                  <a:gd name="T6" fmla="*/ 0 w 7"/>
                  <a:gd name="T7" fmla="*/ 6350 h 7"/>
                  <a:gd name="T8" fmla="*/ 11112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7" y="0"/>
                    </a:moveTo>
                    <a:lnTo>
                      <a:pt x="7" y="4"/>
                    </a:lnTo>
                    <a:lnTo>
                      <a:pt x="0" y="7"/>
                    </a:lnTo>
                    <a:lnTo>
                      <a:pt x="0" y="4"/>
                    </a:lnTo>
                    <a:lnTo>
                      <a:pt x="7" y="0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57" name="Freeform 23"/>
              <p:cNvSpPr>
                <a:spLocks/>
              </p:cNvSpPr>
              <p:nvPr/>
            </p:nvSpPr>
            <p:spPr bwMode="auto">
              <a:xfrm>
                <a:off x="6384926" y="4621214"/>
                <a:ext cx="53975" cy="66675"/>
              </a:xfrm>
              <a:custGeom>
                <a:avLst/>
                <a:gdLst>
                  <a:gd name="T0" fmla="*/ 9525 w 34"/>
                  <a:gd name="T1" fmla="*/ 0 h 42"/>
                  <a:gd name="T2" fmla="*/ 0 w 34"/>
                  <a:gd name="T3" fmla="*/ 6350 h 42"/>
                  <a:gd name="T4" fmla="*/ 42863 w 34"/>
                  <a:gd name="T5" fmla="*/ 66675 h 42"/>
                  <a:gd name="T6" fmla="*/ 53975 w 34"/>
                  <a:gd name="T7" fmla="*/ 60325 h 42"/>
                  <a:gd name="T8" fmla="*/ 9525 w 34"/>
                  <a:gd name="T9" fmla="*/ 0 h 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4" h="42">
                    <a:moveTo>
                      <a:pt x="6" y="0"/>
                    </a:moveTo>
                    <a:lnTo>
                      <a:pt x="0" y="4"/>
                    </a:lnTo>
                    <a:lnTo>
                      <a:pt x="27" y="42"/>
                    </a:lnTo>
                    <a:lnTo>
                      <a:pt x="34" y="38"/>
                    </a:lnTo>
                    <a:lnTo>
                      <a:pt x="6" y="0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58" name="Freeform 24"/>
              <p:cNvSpPr>
                <a:spLocks/>
              </p:cNvSpPr>
              <p:nvPr/>
            </p:nvSpPr>
            <p:spPr bwMode="auto">
              <a:xfrm>
                <a:off x="6427788" y="4676776"/>
                <a:ext cx="11112" cy="11113"/>
              </a:xfrm>
              <a:custGeom>
                <a:avLst/>
                <a:gdLst>
                  <a:gd name="T0" fmla="*/ 11112 w 7"/>
                  <a:gd name="T1" fmla="*/ 0 h 7"/>
                  <a:gd name="T2" fmla="*/ 6350 w 7"/>
                  <a:gd name="T3" fmla="*/ 0 h 7"/>
                  <a:gd name="T4" fmla="*/ 0 w 7"/>
                  <a:gd name="T5" fmla="*/ 11113 h 7"/>
                  <a:gd name="T6" fmla="*/ 6350 w 7"/>
                  <a:gd name="T7" fmla="*/ 11113 h 7"/>
                  <a:gd name="T8" fmla="*/ 11112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7" y="0"/>
                    </a:moveTo>
                    <a:lnTo>
                      <a:pt x="4" y="0"/>
                    </a:lnTo>
                    <a:lnTo>
                      <a:pt x="0" y="7"/>
                    </a:lnTo>
                    <a:lnTo>
                      <a:pt x="4" y="7"/>
                    </a:lnTo>
                    <a:lnTo>
                      <a:pt x="7" y="0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59" name="Freeform 25"/>
              <p:cNvSpPr>
                <a:spLocks/>
              </p:cNvSpPr>
              <p:nvPr/>
            </p:nvSpPr>
            <p:spPr bwMode="auto">
              <a:xfrm>
                <a:off x="6434138" y="4676775"/>
                <a:ext cx="722312" cy="120650"/>
              </a:xfrm>
              <a:custGeom>
                <a:avLst/>
                <a:gdLst>
                  <a:gd name="T0" fmla="*/ 4762 w 455"/>
                  <a:gd name="T1" fmla="*/ 0 h 76"/>
                  <a:gd name="T2" fmla="*/ 125412 w 455"/>
                  <a:gd name="T3" fmla="*/ 53975 h 76"/>
                  <a:gd name="T4" fmla="*/ 125412 w 455"/>
                  <a:gd name="T5" fmla="*/ 53975 h 76"/>
                  <a:gd name="T6" fmla="*/ 125412 w 455"/>
                  <a:gd name="T7" fmla="*/ 53975 h 76"/>
                  <a:gd name="T8" fmla="*/ 241300 w 455"/>
                  <a:gd name="T9" fmla="*/ 92075 h 76"/>
                  <a:gd name="T10" fmla="*/ 234950 w 455"/>
                  <a:gd name="T11" fmla="*/ 92075 h 76"/>
                  <a:gd name="T12" fmla="*/ 234950 w 455"/>
                  <a:gd name="T13" fmla="*/ 92075 h 76"/>
                  <a:gd name="T14" fmla="*/ 355600 w 455"/>
                  <a:gd name="T15" fmla="*/ 109538 h 76"/>
                  <a:gd name="T16" fmla="*/ 355600 w 455"/>
                  <a:gd name="T17" fmla="*/ 109538 h 76"/>
                  <a:gd name="T18" fmla="*/ 355600 w 455"/>
                  <a:gd name="T19" fmla="*/ 109538 h 76"/>
                  <a:gd name="T20" fmla="*/ 476250 w 455"/>
                  <a:gd name="T21" fmla="*/ 109538 h 76"/>
                  <a:gd name="T22" fmla="*/ 476250 w 455"/>
                  <a:gd name="T23" fmla="*/ 109538 h 76"/>
                  <a:gd name="T24" fmla="*/ 476250 w 455"/>
                  <a:gd name="T25" fmla="*/ 109538 h 76"/>
                  <a:gd name="T26" fmla="*/ 590550 w 455"/>
                  <a:gd name="T27" fmla="*/ 87313 h 76"/>
                  <a:gd name="T28" fmla="*/ 590550 w 455"/>
                  <a:gd name="T29" fmla="*/ 87313 h 76"/>
                  <a:gd name="T30" fmla="*/ 590550 w 455"/>
                  <a:gd name="T31" fmla="*/ 87313 h 76"/>
                  <a:gd name="T32" fmla="*/ 717550 w 455"/>
                  <a:gd name="T33" fmla="*/ 49213 h 76"/>
                  <a:gd name="T34" fmla="*/ 717550 w 455"/>
                  <a:gd name="T35" fmla="*/ 49213 h 76"/>
                  <a:gd name="T36" fmla="*/ 722312 w 455"/>
                  <a:gd name="T37" fmla="*/ 60325 h 76"/>
                  <a:gd name="T38" fmla="*/ 722312 w 455"/>
                  <a:gd name="T39" fmla="*/ 60325 h 76"/>
                  <a:gd name="T40" fmla="*/ 596900 w 455"/>
                  <a:gd name="T41" fmla="*/ 98425 h 76"/>
                  <a:gd name="T42" fmla="*/ 596900 w 455"/>
                  <a:gd name="T43" fmla="*/ 98425 h 76"/>
                  <a:gd name="T44" fmla="*/ 590550 w 455"/>
                  <a:gd name="T45" fmla="*/ 98425 h 76"/>
                  <a:gd name="T46" fmla="*/ 476250 w 455"/>
                  <a:gd name="T47" fmla="*/ 120650 h 76"/>
                  <a:gd name="T48" fmla="*/ 476250 w 455"/>
                  <a:gd name="T49" fmla="*/ 120650 h 76"/>
                  <a:gd name="T50" fmla="*/ 476250 w 455"/>
                  <a:gd name="T51" fmla="*/ 120650 h 76"/>
                  <a:gd name="T52" fmla="*/ 355600 w 455"/>
                  <a:gd name="T53" fmla="*/ 120650 h 76"/>
                  <a:gd name="T54" fmla="*/ 355600 w 455"/>
                  <a:gd name="T55" fmla="*/ 120650 h 76"/>
                  <a:gd name="T56" fmla="*/ 355600 w 455"/>
                  <a:gd name="T57" fmla="*/ 120650 h 76"/>
                  <a:gd name="T58" fmla="*/ 234950 w 455"/>
                  <a:gd name="T59" fmla="*/ 103188 h 76"/>
                  <a:gd name="T60" fmla="*/ 234950 w 455"/>
                  <a:gd name="T61" fmla="*/ 103188 h 76"/>
                  <a:gd name="T62" fmla="*/ 234950 w 455"/>
                  <a:gd name="T63" fmla="*/ 103188 h 76"/>
                  <a:gd name="T64" fmla="*/ 120650 w 455"/>
                  <a:gd name="T65" fmla="*/ 65088 h 76"/>
                  <a:gd name="T66" fmla="*/ 120650 w 455"/>
                  <a:gd name="T67" fmla="*/ 65088 h 76"/>
                  <a:gd name="T68" fmla="*/ 120650 w 455"/>
                  <a:gd name="T69" fmla="*/ 65088 h 76"/>
                  <a:gd name="T70" fmla="*/ 0 w 455"/>
                  <a:gd name="T71" fmla="*/ 11113 h 76"/>
                  <a:gd name="T72" fmla="*/ 4762 w 455"/>
                  <a:gd name="T73" fmla="*/ 0 h 7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455" h="76">
                    <a:moveTo>
                      <a:pt x="3" y="0"/>
                    </a:moveTo>
                    <a:lnTo>
                      <a:pt x="79" y="34"/>
                    </a:lnTo>
                    <a:lnTo>
                      <a:pt x="152" y="58"/>
                    </a:lnTo>
                    <a:lnTo>
                      <a:pt x="148" y="58"/>
                    </a:lnTo>
                    <a:lnTo>
                      <a:pt x="224" y="69"/>
                    </a:lnTo>
                    <a:lnTo>
                      <a:pt x="300" y="69"/>
                    </a:lnTo>
                    <a:lnTo>
                      <a:pt x="372" y="55"/>
                    </a:lnTo>
                    <a:lnTo>
                      <a:pt x="452" y="31"/>
                    </a:lnTo>
                    <a:lnTo>
                      <a:pt x="455" y="38"/>
                    </a:lnTo>
                    <a:lnTo>
                      <a:pt x="376" y="62"/>
                    </a:lnTo>
                    <a:lnTo>
                      <a:pt x="372" y="62"/>
                    </a:lnTo>
                    <a:lnTo>
                      <a:pt x="300" y="76"/>
                    </a:lnTo>
                    <a:lnTo>
                      <a:pt x="224" y="76"/>
                    </a:lnTo>
                    <a:lnTo>
                      <a:pt x="148" y="65"/>
                    </a:lnTo>
                    <a:lnTo>
                      <a:pt x="76" y="41"/>
                    </a:lnTo>
                    <a:lnTo>
                      <a:pt x="0" y="7"/>
                    </a:lnTo>
                    <a:lnTo>
                      <a:pt x="3" y="0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57150" cmpd="sng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60" name="Freeform 26"/>
              <p:cNvSpPr>
                <a:spLocks/>
              </p:cNvSpPr>
              <p:nvPr/>
            </p:nvSpPr>
            <p:spPr bwMode="auto">
              <a:xfrm>
                <a:off x="7151688" y="4659314"/>
                <a:ext cx="125412" cy="77787"/>
              </a:xfrm>
              <a:custGeom>
                <a:avLst/>
                <a:gdLst>
                  <a:gd name="T0" fmla="*/ 0 w 79"/>
                  <a:gd name="T1" fmla="*/ 66675 h 49"/>
                  <a:gd name="T2" fmla="*/ 120650 w 79"/>
                  <a:gd name="T3" fmla="*/ 0 h 49"/>
                  <a:gd name="T4" fmla="*/ 120650 w 79"/>
                  <a:gd name="T5" fmla="*/ 0 h 49"/>
                  <a:gd name="T6" fmla="*/ 125412 w 79"/>
                  <a:gd name="T7" fmla="*/ 11112 h 49"/>
                  <a:gd name="T8" fmla="*/ 125412 w 79"/>
                  <a:gd name="T9" fmla="*/ 11112 h 49"/>
                  <a:gd name="T10" fmla="*/ 4762 w 79"/>
                  <a:gd name="T11" fmla="*/ 77787 h 49"/>
                  <a:gd name="T12" fmla="*/ 0 w 79"/>
                  <a:gd name="T13" fmla="*/ 66675 h 4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9" h="49">
                    <a:moveTo>
                      <a:pt x="0" y="42"/>
                    </a:moveTo>
                    <a:lnTo>
                      <a:pt x="76" y="0"/>
                    </a:lnTo>
                    <a:lnTo>
                      <a:pt x="79" y="7"/>
                    </a:lnTo>
                    <a:lnTo>
                      <a:pt x="3" y="49"/>
                    </a:lnTo>
                    <a:lnTo>
                      <a:pt x="0" y="42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57150" cmpd="sng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61" name="Freeform 27"/>
              <p:cNvSpPr>
                <a:spLocks/>
              </p:cNvSpPr>
              <p:nvPr/>
            </p:nvSpPr>
            <p:spPr bwMode="auto">
              <a:xfrm>
                <a:off x="7404101" y="4572001"/>
                <a:ext cx="11113" cy="11113"/>
              </a:xfrm>
              <a:custGeom>
                <a:avLst/>
                <a:gdLst>
                  <a:gd name="T0" fmla="*/ 0 w 7"/>
                  <a:gd name="T1" fmla="*/ 0 h 7"/>
                  <a:gd name="T2" fmla="*/ 4763 w 7"/>
                  <a:gd name="T3" fmla="*/ 0 h 7"/>
                  <a:gd name="T4" fmla="*/ 11113 w 7"/>
                  <a:gd name="T5" fmla="*/ 11113 h 7"/>
                  <a:gd name="T6" fmla="*/ 4763 w 7"/>
                  <a:gd name="T7" fmla="*/ 11113 h 7"/>
                  <a:gd name="T8" fmla="*/ 0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3" y="0"/>
                    </a:lnTo>
                    <a:lnTo>
                      <a:pt x="7" y="7"/>
                    </a:lnTo>
                    <a:lnTo>
                      <a:pt x="3" y="7"/>
                    </a:lnTo>
                    <a:lnTo>
                      <a:pt x="0" y="0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62" name="Freeform 28"/>
              <p:cNvSpPr>
                <a:spLocks/>
              </p:cNvSpPr>
              <p:nvPr/>
            </p:nvSpPr>
            <p:spPr bwMode="auto">
              <a:xfrm>
                <a:off x="7272339" y="4572001"/>
                <a:ext cx="136525" cy="98425"/>
              </a:xfrm>
              <a:custGeom>
                <a:avLst/>
                <a:gdLst>
                  <a:gd name="T0" fmla="*/ 0 w 86"/>
                  <a:gd name="T1" fmla="*/ 87313 h 62"/>
                  <a:gd name="T2" fmla="*/ 4763 w 86"/>
                  <a:gd name="T3" fmla="*/ 98425 h 62"/>
                  <a:gd name="T4" fmla="*/ 136525 w 86"/>
                  <a:gd name="T5" fmla="*/ 11113 h 62"/>
                  <a:gd name="T6" fmla="*/ 131763 w 86"/>
                  <a:gd name="T7" fmla="*/ 0 h 62"/>
                  <a:gd name="T8" fmla="*/ 0 w 86"/>
                  <a:gd name="T9" fmla="*/ 8731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6" h="62">
                    <a:moveTo>
                      <a:pt x="0" y="55"/>
                    </a:moveTo>
                    <a:lnTo>
                      <a:pt x="3" y="62"/>
                    </a:lnTo>
                    <a:lnTo>
                      <a:pt x="86" y="7"/>
                    </a:lnTo>
                    <a:lnTo>
                      <a:pt x="83" y="0"/>
                    </a:lnTo>
                    <a:lnTo>
                      <a:pt x="0" y="55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mpd="sng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63" name="Freeform 29"/>
              <p:cNvSpPr>
                <a:spLocks/>
              </p:cNvSpPr>
              <p:nvPr/>
            </p:nvSpPr>
            <p:spPr bwMode="auto">
              <a:xfrm>
                <a:off x="7397751" y="4572001"/>
                <a:ext cx="11113" cy="11113"/>
              </a:xfrm>
              <a:custGeom>
                <a:avLst/>
                <a:gdLst>
                  <a:gd name="T0" fmla="*/ 11113 w 7"/>
                  <a:gd name="T1" fmla="*/ 4763 h 7"/>
                  <a:gd name="T2" fmla="*/ 11113 w 7"/>
                  <a:gd name="T3" fmla="*/ 0 h 7"/>
                  <a:gd name="T4" fmla="*/ 0 w 7"/>
                  <a:gd name="T5" fmla="*/ 4763 h 7"/>
                  <a:gd name="T6" fmla="*/ 0 w 7"/>
                  <a:gd name="T7" fmla="*/ 11113 h 7"/>
                  <a:gd name="T8" fmla="*/ 11113 w 7"/>
                  <a:gd name="T9" fmla="*/ 4763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7" y="3"/>
                    </a:moveTo>
                    <a:lnTo>
                      <a:pt x="7" y="0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7" y="3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64" name="Freeform 30"/>
              <p:cNvSpPr>
                <a:spLocks/>
              </p:cNvSpPr>
              <p:nvPr/>
            </p:nvSpPr>
            <p:spPr bwMode="auto">
              <a:xfrm>
                <a:off x="7397751" y="4576763"/>
                <a:ext cx="696913" cy="455612"/>
              </a:xfrm>
              <a:custGeom>
                <a:avLst/>
                <a:gdLst>
                  <a:gd name="T0" fmla="*/ 11113 w 439"/>
                  <a:gd name="T1" fmla="*/ 0 h 287"/>
                  <a:gd name="T2" fmla="*/ 71438 w 439"/>
                  <a:gd name="T3" fmla="*/ 131762 h 287"/>
                  <a:gd name="T4" fmla="*/ 71438 w 439"/>
                  <a:gd name="T5" fmla="*/ 131762 h 287"/>
                  <a:gd name="T6" fmla="*/ 71438 w 439"/>
                  <a:gd name="T7" fmla="*/ 131762 h 287"/>
                  <a:gd name="T8" fmla="*/ 153988 w 439"/>
                  <a:gd name="T9" fmla="*/ 236537 h 287"/>
                  <a:gd name="T10" fmla="*/ 153988 w 439"/>
                  <a:gd name="T11" fmla="*/ 231775 h 287"/>
                  <a:gd name="T12" fmla="*/ 153988 w 439"/>
                  <a:gd name="T13" fmla="*/ 231775 h 287"/>
                  <a:gd name="T14" fmla="*/ 257175 w 439"/>
                  <a:gd name="T15" fmla="*/ 319087 h 287"/>
                  <a:gd name="T16" fmla="*/ 257175 w 439"/>
                  <a:gd name="T17" fmla="*/ 319087 h 287"/>
                  <a:gd name="T18" fmla="*/ 257175 w 439"/>
                  <a:gd name="T19" fmla="*/ 319087 h 287"/>
                  <a:gd name="T20" fmla="*/ 384175 w 439"/>
                  <a:gd name="T21" fmla="*/ 379412 h 287"/>
                  <a:gd name="T22" fmla="*/ 384175 w 439"/>
                  <a:gd name="T23" fmla="*/ 379412 h 287"/>
                  <a:gd name="T24" fmla="*/ 384175 w 439"/>
                  <a:gd name="T25" fmla="*/ 379412 h 287"/>
                  <a:gd name="T26" fmla="*/ 527050 w 439"/>
                  <a:gd name="T27" fmla="*/ 423862 h 287"/>
                  <a:gd name="T28" fmla="*/ 520700 w 439"/>
                  <a:gd name="T29" fmla="*/ 423862 h 287"/>
                  <a:gd name="T30" fmla="*/ 520700 w 439"/>
                  <a:gd name="T31" fmla="*/ 423862 h 287"/>
                  <a:gd name="T32" fmla="*/ 696913 w 439"/>
                  <a:gd name="T33" fmla="*/ 444500 h 287"/>
                  <a:gd name="T34" fmla="*/ 696913 w 439"/>
                  <a:gd name="T35" fmla="*/ 444500 h 287"/>
                  <a:gd name="T36" fmla="*/ 696913 w 439"/>
                  <a:gd name="T37" fmla="*/ 455612 h 287"/>
                  <a:gd name="T38" fmla="*/ 696913 w 439"/>
                  <a:gd name="T39" fmla="*/ 455612 h 287"/>
                  <a:gd name="T40" fmla="*/ 520700 w 439"/>
                  <a:gd name="T41" fmla="*/ 434975 h 287"/>
                  <a:gd name="T42" fmla="*/ 520700 w 439"/>
                  <a:gd name="T43" fmla="*/ 434975 h 287"/>
                  <a:gd name="T44" fmla="*/ 520700 w 439"/>
                  <a:gd name="T45" fmla="*/ 434975 h 287"/>
                  <a:gd name="T46" fmla="*/ 377825 w 439"/>
                  <a:gd name="T47" fmla="*/ 390525 h 287"/>
                  <a:gd name="T48" fmla="*/ 377825 w 439"/>
                  <a:gd name="T49" fmla="*/ 390525 h 287"/>
                  <a:gd name="T50" fmla="*/ 377825 w 439"/>
                  <a:gd name="T51" fmla="*/ 390525 h 287"/>
                  <a:gd name="T52" fmla="*/ 252413 w 439"/>
                  <a:gd name="T53" fmla="*/ 330200 h 287"/>
                  <a:gd name="T54" fmla="*/ 252413 w 439"/>
                  <a:gd name="T55" fmla="*/ 330200 h 287"/>
                  <a:gd name="T56" fmla="*/ 252413 w 439"/>
                  <a:gd name="T57" fmla="*/ 330200 h 287"/>
                  <a:gd name="T58" fmla="*/ 147638 w 439"/>
                  <a:gd name="T59" fmla="*/ 242887 h 287"/>
                  <a:gd name="T60" fmla="*/ 147638 w 439"/>
                  <a:gd name="T61" fmla="*/ 242887 h 287"/>
                  <a:gd name="T62" fmla="*/ 142875 w 439"/>
                  <a:gd name="T63" fmla="*/ 242887 h 287"/>
                  <a:gd name="T64" fmla="*/ 60325 w 439"/>
                  <a:gd name="T65" fmla="*/ 138112 h 287"/>
                  <a:gd name="T66" fmla="*/ 60325 w 439"/>
                  <a:gd name="T67" fmla="*/ 138112 h 287"/>
                  <a:gd name="T68" fmla="*/ 60325 w 439"/>
                  <a:gd name="T69" fmla="*/ 138112 h 287"/>
                  <a:gd name="T70" fmla="*/ 0 w 439"/>
                  <a:gd name="T71" fmla="*/ 6350 h 287"/>
                  <a:gd name="T72" fmla="*/ 11113 w 439"/>
                  <a:gd name="T73" fmla="*/ 0 h 287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439" h="287">
                    <a:moveTo>
                      <a:pt x="7" y="0"/>
                    </a:moveTo>
                    <a:lnTo>
                      <a:pt x="45" y="83"/>
                    </a:lnTo>
                    <a:lnTo>
                      <a:pt x="97" y="149"/>
                    </a:lnTo>
                    <a:lnTo>
                      <a:pt x="97" y="146"/>
                    </a:lnTo>
                    <a:lnTo>
                      <a:pt x="162" y="201"/>
                    </a:lnTo>
                    <a:lnTo>
                      <a:pt x="242" y="239"/>
                    </a:lnTo>
                    <a:lnTo>
                      <a:pt x="332" y="267"/>
                    </a:lnTo>
                    <a:lnTo>
                      <a:pt x="328" y="267"/>
                    </a:lnTo>
                    <a:lnTo>
                      <a:pt x="439" y="280"/>
                    </a:lnTo>
                    <a:lnTo>
                      <a:pt x="439" y="287"/>
                    </a:lnTo>
                    <a:lnTo>
                      <a:pt x="328" y="274"/>
                    </a:lnTo>
                    <a:lnTo>
                      <a:pt x="238" y="246"/>
                    </a:lnTo>
                    <a:lnTo>
                      <a:pt x="159" y="208"/>
                    </a:lnTo>
                    <a:lnTo>
                      <a:pt x="93" y="153"/>
                    </a:lnTo>
                    <a:lnTo>
                      <a:pt x="90" y="153"/>
                    </a:lnTo>
                    <a:lnTo>
                      <a:pt x="38" y="87"/>
                    </a:lnTo>
                    <a:lnTo>
                      <a:pt x="0" y="4"/>
                    </a:lnTo>
                    <a:lnTo>
                      <a:pt x="7" y="0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65" name="Freeform 31"/>
              <p:cNvSpPr>
                <a:spLocks/>
              </p:cNvSpPr>
              <p:nvPr/>
            </p:nvSpPr>
            <p:spPr bwMode="auto">
              <a:xfrm>
                <a:off x="8094663" y="5021263"/>
                <a:ext cx="201612" cy="11112"/>
              </a:xfrm>
              <a:custGeom>
                <a:avLst/>
                <a:gdLst>
                  <a:gd name="T0" fmla="*/ 0 w 127"/>
                  <a:gd name="T1" fmla="*/ 0 h 7"/>
                  <a:gd name="T2" fmla="*/ 201612 w 127"/>
                  <a:gd name="T3" fmla="*/ 0 h 7"/>
                  <a:gd name="T4" fmla="*/ 201612 w 127"/>
                  <a:gd name="T5" fmla="*/ 0 h 7"/>
                  <a:gd name="T6" fmla="*/ 201612 w 127"/>
                  <a:gd name="T7" fmla="*/ 11112 h 7"/>
                  <a:gd name="T8" fmla="*/ 201612 w 127"/>
                  <a:gd name="T9" fmla="*/ 11112 h 7"/>
                  <a:gd name="T10" fmla="*/ 0 w 127"/>
                  <a:gd name="T11" fmla="*/ 11112 h 7"/>
                  <a:gd name="T12" fmla="*/ 0 w 127"/>
                  <a:gd name="T13" fmla="*/ 0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7" h="7">
                    <a:moveTo>
                      <a:pt x="0" y="0"/>
                    </a:moveTo>
                    <a:lnTo>
                      <a:pt x="127" y="0"/>
                    </a:lnTo>
                    <a:lnTo>
                      <a:pt x="127" y="7"/>
                    </a:ln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66" name="Rectangle 32"/>
              <p:cNvSpPr>
                <a:spLocks noChangeArrowheads="1"/>
              </p:cNvSpPr>
              <p:nvPr/>
            </p:nvSpPr>
            <p:spPr bwMode="auto">
              <a:xfrm>
                <a:off x="8526463" y="5000626"/>
                <a:ext cx="6350" cy="11113"/>
              </a:xfrm>
              <a:prstGeom prst="rect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8467" name="Freeform 33"/>
              <p:cNvSpPr>
                <a:spLocks/>
              </p:cNvSpPr>
              <p:nvPr/>
            </p:nvSpPr>
            <p:spPr bwMode="auto">
              <a:xfrm>
                <a:off x="8296275" y="5000625"/>
                <a:ext cx="230188" cy="31750"/>
              </a:xfrm>
              <a:custGeom>
                <a:avLst/>
                <a:gdLst>
                  <a:gd name="T0" fmla="*/ 0 w 145"/>
                  <a:gd name="T1" fmla="*/ 20638 h 20"/>
                  <a:gd name="T2" fmla="*/ 0 w 145"/>
                  <a:gd name="T3" fmla="*/ 31750 h 20"/>
                  <a:gd name="T4" fmla="*/ 230188 w 145"/>
                  <a:gd name="T5" fmla="*/ 11113 h 20"/>
                  <a:gd name="T6" fmla="*/ 230188 w 145"/>
                  <a:gd name="T7" fmla="*/ 0 h 20"/>
                  <a:gd name="T8" fmla="*/ 0 w 145"/>
                  <a:gd name="T9" fmla="*/ 20638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5" h="20">
                    <a:moveTo>
                      <a:pt x="0" y="13"/>
                    </a:moveTo>
                    <a:lnTo>
                      <a:pt x="0" y="20"/>
                    </a:lnTo>
                    <a:lnTo>
                      <a:pt x="145" y="7"/>
                    </a:lnTo>
                    <a:lnTo>
                      <a:pt x="145" y="0"/>
                    </a:lnTo>
                    <a:lnTo>
                      <a:pt x="0" y="13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68" name="Freeform 34"/>
              <p:cNvSpPr>
                <a:spLocks/>
              </p:cNvSpPr>
              <p:nvPr/>
            </p:nvSpPr>
            <p:spPr bwMode="auto">
              <a:xfrm>
                <a:off x="8521701" y="5000626"/>
                <a:ext cx="11113" cy="11113"/>
              </a:xfrm>
              <a:custGeom>
                <a:avLst/>
                <a:gdLst>
                  <a:gd name="T0" fmla="*/ 4763 w 7"/>
                  <a:gd name="T1" fmla="*/ 0 h 7"/>
                  <a:gd name="T2" fmla="*/ 0 w 7"/>
                  <a:gd name="T3" fmla="*/ 0 h 7"/>
                  <a:gd name="T4" fmla="*/ 4763 w 7"/>
                  <a:gd name="T5" fmla="*/ 11113 h 7"/>
                  <a:gd name="T6" fmla="*/ 11113 w 7"/>
                  <a:gd name="T7" fmla="*/ 11113 h 7"/>
                  <a:gd name="T8" fmla="*/ 4763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3" y="0"/>
                    </a:moveTo>
                    <a:lnTo>
                      <a:pt x="0" y="0"/>
                    </a:lnTo>
                    <a:lnTo>
                      <a:pt x="3" y="7"/>
                    </a:lnTo>
                    <a:lnTo>
                      <a:pt x="7" y="7"/>
                    </a:lnTo>
                    <a:lnTo>
                      <a:pt x="3" y="0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69" name="Freeform 35"/>
              <p:cNvSpPr>
                <a:spLocks/>
              </p:cNvSpPr>
              <p:nvPr/>
            </p:nvSpPr>
            <p:spPr bwMode="auto">
              <a:xfrm>
                <a:off x="8526463" y="3897314"/>
                <a:ext cx="411162" cy="1114425"/>
              </a:xfrm>
              <a:custGeom>
                <a:avLst/>
                <a:gdLst>
                  <a:gd name="T0" fmla="*/ 88900 w 259"/>
                  <a:gd name="T1" fmla="*/ 1031875 h 702"/>
                  <a:gd name="T2" fmla="*/ 88900 w 259"/>
                  <a:gd name="T3" fmla="*/ 1036638 h 702"/>
                  <a:gd name="T4" fmla="*/ 158750 w 259"/>
                  <a:gd name="T5" fmla="*/ 960438 h 702"/>
                  <a:gd name="T6" fmla="*/ 225425 w 259"/>
                  <a:gd name="T7" fmla="*/ 877888 h 702"/>
                  <a:gd name="T8" fmla="*/ 225425 w 259"/>
                  <a:gd name="T9" fmla="*/ 877888 h 702"/>
                  <a:gd name="T10" fmla="*/ 285750 w 259"/>
                  <a:gd name="T11" fmla="*/ 795338 h 702"/>
                  <a:gd name="T12" fmla="*/ 330200 w 259"/>
                  <a:gd name="T13" fmla="*/ 708025 h 702"/>
                  <a:gd name="T14" fmla="*/ 330200 w 259"/>
                  <a:gd name="T15" fmla="*/ 708025 h 702"/>
                  <a:gd name="T16" fmla="*/ 361950 w 259"/>
                  <a:gd name="T17" fmla="*/ 625475 h 702"/>
                  <a:gd name="T18" fmla="*/ 388937 w 259"/>
                  <a:gd name="T19" fmla="*/ 538163 h 702"/>
                  <a:gd name="T20" fmla="*/ 388937 w 259"/>
                  <a:gd name="T21" fmla="*/ 538163 h 702"/>
                  <a:gd name="T22" fmla="*/ 400050 w 259"/>
                  <a:gd name="T23" fmla="*/ 455613 h 702"/>
                  <a:gd name="T24" fmla="*/ 400050 w 259"/>
                  <a:gd name="T25" fmla="*/ 373063 h 702"/>
                  <a:gd name="T26" fmla="*/ 400050 w 259"/>
                  <a:gd name="T27" fmla="*/ 373063 h 702"/>
                  <a:gd name="T28" fmla="*/ 384175 w 259"/>
                  <a:gd name="T29" fmla="*/ 295275 h 702"/>
                  <a:gd name="T30" fmla="*/ 361950 w 259"/>
                  <a:gd name="T31" fmla="*/ 219075 h 702"/>
                  <a:gd name="T32" fmla="*/ 361950 w 259"/>
                  <a:gd name="T33" fmla="*/ 219075 h 702"/>
                  <a:gd name="T34" fmla="*/ 323850 w 259"/>
                  <a:gd name="T35" fmla="*/ 142875 h 702"/>
                  <a:gd name="T36" fmla="*/ 274637 w 259"/>
                  <a:gd name="T37" fmla="*/ 76200 h 702"/>
                  <a:gd name="T38" fmla="*/ 279400 w 259"/>
                  <a:gd name="T39" fmla="*/ 76200 h 702"/>
                  <a:gd name="T40" fmla="*/ 219075 w 259"/>
                  <a:gd name="T41" fmla="*/ 11113 h 702"/>
                  <a:gd name="T42" fmla="*/ 225425 w 259"/>
                  <a:gd name="T43" fmla="*/ 4763 h 702"/>
                  <a:gd name="T44" fmla="*/ 285750 w 259"/>
                  <a:gd name="T45" fmla="*/ 71438 h 702"/>
                  <a:gd name="T46" fmla="*/ 334962 w 259"/>
                  <a:gd name="T47" fmla="*/ 136525 h 702"/>
                  <a:gd name="T48" fmla="*/ 334962 w 259"/>
                  <a:gd name="T49" fmla="*/ 136525 h 702"/>
                  <a:gd name="T50" fmla="*/ 373062 w 259"/>
                  <a:gd name="T51" fmla="*/ 214313 h 702"/>
                  <a:gd name="T52" fmla="*/ 395287 w 259"/>
                  <a:gd name="T53" fmla="*/ 290513 h 702"/>
                  <a:gd name="T54" fmla="*/ 395287 w 259"/>
                  <a:gd name="T55" fmla="*/ 290513 h 702"/>
                  <a:gd name="T56" fmla="*/ 411162 w 259"/>
                  <a:gd name="T57" fmla="*/ 373063 h 702"/>
                  <a:gd name="T58" fmla="*/ 411162 w 259"/>
                  <a:gd name="T59" fmla="*/ 455613 h 702"/>
                  <a:gd name="T60" fmla="*/ 411162 w 259"/>
                  <a:gd name="T61" fmla="*/ 455613 h 702"/>
                  <a:gd name="T62" fmla="*/ 400050 w 259"/>
                  <a:gd name="T63" fmla="*/ 538163 h 702"/>
                  <a:gd name="T64" fmla="*/ 373062 w 259"/>
                  <a:gd name="T65" fmla="*/ 630238 h 702"/>
                  <a:gd name="T66" fmla="*/ 373062 w 259"/>
                  <a:gd name="T67" fmla="*/ 630238 h 702"/>
                  <a:gd name="T68" fmla="*/ 339725 w 259"/>
                  <a:gd name="T69" fmla="*/ 712788 h 702"/>
                  <a:gd name="T70" fmla="*/ 296862 w 259"/>
                  <a:gd name="T71" fmla="*/ 800100 h 702"/>
                  <a:gd name="T72" fmla="*/ 296862 w 259"/>
                  <a:gd name="T73" fmla="*/ 800100 h 702"/>
                  <a:gd name="T74" fmla="*/ 236537 w 259"/>
                  <a:gd name="T75" fmla="*/ 882650 h 702"/>
                  <a:gd name="T76" fmla="*/ 169862 w 259"/>
                  <a:gd name="T77" fmla="*/ 965200 h 702"/>
                  <a:gd name="T78" fmla="*/ 169862 w 259"/>
                  <a:gd name="T79" fmla="*/ 965200 h 702"/>
                  <a:gd name="T80" fmla="*/ 93662 w 259"/>
                  <a:gd name="T81" fmla="*/ 1042988 h 702"/>
                  <a:gd name="T82" fmla="*/ 6350 w 259"/>
                  <a:gd name="T83" fmla="*/ 1114425 h 702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259" h="702">
                    <a:moveTo>
                      <a:pt x="0" y="695"/>
                    </a:moveTo>
                    <a:lnTo>
                      <a:pt x="56" y="650"/>
                    </a:lnTo>
                    <a:lnTo>
                      <a:pt x="56" y="653"/>
                    </a:lnTo>
                    <a:lnTo>
                      <a:pt x="104" y="605"/>
                    </a:lnTo>
                    <a:lnTo>
                      <a:pt x="100" y="605"/>
                    </a:lnTo>
                    <a:lnTo>
                      <a:pt x="142" y="553"/>
                    </a:lnTo>
                    <a:lnTo>
                      <a:pt x="180" y="501"/>
                    </a:lnTo>
                    <a:lnTo>
                      <a:pt x="208" y="446"/>
                    </a:lnTo>
                    <a:lnTo>
                      <a:pt x="228" y="394"/>
                    </a:lnTo>
                    <a:lnTo>
                      <a:pt x="245" y="339"/>
                    </a:lnTo>
                    <a:lnTo>
                      <a:pt x="252" y="287"/>
                    </a:lnTo>
                    <a:lnTo>
                      <a:pt x="252" y="235"/>
                    </a:lnTo>
                    <a:lnTo>
                      <a:pt x="242" y="183"/>
                    </a:lnTo>
                    <a:lnTo>
                      <a:pt x="242" y="186"/>
                    </a:lnTo>
                    <a:lnTo>
                      <a:pt x="228" y="138"/>
                    </a:lnTo>
                    <a:lnTo>
                      <a:pt x="204" y="90"/>
                    </a:lnTo>
                    <a:lnTo>
                      <a:pt x="173" y="48"/>
                    </a:lnTo>
                    <a:lnTo>
                      <a:pt x="176" y="48"/>
                    </a:lnTo>
                    <a:lnTo>
                      <a:pt x="138" y="7"/>
                    </a:lnTo>
                    <a:lnTo>
                      <a:pt x="142" y="0"/>
                    </a:lnTo>
                    <a:lnTo>
                      <a:pt x="142" y="3"/>
                    </a:lnTo>
                    <a:lnTo>
                      <a:pt x="180" y="45"/>
                    </a:lnTo>
                    <a:lnTo>
                      <a:pt x="211" y="86"/>
                    </a:lnTo>
                    <a:lnTo>
                      <a:pt x="235" y="135"/>
                    </a:lnTo>
                    <a:lnTo>
                      <a:pt x="249" y="183"/>
                    </a:lnTo>
                    <a:lnTo>
                      <a:pt x="259" y="235"/>
                    </a:lnTo>
                    <a:lnTo>
                      <a:pt x="259" y="287"/>
                    </a:lnTo>
                    <a:lnTo>
                      <a:pt x="252" y="339"/>
                    </a:lnTo>
                    <a:lnTo>
                      <a:pt x="252" y="342"/>
                    </a:lnTo>
                    <a:lnTo>
                      <a:pt x="235" y="397"/>
                    </a:lnTo>
                    <a:lnTo>
                      <a:pt x="214" y="449"/>
                    </a:lnTo>
                    <a:lnTo>
                      <a:pt x="187" y="504"/>
                    </a:lnTo>
                    <a:lnTo>
                      <a:pt x="149" y="556"/>
                    </a:lnTo>
                    <a:lnTo>
                      <a:pt x="107" y="608"/>
                    </a:lnTo>
                    <a:lnTo>
                      <a:pt x="59" y="657"/>
                    </a:lnTo>
                    <a:lnTo>
                      <a:pt x="4" y="702"/>
                    </a:lnTo>
                    <a:lnTo>
                      <a:pt x="0" y="695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70" name="Freeform 36"/>
              <p:cNvSpPr>
                <a:spLocks/>
              </p:cNvSpPr>
              <p:nvPr/>
            </p:nvSpPr>
            <p:spPr bwMode="auto">
              <a:xfrm>
                <a:off x="8675688" y="3836989"/>
                <a:ext cx="76200" cy="71437"/>
              </a:xfrm>
              <a:custGeom>
                <a:avLst/>
                <a:gdLst>
                  <a:gd name="T0" fmla="*/ 69850 w 48"/>
                  <a:gd name="T1" fmla="*/ 71437 h 45"/>
                  <a:gd name="T2" fmla="*/ 0 w 48"/>
                  <a:gd name="T3" fmla="*/ 11112 h 45"/>
                  <a:gd name="T4" fmla="*/ 0 w 48"/>
                  <a:gd name="T5" fmla="*/ 11112 h 45"/>
                  <a:gd name="T6" fmla="*/ 4763 w 48"/>
                  <a:gd name="T7" fmla="*/ 0 h 45"/>
                  <a:gd name="T8" fmla="*/ 4763 w 48"/>
                  <a:gd name="T9" fmla="*/ 0 h 45"/>
                  <a:gd name="T10" fmla="*/ 76200 w 48"/>
                  <a:gd name="T11" fmla="*/ 60325 h 45"/>
                  <a:gd name="T12" fmla="*/ 69850 w 48"/>
                  <a:gd name="T13" fmla="*/ 71437 h 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8" h="45">
                    <a:moveTo>
                      <a:pt x="44" y="45"/>
                    </a:moveTo>
                    <a:lnTo>
                      <a:pt x="0" y="7"/>
                    </a:lnTo>
                    <a:lnTo>
                      <a:pt x="3" y="0"/>
                    </a:lnTo>
                    <a:lnTo>
                      <a:pt x="48" y="38"/>
                    </a:lnTo>
                    <a:lnTo>
                      <a:pt x="44" y="45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71" name="Freeform 37"/>
              <p:cNvSpPr>
                <a:spLocks/>
              </p:cNvSpPr>
              <p:nvPr/>
            </p:nvSpPr>
            <p:spPr bwMode="auto">
              <a:xfrm>
                <a:off x="8582026" y="3781426"/>
                <a:ext cx="11113" cy="11113"/>
              </a:xfrm>
              <a:custGeom>
                <a:avLst/>
                <a:gdLst>
                  <a:gd name="T0" fmla="*/ 4763 w 7"/>
                  <a:gd name="T1" fmla="*/ 11113 h 7"/>
                  <a:gd name="T2" fmla="*/ 0 w 7"/>
                  <a:gd name="T3" fmla="*/ 11113 h 7"/>
                  <a:gd name="T4" fmla="*/ 4763 w 7"/>
                  <a:gd name="T5" fmla="*/ 0 h 7"/>
                  <a:gd name="T6" fmla="*/ 11113 w 7"/>
                  <a:gd name="T7" fmla="*/ 0 h 7"/>
                  <a:gd name="T8" fmla="*/ 4763 w 7"/>
                  <a:gd name="T9" fmla="*/ 11113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3" y="7"/>
                    </a:moveTo>
                    <a:lnTo>
                      <a:pt x="0" y="7"/>
                    </a:lnTo>
                    <a:lnTo>
                      <a:pt x="3" y="0"/>
                    </a:lnTo>
                    <a:lnTo>
                      <a:pt x="7" y="0"/>
                    </a:lnTo>
                    <a:lnTo>
                      <a:pt x="3" y="7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72" name="Freeform 38"/>
              <p:cNvSpPr>
                <a:spLocks/>
              </p:cNvSpPr>
              <p:nvPr/>
            </p:nvSpPr>
            <p:spPr bwMode="auto">
              <a:xfrm>
                <a:off x="8586788" y="3781426"/>
                <a:ext cx="93662" cy="66675"/>
              </a:xfrm>
              <a:custGeom>
                <a:avLst/>
                <a:gdLst>
                  <a:gd name="T0" fmla="*/ 88900 w 59"/>
                  <a:gd name="T1" fmla="*/ 66675 h 42"/>
                  <a:gd name="T2" fmla="*/ 93662 w 59"/>
                  <a:gd name="T3" fmla="*/ 55563 h 42"/>
                  <a:gd name="T4" fmla="*/ 6350 w 59"/>
                  <a:gd name="T5" fmla="*/ 0 h 42"/>
                  <a:gd name="T6" fmla="*/ 0 w 59"/>
                  <a:gd name="T7" fmla="*/ 11113 h 42"/>
                  <a:gd name="T8" fmla="*/ 88900 w 59"/>
                  <a:gd name="T9" fmla="*/ 66675 h 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9" h="42">
                    <a:moveTo>
                      <a:pt x="56" y="42"/>
                    </a:moveTo>
                    <a:lnTo>
                      <a:pt x="59" y="35"/>
                    </a:lnTo>
                    <a:lnTo>
                      <a:pt x="4" y="0"/>
                    </a:lnTo>
                    <a:lnTo>
                      <a:pt x="0" y="7"/>
                    </a:lnTo>
                    <a:lnTo>
                      <a:pt x="56" y="42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73" name="Freeform 39"/>
              <p:cNvSpPr>
                <a:spLocks/>
              </p:cNvSpPr>
              <p:nvPr/>
            </p:nvSpPr>
            <p:spPr bwMode="auto">
              <a:xfrm>
                <a:off x="8586788" y="3781426"/>
                <a:ext cx="11112" cy="11113"/>
              </a:xfrm>
              <a:custGeom>
                <a:avLst/>
                <a:gdLst>
                  <a:gd name="T0" fmla="*/ 6350 w 7"/>
                  <a:gd name="T1" fmla="*/ 11113 h 7"/>
                  <a:gd name="T2" fmla="*/ 11112 w 7"/>
                  <a:gd name="T3" fmla="*/ 11113 h 7"/>
                  <a:gd name="T4" fmla="*/ 6350 w 7"/>
                  <a:gd name="T5" fmla="*/ 0 h 7"/>
                  <a:gd name="T6" fmla="*/ 0 w 7"/>
                  <a:gd name="T7" fmla="*/ 0 h 7"/>
                  <a:gd name="T8" fmla="*/ 6350 w 7"/>
                  <a:gd name="T9" fmla="*/ 11113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4" y="7"/>
                    </a:moveTo>
                    <a:lnTo>
                      <a:pt x="7" y="7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4" y="7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74" name="Freeform 40"/>
              <p:cNvSpPr>
                <a:spLocks/>
              </p:cNvSpPr>
              <p:nvPr/>
            </p:nvSpPr>
            <p:spPr bwMode="auto">
              <a:xfrm>
                <a:off x="7672388" y="3781426"/>
                <a:ext cx="920750" cy="500063"/>
              </a:xfrm>
              <a:custGeom>
                <a:avLst/>
                <a:gdLst>
                  <a:gd name="T0" fmla="*/ 920750 w 580"/>
                  <a:gd name="T1" fmla="*/ 11113 h 315"/>
                  <a:gd name="T2" fmla="*/ 623888 w 580"/>
                  <a:gd name="T3" fmla="*/ 127000 h 315"/>
                  <a:gd name="T4" fmla="*/ 623888 w 580"/>
                  <a:gd name="T5" fmla="*/ 127000 h 315"/>
                  <a:gd name="T6" fmla="*/ 623888 w 580"/>
                  <a:gd name="T7" fmla="*/ 127000 h 315"/>
                  <a:gd name="T8" fmla="*/ 471488 w 580"/>
                  <a:gd name="T9" fmla="*/ 198438 h 315"/>
                  <a:gd name="T10" fmla="*/ 471488 w 580"/>
                  <a:gd name="T11" fmla="*/ 198438 h 315"/>
                  <a:gd name="T12" fmla="*/ 471488 w 580"/>
                  <a:gd name="T13" fmla="*/ 198438 h 315"/>
                  <a:gd name="T14" fmla="*/ 312738 w 580"/>
                  <a:gd name="T15" fmla="*/ 279400 h 315"/>
                  <a:gd name="T16" fmla="*/ 312738 w 580"/>
                  <a:gd name="T17" fmla="*/ 279400 h 315"/>
                  <a:gd name="T18" fmla="*/ 312738 w 580"/>
                  <a:gd name="T19" fmla="*/ 279400 h 315"/>
                  <a:gd name="T20" fmla="*/ 158750 w 580"/>
                  <a:gd name="T21" fmla="*/ 379413 h 315"/>
                  <a:gd name="T22" fmla="*/ 158750 w 580"/>
                  <a:gd name="T23" fmla="*/ 379413 h 315"/>
                  <a:gd name="T24" fmla="*/ 158750 w 580"/>
                  <a:gd name="T25" fmla="*/ 379413 h 315"/>
                  <a:gd name="T26" fmla="*/ 4763 w 580"/>
                  <a:gd name="T27" fmla="*/ 500063 h 315"/>
                  <a:gd name="T28" fmla="*/ 4763 w 580"/>
                  <a:gd name="T29" fmla="*/ 500063 h 315"/>
                  <a:gd name="T30" fmla="*/ 0 w 580"/>
                  <a:gd name="T31" fmla="*/ 493713 h 315"/>
                  <a:gd name="T32" fmla="*/ 0 w 580"/>
                  <a:gd name="T33" fmla="*/ 488950 h 315"/>
                  <a:gd name="T34" fmla="*/ 152400 w 580"/>
                  <a:gd name="T35" fmla="*/ 368300 h 315"/>
                  <a:gd name="T36" fmla="*/ 152400 w 580"/>
                  <a:gd name="T37" fmla="*/ 368300 h 315"/>
                  <a:gd name="T38" fmla="*/ 152400 w 580"/>
                  <a:gd name="T39" fmla="*/ 368300 h 315"/>
                  <a:gd name="T40" fmla="*/ 306388 w 580"/>
                  <a:gd name="T41" fmla="*/ 269875 h 315"/>
                  <a:gd name="T42" fmla="*/ 306388 w 580"/>
                  <a:gd name="T43" fmla="*/ 269875 h 315"/>
                  <a:gd name="T44" fmla="*/ 306388 w 580"/>
                  <a:gd name="T45" fmla="*/ 269875 h 315"/>
                  <a:gd name="T46" fmla="*/ 465138 w 580"/>
                  <a:gd name="T47" fmla="*/ 187325 h 315"/>
                  <a:gd name="T48" fmla="*/ 465138 w 580"/>
                  <a:gd name="T49" fmla="*/ 187325 h 315"/>
                  <a:gd name="T50" fmla="*/ 465138 w 580"/>
                  <a:gd name="T51" fmla="*/ 187325 h 315"/>
                  <a:gd name="T52" fmla="*/ 619125 w 580"/>
                  <a:gd name="T53" fmla="*/ 115888 h 315"/>
                  <a:gd name="T54" fmla="*/ 619125 w 580"/>
                  <a:gd name="T55" fmla="*/ 115888 h 315"/>
                  <a:gd name="T56" fmla="*/ 619125 w 580"/>
                  <a:gd name="T57" fmla="*/ 115888 h 315"/>
                  <a:gd name="T58" fmla="*/ 914400 w 580"/>
                  <a:gd name="T59" fmla="*/ 0 h 315"/>
                  <a:gd name="T60" fmla="*/ 920750 w 580"/>
                  <a:gd name="T61" fmla="*/ 11113 h 315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580" h="315">
                    <a:moveTo>
                      <a:pt x="580" y="7"/>
                    </a:moveTo>
                    <a:lnTo>
                      <a:pt x="393" y="80"/>
                    </a:lnTo>
                    <a:lnTo>
                      <a:pt x="297" y="125"/>
                    </a:lnTo>
                    <a:lnTo>
                      <a:pt x="197" y="176"/>
                    </a:lnTo>
                    <a:lnTo>
                      <a:pt x="100" y="239"/>
                    </a:lnTo>
                    <a:lnTo>
                      <a:pt x="3" y="315"/>
                    </a:lnTo>
                    <a:lnTo>
                      <a:pt x="0" y="311"/>
                    </a:lnTo>
                    <a:lnTo>
                      <a:pt x="0" y="308"/>
                    </a:lnTo>
                    <a:lnTo>
                      <a:pt x="96" y="232"/>
                    </a:lnTo>
                    <a:lnTo>
                      <a:pt x="193" y="170"/>
                    </a:lnTo>
                    <a:lnTo>
                      <a:pt x="293" y="118"/>
                    </a:lnTo>
                    <a:lnTo>
                      <a:pt x="390" y="73"/>
                    </a:lnTo>
                    <a:lnTo>
                      <a:pt x="576" y="0"/>
                    </a:lnTo>
                    <a:lnTo>
                      <a:pt x="580" y="7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75" name="Freeform 41"/>
              <p:cNvSpPr>
                <a:spLocks/>
              </p:cNvSpPr>
              <p:nvPr/>
            </p:nvSpPr>
            <p:spPr bwMode="auto">
              <a:xfrm>
                <a:off x="7524750" y="4275139"/>
                <a:ext cx="152400" cy="142875"/>
              </a:xfrm>
              <a:custGeom>
                <a:avLst/>
                <a:gdLst>
                  <a:gd name="T0" fmla="*/ 152400 w 96"/>
                  <a:gd name="T1" fmla="*/ 6350 h 90"/>
                  <a:gd name="T2" fmla="*/ 11113 w 96"/>
                  <a:gd name="T3" fmla="*/ 142875 h 90"/>
                  <a:gd name="T4" fmla="*/ 11113 w 96"/>
                  <a:gd name="T5" fmla="*/ 142875 h 90"/>
                  <a:gd name="T6" fmla="*/ 0 w 96"/>
                  <a:gd name="T7" fmla="*/ 138113 h 90"/>
                  <a:gd name="T8" fmla="*/ 4763 w 96"/>
                  <a:gd name="T9" fmla="*/ 138113 h 90"/>
                  <a:gd name="T10" fmla="*/ 147638 w 96"/>
                  <a:gd name="T11" fmla="*/ 0 h 90"/>
                  <a:gd name="T12" fmla="*/ 152400 w 96"/>
                  <a:gd name="T13" fmla="*/ 6350 h 9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6" h="90">
                    <a:moveTo>
                      <a:pt x="96" y="4"/>
                    </a:moveTo>
                    <a:lnTo>
                      <a:pt x="7" y="90"/>
                    </a:lnTo>
                    <a:lnTo>
                      <a:pt x="0" y="87"/>
                    </a:lnTo>
                    <a:lnTo>
                      <a:pt x="3" y="87"/>
                    </a:lnTo>
                    <a:lnTo>
                      <a:pt x="93" y="0"/>
                    </a:lnTo>
                    <a:lnTo>
                      <a:pt x="96" y="4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76" name="Freeform 42"/>
              <p:cNvSpPr>
                <a:spLocks/>
              </p:cNvSpPr>
              <p:nvPr/>
            </p:nvSpPr>
            <p:spPr bwMode="auto">
              <a:xfrm>
                <a:off x="7397751" y="4576763"/>
                <a:ext cx="11113" cy="11112"/>
              </a:xfrm>
              <a:custGeom>
                <a:avLst/>
                <a:gdLst>
                  <a:gd name="T0" fmla="*/ 11113 w 7"/>
                  <a:gd name="T1" fmla="*/ 6350 h 7"/>
                  <a:gd name="T2" fmla="*/ 11113 w 7"/>
                  <a:gd name="T3" fmla="*/ 11112 h 7"/>
                  <a:gd name="T4" fmla="*/ 0 w 7"/>
                  <a:gd name="T5" fmla="*/ 6350 h 7"/>
                  <a:gd name="T6" fmla="*/ 0 w 7"/>
                  <a:gd name="T7" fmla="*/ 0 h 7"/>
                  <a:gd name="T8" fmla="*/ 11113 w 7"/>
                  <a:gd name="T9" fmla="*/ 635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7" y="4"/>
                    </a:moveTo>
                    <a:lnTo>
                      <a:pt x="7" y="7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7" y="4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77" name="Freeform 43"/>
              <p:cNvSpPr>
                <a:spLocks/>
              </p:cNvSpPr>
              <p:nvPr/>
            </p:nvSpPr>
            <p:spPr bwMode="auto">
              <a:xfrm>
                <a:off x="7397751" y="4413251"/>
                <a:ext cx="138113" cy="169863"/>
              </a:xfrm>
              <a:custGeom>
                <a:avLst/>
                <a:gdLst>
                  <a:gd name="T0" fmla="*/ 138113 w 87"/>
                  <a:gd name="T1" fmla="*/ 4763 h 107"/>
                  <a:gd name="T2" fmla="*/ 127000 w 87"/>
                  <a:gd name="T3" fmla="*/ 0 h 107"/>
                  <a:gd name="T4" fmla="*/ 0 w 87"/>
                  <a:gd name="T5" fmla="*/ 163513 h 107"/>
                  <a:gd name="T6" fmla="*/ 11113 w 87"/>
                  <a:gd name="T7" fmla="*/ 169863 h 107"/>
                  <a:gd name="T8" fmla="*/ 138113 w 87"/>
                  <a:gd name="T9" fmla="*/ 4763 h 1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7" h="107">
                    <a:moveTo>
                      <a:pt x="87" y="3"/>
                    </a:moveTo>
                    <a:lnTo>
                      <a:pt x="80" y="0"/>
                    </a:lnTo>
                    <a:lnTo>
                      <a:pt x="0" y="103"/>
                    </a:lnTo>
                    <a:lnTo>
                      <a:pt x="7" y="107"/>
                    </a:lnTo>
                    <a:lnTo>
                      <a:pt x="87" y="3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78" name="Rectangle 44"/>
              <p:cNvSpPr>
                <a:spLocks noChangeArrowheads="1"/>
              </p:cNvSpPr>
              <p:nvPr/>
            </p:nvSpPr>
            <p:spPr bwMode="auto">
              <a:xfrm>
                <a:off x="7397751" y="4576763"/>
                <a:ext cx="11113" cy="6350"/>
              </a:xfrm>
              <a:prstGeom prst="rect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8479" name="Freeform 45"/>
              <p:cNvSpPr>
                <a:spLocks/>
              </p:cNvSpPr>
              <p:nvPr/>
            </p:nvSpPr>
            <p:spPr bwMode="auto">
              <a:xfrm>
                <a:off x="7392989" y="3776663"/>
                <a:ext cx="230187" cy="800100"/>
              </a:xfrm>
              <a:custGeom>
                <a:avLst/>
                <a:gdLst>
                  <a:gd name="T0" fmla="*/ 4762 w 145"/>
                  <a:gd name="T1" fmla="*/ 800100 h 504"/>
                  <a:gd name="T2" fmla="*/ 0 w 145"/>
                  <a:gd name="T3" fmla="*/ 668338 h 504"/>
                  <a:gd name="T4" fmla="*/ 0 w 145"/>
                  <a:gd name="T5" fmla="*/ 668338 h 504"/>
                  <a:gd name="T6" fmla="*/ 0 w 145"/>
                  <a:gd name="T7" fmla="*/ 668338 h 504"/>
                  <a:gd name="T8" fmla="*/ 15875 w 145"/>
                  <a:gd name="T9" fmla="*/ 531813 h 504"/>
                  <a:gd name="T10" fmla="*/ 15875 w 145"/>
                  <a:gd name="T11" fmla="*/ 531813 h 504"/>
                  <a:gd name="T12" fmla="*/ 15875 w 145"/>
                  <a:gd name="T13" fmla="*/ 531813 h 504"/>
                  <a:gd name="T14" fmla="*/ 42862 w 145"/>
                  <a:gd name="T15" fmla="*/ 388938 h 504"/>
                  <a:gd name="T16" fmla="*/ 42862 w 145"/>
                  <a:gd name="T17" fmla="*/ 388938 h 504"/>
                  <a:gd name="T18" fmla="*/ 42862 w 145"/>
                  <a:gd name="T19" fmla="*/ 388938 h 504"/>
                  <a:gd name="T20" fmla="*/ 92075 w 145"/>
                  <a:gd name="T21" fmla="*/ 252413 h 504"/>
                  <a:gd name="T22" fmla="*/ 92075 w 145"/>
                  <a:gd name="T23" fmla="*/ 252413 h 504"/>
                  <a:gd name="T24" fmla="*/ 92075 w 145"/>
                  <a:gd name="T25" fmla="*/ 252413 h 504"/>
                  <a:gd name="T26" fmla="*/ 147637 w 145"/>
                  <a:gd name="T27" fmla="*/ 120650 h 504"/>
                  <a:gd name="T28" fmla="*/ 147637 w 145"/>
                  <a:gd name="T29" fmla="*/ 120650 h 504"/>
                  <a:gd name="T30" fmla="*/ 147637 w 145"/>
                  <a:gd name="T31" fmla="*/ 120650 h 504"/>
                  <a:gd name="T32" fmla="*/ 219075 w 145"/>
                  <a:gd name="T33" fmla="*/ 0 h 504"/>
                  <a:gd name="T34" fmla="*/ 219075 w 145"/>
                  <a:gd name="T35" fmla="*/ 0 h 504"/>
                  <a:gd name="T36" fmla="*/ 230187 w 145"/>
                  <a:gd name="T37" fmla="*/ 4763 h 504"/>
                  <a:gd name="T38" fmla="*/ 230187 w 145"/>
                  <a:gd name="T39" fmla="*/ 4763 h 504"/>
                  <a:gd name="T40" fmla="*/ 158750 w 145"/>
                  <a:gd name="T41" fmla="*/ 125413 h 504"/>
                  <a:gd name="T42" fmla="*/ 158750 w 145"/>
                  <a:gd name="T43" fmla="*/ 125413 h 504"/>
                  <a:gd name="T44" fmla="*/ 158750 w 145"/>
                  <a:gd name="T45" fmla="*/ 125413 h 504"/>
                  <a:gd name="T46" fmla="*/ 103187 w 145"/>
                  <a:gd name="T47" fmla="*/ 257175 h 504"/>
                  <a:gd name="T48" fmla="*/ 103187 w 145"/>
                  <a:gd name="T49" fmla="*/ 257175 h 504"/>
                  <a:gd name="T50" fmla="*/ 103187 w 145"/>
                  <a:gd name="T51" fmla="*/ 257175 h 504"/>
                  <a:gd name="T52" fmla="*/ 53975 w 145"/>
                  <a:gd name="T53" fmla="*/ 395288 h 504"/>
                  <a:gd name="T54" fmla="*/ 53975 w 145"/>
                  <a:gd name="T55" fmla="*/ 395288 h 504"/>
                  <a:gd name="T56" fmla="*/ 53975 w 145"/>
                  <a:gd name="T57" fmla="*/ 388938 h 504"/>
                  <a:gd name="T58" fmla="*/ 26987 w 145"/>
                  <a:gd name="T59" fmla="*/ 531813 h 504"/>
                  <a:gd name="T60" fmla="*/ 26987 w 145"/>
                  <a:gd name="T61" fmla="*/ 531813 h 504"/>
                  <a:gd name="T62" fmla="*/ 26987 w 145"/>
                  <a:gd name="T63" fmla="*/ 531813 h 504"/>
                  <a:gd name="T64" fmla="*/ 11112 w 145"/>
                  <a:gd name="T65" fmla="*/ 668338 h 504"/>
                  <a:gd name="T66" fmla="*/ 11112 w 145"/>
                  <a:gd name="T67" fmla="*/ 668338 h 504"/>
                  <a:gd name="T68" fmla="*/ 11112 w 145"/>
                  <a:gd name="T69" fmla="*/ 668338 h 504"/>
                  <a:gd name="T70" fmla="*/ 15875 w 145"/>
                  <a:gd name="T71" fmla="*/ 800100 h 504"/>
                  <a:gd name="T72" fmla="*/ 4762 w 145"/>
                  <a:gd name="T73" fmla="*/ 800100 h 50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45" h="504">
                    <a:moveTo>
                      <a:pt x="3" y="504"/>
                    </a:moveTo>
                    <a:lnTo>
                      <a:pt x="0" y="421"/>
                    </a:lnTo>
                    <a:lnTo>
                      <a:pt x="10" y="335"/>
                    </a:lnTo>
                    <a:lnTo>
                      <a:pt x="27" y="245"/>
                    </a:lnTo>
                    <a:lnTo>
                      <a:pt x="58" y="159"/>
                    </a:lnTo>
                    <a:lnTo>
                      <a:pt x="93" y="76"/>
                    </a:lnTo>
                    <a:lnTo>
                      <a:pt x="138" y="0"/>
                    </a:lnTo>
                    <a:lnTo>
                      <a:pt x="145" y="3"/>
                    </a:lnTo>
                    <a:lnTo>
                      <a:pt x="100" y="79"/>
                    </a:lnTo>
                    <a:lnTo>
                      <a:pt x="65" y="162"/>
                    </a:lnTo>
                    <a:lnTo>
                      <a:pt x="34" y="249"/>
                    </a:lnTo>
                    <a:lnTo>
                      <a:pt x="34" y="245"/>
                    </a:lnTo>
                    <a:lnTo>
                      <a:pt x="17" y="335"/>
                    </a:lnTo>
                    <a:lnTo>
                      <a:pt x="7" y="421"/>
                    </a:lnTo>
                    <a:lnTo>
                      <a:pt x="10" y="504"/>
                    </a:lnTo>
                    <a:lnTo>
                      <a:pt x="3" y="504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57150" cmpd="sng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80" name="Freeform 46"/>
              <p:cNvSpPr>
                <a:spLocks/>
              </p:cNvSpPr>
              <p:nvPr/>
            </p:nvSpPr>
            <p:spPr bwMode="auto">
              <a:xfrm>
                <a:off x="7612063" y="3667125"/>
                <a:ext cx="87312" cy="114300"/>
              </a:xfrm>
              <a:custGeom>
                <a:avLst/>
                <a:gdLst>
                  <a:gd name="T0" fmla="*/ 0 w 55"/>
                  <a:gd name="T1" fmla="*/ 109538 h 72"/>
                  <a:gd name="T2" fmla="*/ 76200 w 55"/>
                  <a:gd name="T3" fmla="*/ 0 h 72"/>
                  <a:gd name="T4" fmla="*/ 82550 w 55"/>
                  <a:gd name="T5" fmla="*/ 0 h 72"/>
                  <a:gd name="T6" fmla="*/ 87312 w 55"/>
                  <a:gd name="T7" fmla="*/ 4763 h 72"/>
                  <a:gd name="T8" fmla="*/ 87312 w 55"/>
                  <a:gd name="T9" fmla="*/ 4763 h 72"/>
                  <a:gd name="T10" fmla="*/ 11112 w 55"/>
                  <a:gd name="T11" fmla="*/ 114300 h 72"/>
                  <a:gd name="T12" fmla="*/ 0 w 55"/>
                  <a:gd name="T13" fmla="*/ 109538 h 7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5" h="72">
                    <a:moveTo>
                      <a:pt x="0" y="69"/>
                    </a:moveTo>
                    <a:lnTo>
                      <a:pt x="48" y="0"/>
                    </a:lnTo>
                    <a:lnTo>
                      <a:pt x="52" y="0"/>
                    </a:lnTo>
                    <a:lnTo>
                      <a:pt x="55" y="3"/>
                    </a:lnTo>
                    <a:lnTo>
                      <a:pt x="7" y="72"/>
                    </a:lnTo>
                    <a:lnTo>
                      <a:pt x="0" y="69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57150" cmpd="sng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81" name="Freeform 47"/>
              <p:cNvSpPr>
                <a:spLocks/>
              </p:cNvSpPr>
              <p:nvPr/>
            </p:nvSpPr>
            <p:spPr bwMode="auto">
              <a:xfrm>
                <a:off x="7775575" y="3573463"/>
                <a:ext cx="6350" cy="4762"/>
              </a:xfrm>
              <a:custGeom>
                <a:avLst/>
                <a:gdLst>
                  <a:gd name="T0" fmla="*/ 0 w 4"/>
                  <a:gd name="T1" fmla="*/ 0 h 3"/>
                  <a:gd name="T2" fmla="*/ 0 w 4"/>
                  <a:gd name="T3" fmla="*/ 0 h 3"/>
                  <a:gd name="T4" fmla="*/ 6350 w 4"/>
                  <a:gd name="T5" fmla="*/ 4762 h 3"/>
                  <a:gd name="T6" fmla="*/ 6350 w 4"/>
                  <a:gd name="T7" fmla="*/ 4762 h 3"/>
                  <a:gd name="T8" fmla="*/ 0 w 4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0" y="0"/>
                    </a:moveTo>
                    <a:lnTo>
                      <a:pt x="0" y="0"/>
                    </a:lnTo>
                    <a:lnTo>
                      <a:pt x="4" y="3"/>
                    </a:lnTo>
                    <a:lnTo>
                      <a:pt x="0" y="0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82" name="Freeform 48"/>
              <p:cNvSpPr>
                <a:spLocks/>
              </p:cNvSpPr>
              <p:nvPr/>
            </p:nvSpPr>
            <p:spPr bwMode="auto">
              <a:xfrm>
                <a:off x="7694613" y="3573464"/>
                <a:ext cx="87312" cy="98425"/>
              </a:xfrm>
              <a:custGeom>
                <a:avLst/>
                <a:gdLst>
                  <a:gd name="T0" fmla="*/ 0 w 55"/>
                  <a:gd name="T1" fmla="*/ 93663 h 62"/>
                  <a:gd name="T2" fmla="*/ 4762 w 55"/>
                  <a:gd name="T3" fmla="*/ 98425 h 62"/>
                  <a:gd name="T4" fmla="*/ 87312 w 55"/>
                  <a:gd name="T5" fmla="*/ 4763 h 62"/>
                  <a:gd name="T6" fmla="*/ 80962 w 55"/>
                  <a:gd name="T7" fmla="*/ 0 h 62"/>
                  <a:gd name="T8" fmla="*/ 0 w 55"/>
                  <a:gd name="T9" fmla="*/ 9366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5" h="62">
                    <a:moveTo>
                      <a:pt x="0" y="59"/>
                    </a:moveTo>
                    <a:lnTo>
                      <a:pt x="3" y="62"/>
                    </a:lnTo>
                    <a:lnTo>
                      <a:pt x="55" y="3"/>
                    </a:lnTo>
                    <a:lnTo>
                      <a:pt x="51" y="0"/>
                    </a:lnTo>
                    <a:lnTo>
                      <a:pt x="0" y="59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mpd="sng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83" name="Rectangle 49"/>
              <p:cNvSpPr>
                <a:spLocks noChangeArrowheads="1"/>
              </p:cNvSpPr>
              <p:nvPr/>
            </p:nvSpPr>
            <p:spPr bwMode="auto">
              <a:xfrm>
                <a:off x="6378575" y="4121151"/>
                <a:ext cx="6350" cy="11113"/>
              </a:xfrm>
              <a:prstGeom prst="rect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8484" name="Freeform 50"/>
              <p:cNvSpPr>
                <a:spLocks/>
              </p:cNvSpPr>
              <p:nvPr/>
            </p:nvSpPr>
            <p:spPr bwMode="auto">
              <a:xfrm>
                <a:off x="6384926" y="4121151"/>
                <a:ext cx="815975" cy="269875"/>
              </a:xfrm>
              <a:custGeom>
                <a:avLst/>
                <a:gdLst>
                  <a:gd name="T0" fmla="*/ 0 w 514"/>
                  <a:gd name="T1" fmla="*/ 0 h 170"/>
                  <a:gd name="T2" fmla="*/ 147638 w 514"/>
                  <a:gd name="T3" fmla="*/ 11113 h 170"/>
                  <a:gd name="T4" fmla="*/ 147638 w 514"/>
                  <a:gd name="T5" fmla="*/ 11113 h 170"/>
                  <a:gd name="T6" fmla="*/ 147638 w 514"/>
                  <a:gd name="T7" fmla="*/ 11113 h 170"/>
                  <a:gd name="T8" fmla="*/ 295275 w 514"/>
                  <a:gd name="T9" fmla="*/ 39688 h 170"/>
                  <a:gd name="T10" fmla="*/ 295275 w 514"/>
                  <a:gd name="T11" fmla="*/ 39688 h 170"/>
                  <a:gd name="T12" fmla="*/ 295275 w 514"/>
                  <a:gd name="T13" fmla="*/ 39688 h 170"/>
                  <a:gd name="T14" fmla="*/ 438150 w 514"/>
                  <a:gd name="T15" fmla="*/ 71438 h 170"/>
                  <a:gd name="T16" fmla="*/ 442913 w 514"/>
                  <a:gd name="T17" fmla="*/ 71438 h 170"/>
                  <a:gd name="T18" fmla="*/ 442913 w 514"/>
                  <a:gd name="T19" fmla="*/ 71438 h 170"/>
                  <a:gd name="T20" fmla="*/ 574675 w 514"/>
                  <a:gd name="T21" fmla="*/ 122238 h 170"/>
                  <a:gd name="T22" fmla="*/ 574675 w 514"/>
                  <a:gd name="T23" fmla="*/ 122238 h 170"/>
                  <a:gd name="T24" fmla="*/ 574675 w 514"/>
                  <a:gd name="T25" fmla="*/ 122238 h 170"/>
                  <a:gd name="T26" fmla="*/ 700088 w 514"/>
                  <a:gd name="T27" fmla="*/ 182563 h 170"/>
                  <a:gd name="T28" fmla="*/ 700088 w 514"/>
                  <a:gd name="T29" fmla="*/ 182563 h 170"/>
                  <a:gd name="T30" fmla="*/ 700088 w 514"/>
                  <a:gd name="T31" fmla="*/ 182563 h 170"/>
                  <a:gd name="T32" fmla="*/ 815975 w 514"/>
                  <a:gd name="T33" fmla="*/ 258763 h 170"/>
                  <a:gd name="T34" fmla="*/ 815975 w 514"/>
                  <a:gd name="T35" fmla="*/ 258763 h 170"/>
                  <a:gd name="T36" fmla="*/ 809625 w 514"/>
                  <a:gd name="T37" fmla="*/ 269875 h 170"/>
                  <a:gd name="T38" fmla="*/ 809625 w 514"/>
                  <a:gd name="T39" fmla="*/ 269875 h 170"/>
                  <a:gd name="T40" fmla="*/ 695325 w 514"/>
                  <a:gd name="T41" fmla="*/ 192088 h 170"/>
                  <a:gd name="T42" fmla="*/ 695325 w 514"/>
                  <a:gd name="T43" fmla="*/ 192088 h 170"/>
                  <a:gd name="T44" fmla="*/ 695325 w 514"/>
                  <a:gd name="T45" fmla="*/ 192088 h 170"/>
                  <a:gd name="T46" fmla="*/ 569913 w 514"/>
                  <a:gd name="T47" fmla="*/ 131763 h 170"/>
                  <a:gd name="T48" fmla="*/ 569913 w 514"/>
                  <a:gd name="T49" fmla="*/ 131763 h 170"/>
                  <a:gd name="T50" fmla="*/ 569913 w 514"/>
                  <a:gd name="T51" fmla="*/ 131763 h 170"/>
                  <a:gd name="T52" fmla="*/ 438150 w 514"/>
                  <a:gd name="T53" fmla="*/ 82550 h 170"/>
                  <a:gd name="T54" fmla="*/ 438150 w 514"/>
                  <a:gd name="T55" fmla="*/ 82550 h 170"/>
                  <a:gd name="T56" fmla="*/ 438150 w 514"/>
                  <a:gd name="T57" fmla="*/ 82550 h 170"/>
                  <a:gd name="T58" fmla="*/ 295275 w 514"/>
                  <a:gd name="T59" fmla="*/ 50800 h 170"/>
                  <a:gd name="T60" fmla="*/ 295275 w 514"/>
                  <a:gd name="T61" fmla="*/ 50800 h 170"/>
                  <a:gd name="T62" fmla="*/ 295275 w 514"/>
                  <a:gd name="T63" fmla="*/ 50800 h 170"/>
                  <a:gd name="T64" fmla="*/ 147638 w 514"/>
                  <a:gd name="T65" fmla="*/ 22225 h 170"/>
                  <a:gd name="T66" fmla="*/ 147638 w 514"/>
                  <a:gd name="T67" fmla="*/ 22225 h 170"/>
                  <a:gd name="T68" fmla="*/ 147638 w 514"/>
                  <a:gd name="T69" fmla="*/ 22225 h 170"/>
                  <a:gd name="T70" fmla="*/ 0 w 514"/>
                  <a:gd name="T71" fmla="*/ 11113 h 170"/>
                  <a:gd name="T72" fmla="*/ 0 w 514"/>
                  <a:gd name="T73" fmla="*/ 0 h 17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514" h="170">
                    <a:moveTo>
                      <a:pt x="0" y="0"/>
                    </a:moveTo>
                    <a:lnTo>
                      <a:pt x="93" y="7"/>
                    </a:lnTo>
                    <a:lnTo>
                      <a:pt x="186" y="25"/>
                    </a:lnTo>
                    <a:lnTo>
                      <a:pt x="276" y="45"/>
                    </a:lnTo>
                    <a:lnTo>
                      <a:pt x="279" y="45"/>
                    </a:lnTo>
                    <a:lnTo>
                      <a:pt x="362" y="77"/>
                    </a:lnTo>
                    <a:lnTo>
                      <a:pt x="441" y="115"/>
                    </a:lnTo>
                    <a:lnTo>
                      <a:pt x="514" y="163"/>
                    </a:lnTo>
                    <a:lnTo>
                      <a:pt x="510" y="170"/>
                    </a:lnTo>
                    <a:lnTo>
                      <a:pt x="438" y="121"/>
                    </a:lnTo>
                    <a:lnTo>
                      <a:pt x="359" y="83"/>
                    </a:lnTo>
                    <a:lnTo>
                      <a:pt x="276" y="52"/>
                    </a:lnTo>
                    <a:lnTo>
                      <a:pt x="186" y="32"/>
                    </a:lnTo>
                    <a:lnTo>
                      <a:pt x="93" y="14"/>
                    </a:ln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85" name="Freeform 51"/>
              <p:cNvSpPr>
                <a:spLocks/>
              </p:cNvSpPr>
              <p:nvPr/>
            </p:nvSpPr>
            <p:spPr bwMode="auto">
              <a:xfrm>
                <a:off x="7194550" y="4379914"/>
                <a:ext cx="115888" cy="98425"/>
              </a:xfrm>
              <a:custGeom>
                <a:avLst/>
                <a:gdLst>
                  <a:gd name="T0" fmla="*/ 6350 w 73"/>
                  <a:gd name="T1" fmla="*/ 0 h 62"/>
                  <a:gd name="T2" fmla="*/ 115888 w 73"/>
                  <a:gd name="T3" fmla="*/ 87313 h 62"/>
                  <a:gd name="T4" fmla="*/ 115888 w 73"/>
                  <a:gd name="T5" fmla="*/ 93663 h 62"/>
                  <a:gd name="T6" fmla="*/ 111125 w 73"/>
                  <a:gd name="T7" fmla="*/ 98425 h 62"/>
                  <a:gd name="T8" fmla="*/ 111125 w 73"/>
                  <a:gd name="T9" fmla="*/ 98425 h 62"/>
                  <a:gd name="T10" fmla="*/ 0 w 73"/>
                  <a:gd name="T11" fmla="*/ 11113 h 62"/>
                  <a:gd name="T12" fmla="*/ 6350 w 73"/>
                  <a:gd name="T13" fmla="*/ 0 h 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3" h="62">
                    <a:moveTo>
                      <a:pt x="4" y="0"/>
                    </a:moveTo>
                    <a:lnTo>
                      <a:pt x="73" y="55"/>
                    </a:lnTo>
                    <a:lnTo>
                      <a:pt x="73" y="59"/>
                    </a:lnTo>
                    <a:lnTo>
                      <a:pt x="70" y="62"/>
                    </a:lnTo>
                    <a:lnTo>
                      <a:pt x="0" y="7"/>
                    </a:lnTo>
                    <a:lnTo>
                      <a:pt x="4" y="0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86" name="Freeform 52"/>
              <p:cNvSpPr>
                <a:spLocks/>
              </p:cNvSpPr>
              <p:nvPr/>
            </p:nvSpPr>
            <p:spPr bwMode="auto">
              <a:xfrm>
                <a:off x="7404101" y="4576763"/>
                <a:ext cx="4763" cy="6350"/>
              </a:xfrm>
              <a:custGeom>
                <a:avLst/>
                <a:gdLst>
                  <a:gd name="T0" fmla="*/ 4763 w 3"/>
                  <a:gd name="T1" fmla="*/ 0 h 4"/>
                  <a:gd name="T2" fmla="*/ 4763 w 3"/>
                  <a:gd name="T3" fmla="*/ 0 h 4"/>
                  <a:gd name="T4" fmla="*/ 0 w 3"/>
                  <a:gd name="T5" fmla="*/ 6350 h 4"/>
                  <a:gd name="T6" fmla="*/ 0 w 3"/>
                  <a:gd name="T7" fmla="*/ 6350 h 4"/>
                  <a:gd name="T8" fmla="*/ 4763 w 3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3" y="0"/>
                    </a:moveTo>
                    <a:lnTo>
                      <a:pt x="3" y="0"/>
                    </a:lnTo>
                    <a:lnTo>
                      <a:pt x="0" y="4"/>
                    </a:lnTo>
                    <a:lnTo>
                      <a:pt x="3" y="0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87" name="Freeform 53"/>
              <p:cNvSpPr>
                <a:spLocks/>
              </p:cNvSpPr>
              <p:nvPr/>
            </p:nvSpPr>
            <p:spPr bwMode="auto">
              <a:xfrm>
                <a:off x="7305675" y="4473575"/>
                <a:ext cx="103188" cy="109538"/>
              </a:xfrm>
              <a:custGeom>
                <a:avLst/>
                <a:gdLst>
                  <a:gd name="T0" fmla="*/ 4763 w 65"/>
                  <a:gd name="T1" fmla="*/ 0 h 69"/>
                  <a:gd name="T2" fmla="*/ 0 w 65"/>
                  <a:gd name="T3" fmla="*/ 4763 h 69"/>
                  <a:gd name="T4" fmla="*/ 98425 w 65"/>
                  <a:gd name="T5" fmla="*/ 109538 h 69"/>
                  <a:gd name="T6" fmla="*/ 103188 w 65"/>
                  <a:gd name="T7" fmla="*/ 103188 h 69"/>
                  <a:gd name="T8" fmla="*/ 4763 w 65"/>
                  <a:gd name="T9" fmla="*/ 0 h 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5" h="69">
                    <a:moveTo>
                      <a:pt x="3" y="0"/>
                    </a:moveTo>
                    <a:lnTo>
                      <a:pt x="0" y="3"/>
                    </a:lnTo>
                    <a:lnTo>
                      <a:pt x="62" y="69"/>
                    </a:lnTo>
                    <a:lnTo>
                      <a:pt x="65" y="65"/>
                    </a:lnTo>
                    <a:lnTo>
                      <a:pt x="3" y="0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88" name="Rectangle 54"/>
              <p:cNvSpPr>
                <a:spLocks noChangeArrowheads="1"/>
              </p:cNvSpPr>
              <p:nvPr/>
            </p:nvSpPr>
            <p:spPr bwMode="auto">
              <a:xfrm>
                <a:off x="8899525" y="3140076"/>
                <a:ext cx="6350" cy="11113"/>
              </a:xfrm>
              <a:prstGeom prst="rect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8489" name="Freeform 55"/>
              <p:cNvSpPr>
                <a:spLocks/>
              </p:cNvSpPr>
              <p:nvPr/>
            </p:nvSpPr>
            <p:spPr bwMode="auto">
              <a:xfrm>
                <a:off x="8005763" y="3095626"/>
                <a:ext cx="893762" cy="219075"/>
              </a:xfrm>
              <a:custGeom>
                <a:avLst/>
                <a:gdLst>
                  <a:gd name="T0" fmla="*/ 893762 w 563"/>
                  <a:gd name="T1" fmla="*/ 55563 h 138"/>
                  <a:gd name="T2" fmla="*/ 723900 w 563"/>
                  <a:gd name="T3" fmla="*/ 22225 h 138"/>
                  <a:gd name="T4" fmla="*/ 723900 w 563"/>
                  <a:gd name="T5" fmla="*/ 22225 h 138"/>
                  <a:gd name="T6" fmla="*/ 723900 w 563"/>
                  <a:gd name="T7" fmla="*/ 22225 h 138"/>
                  <a:gd name="T8" fmla="*/ 565150 w 563"/>
                  <a:gd name="T9" fmla="*/ 11113 h 138"/>
                  <a:gd name="T10" fmla="*/ 565150 w 563"/>
                  <a:gd name="T11" fmla="*/ 11113 h 138"/>
                  <a:gd name="T12" fmla="*/ 565150 w 563"/>
                  <a:gd name="T13" fmla="*/ 11113 h 138"/>
                  <a:gd name="T14" fmla="*/ 411162 w 563"/>
                  <a:gd name="T15" fmla="*/ 26988 h 138"/>
                  <a:gd name="T16" fmla="*/ 411162 w 563"/>
                  <a:gd name="T17" fmla="*/ 26988 h 138"/>
                  <a:gd name="T18" fmla="*/ 411162 w 563"/>
                  <a:gd name="T19" fmla="*/ 26988 h 138"/>
                  <a:gd name="T20" fmla="*/ 269875 w 563"/>
                  <a:gd name="T21" fmla="*/ 60325 h 138"/>
                  <a:gd name="T22" fmla="*/ 274637 w 563"/>
                  <a:gd name="T23" fmla="*/ 60325 h 138"/>
                  <a:gd name="T24" fmla="*/ 274637 w 563"/>
                  <a:gd name="T25" fmla="*/ 60325 h 138"/>
                  <a:gd name="T26" fmla="*/ 138112 w 563"/>
                  <a:gd name="T27" fmla="*/ 127000 h 138"/>
                  <a:gd name="T28" fmla="*/ 138112 w 563"/>
                  <a:gd name="T29" fmla="*/ 127000 h 138"/>
                  <a:gd name="T30" fmla="*/ 138112 w 563"/>
                  <a:gd name="T31" fmla="*/ 127000 h 138"/>
                  <a:gd name="T32" fmla="*/ 6350 w 563"/>
                  <a:gd name="T33" fmla="*/ 219075 h 138"/>
                  <a:gd name="T34" fmla="*/ 6350 w 563"/>
                  <a:gd name="T35" fmla="*/ 219075 h 138"/>
                  <a:gd name="T36" fmla="*/ 0 w 563"/>
                  <a:gd name="T37" fmla="*/ 214313 h 138"/>
                  <a:gd name="T38" fmla="*/ 0 w 563"/>
                  <a:gd name="T39" fmla="*/ 207963 h 138"/>
                  <a:gd name="T40" fmla="*/ 131762 w 563"/>
                  <a:gd name="T41" fmla="*/ 115888 h 138"/>
                  <a:gd name="T42" fmla="*/ 131762 w 563"/>
                  <a:gd name="T43" fmla="*/ 115888 h 138"/>
                  <a:gd name="T44" fmla="*/ 131762 w 563"/>
                  <a:gd name="T45" fmla="*/ 115888 h 138"/>
                  <a:gd name="T46" fmla="*/ 269875 w 563"/>
                  <a:gd name="T47" fmla="*/ 49213 h 138"/>
                  <a:gd name="T48" fmla="*/ 269875 w 563"/>
                  <a:gd name="T49" fmla="*/ 49213 h 138"/>
                  <a:gd name="T50" fmla="*/ 269875 w 563"/>
                  <a:gd name="T51" fmla="*/ 49213 h 138"/>
                  <a:gd name="T52" fmla="*/ 411162 w 563"/>
                  <a:gd name="T53" fmla="*/ 15875 h 138"/>
                  <a:gd name="T54" fmla="*/ 411162 w 563"/>
                  <a:gd name="T55" fmla="*/ 15875 h 138"/>
                  <a:gd name="T56" fmla="*/ 411162 w 563"/>
                  <a:gd name="T57" fmla="*/ 15875 h 138"/>
                  <a:gd name="T58" fmla="*/ 565150 w 563"/>
                  <a:gd name="T59" fmla="*/ 0 h 138"/>
                  <a:gd name="T60" fmla="*/ 565150 w 563"/>
                  <a:gd name="T61" fmla="*/ 0 h 138"/>
                  <a:gd name="T62" fmla="*/ 565150 w 563"/>
                  <a:gd name="T63" fmla="*/ 0 h 138"/>
                  <a:gd name="T64" fmla="*/ 723900 w 563"/>
                  <a:gd name="T65" fmla="*/ 11113 h 138"/>
                  <a:gd name="T66" fmla="*/ 723900 w 563"/>
                  <a:gd name="T67" fmla="*/ 11113 h 138"/>
                  <a:gd name="T68" fmla="*/ 723900 w 563"/>
                  <a:gd name="T69" fmla="*/ 11113 h 138"/>
                  <a:gd name="T70" fmla="*/ 893762 w 563"/>
                  <a:gd name="T71" fmla="*/ 44450 h 138"/>
                  <a:gd name="T72" fmla="*/ 893762 w 563"/>
                  <a:gd name="T73" fmla="*/ 55563 h 138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563" h="138">
                    <a:moveTo>
                      <a:pt x="563" y="35"/>
                    </a:moveTo>
                    <a:lnTo>
                      <a:pt x="456" y="14"/>
                    </a:lnTo>
                    <a:lnTo>
                      <a:pt x="356" y="7"/>
                    </a:lnTo>
                    <a:lnTo>
                      <a:pt x="259" y="17"/>
                    </a:lnTo>
                    <a:lnTo>
                      <a:pt x="170" y="38"/>
                    </a:lnTo>
                    <a:lnTo>
                      <a:pt x="173" y="38"/>
                    </a:lnTo>
                    <a:lnTo>
                      <a:pt x="87" y="80"/>
                    </a:lnTo>
                    <a:lnTo>
                      <a:pt x="4" y="138"/>
                    </a:lnTo>
                    <a:lnTo>
                      <a:pt x="0" y="135"/>
                    </a:lnTo>
                    <a:lnTo>
                      <a:pt x="0" y="131"/>
                    </a:lnTo>
                    <a:lnTo>
                      <a:pt x="83" y="73"/>
                    </a:lnTo>
                    <a:lnTo>
                      <a:pt x="170" y="31"/>
                    </a:lnTo>
                    <a:lnTo>
                      <a:pt x="259" y="10"/>
                    </a:lnTo>
                    <a:lnTo>
                      <a:pt x="356" y="0"/>
                    </a:lnTo>
                    <a:lnTo>
                      <a:pt x="456" y="7"/>
                    </a:lnTo>
                    <a:lnTo>
                      <a:pt x="563" y="28"/>
                    </a:lnTo>
                    <a:lnTo>
                      <a:pt x="563" y="35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90" name="Freeform 56"/>
              <p:cNvSpPr>
                <a:spLocks/>
              </p:cNvSpPr>
              <p:nvPr/>
            </p:nvSpPr>
            <p:spPr bwMode="auto">
              <a:xfrm>
                <a:off x="7880351" y="3309938"/>
                <a:ext cx="131763" cy="120650"/>
              </a:xfrm>
              <a:custGeom>
                <a:avLst/>
                <a:gdLst>
                  <a:gd name="T0" fmla="*/ 131763 w 83"/>
                  <a:gd name="T1" fmla="*/ 4763 h 76"/>
                  <a:gd name="T2" fmla="*/ 11113 w 83"/>
                  <a:gd name="T3" fmla="*/ 120650 h 76"/>
                  <a:gd name="T4" fmla="*/ 11113 w 83"/>
                  <a:gd name="T5" fmla="*/ 120650 h 76"/>
                  <a:gd name="T6" fmla="*/ 0 w 83"/>
                  <a:gd name="T7" fmla="*/ 114300 h 76"/>
                  <a:gd name="T8" fmla="*/ 4763 w 83"/>
                  <a:gd name="T9" fmla="*/ 114300 h 76"/>
                  <a:gd name="T10" fmla="*/ 125413 w 83"/>
                  <a:gd name="T11" fmla="*/ 0 h 76"/>
                  <a:gd name="T12" fmla="*/ 131763 w 83"/>
                  <a:gd name="T13" fmla="*/ 4763 h 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3" h="76">
                    <a:moveTo>
                      <a:pt x="83" y="3"/>
                    </a:moveTo>
                    <a:lnTo>
                      <a:pt x="7" y="76"/>
                    </a:lnTo>
                    <a:lnTo>
                      <a:pt x="0" y="72"/>
                    </a:lnTo>
                    <a:lnTo>
                      <a:pt x="3" y="72"/>
                    </a:lnTo>
                    <a:lnTo>
                      <a:pt x="79" y="0"/>
                    </a:lnTo>
                    <a:lnTo>
                      <a:pt x="83" y="3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91" name="Freeform 57"/>
              <p:cNvSpPr>
                <a:spLocks/>
              </p:cNvSpPr>
              <p:nvPr/>
            </p:nvSpPr>
            <p:spPr bwMode="auto">
              <a:xfrm>
                <a:off x="7770813" y="3567113"/>
                <a:ext cx="11112" cy="11112"/>
              </a:xfrm>
              <a:custGeom>
                <a:avLst/>
                <a:gdLst>
                  <a:gd name="T0" fmla="*/ 11112 w 7"/>
                  <a:gd name="T1" fmla="*/ 6350 h 7"/>
                  <a:gd name="T2" fmla="*/ 11112 w 7"/>
                  <a:gd name="T3" fmla="*/ 11112 h 7"/>
                  <a:gd name="T4" fmla="*/ 0 w 7"/>
                  <a:gd name="T5" fmla="*/ 6350 h 7"/>
                  <a:gd name="T6" fmla="*/ 0 w 7"/>
                  <a:gd name="T7" fmla="*/ 0 h 7"/>
                  <a:gd name="T8" fmla="*/ 11112 w 7"/>
                  <a:gd name="T9" fmla="*/ 635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7" y="4"/>
                    </a:moveTo>
                    <a:lnTo>
                      <a:pt x="7" y="7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7" y="4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92" name="Freeform 58"/>
              <p:cNvSpPr>
                <a:spLocks/>
              </p:cNvSpPr>
              <p:nvPr/>
            </p:nvSpPr>
            <p:spPr bwMode="auto">
              <a:xfrm>
                <a:off x="7770813" y="3424239"/>
                <a:ext cx="120650" cy="149225"/>
              </a:xfrm>
              <a:custGeom>
                <a:avLst/>
                <a:gdLst>
                  <a:gd name="T0" fmla="*/ 120650 w 76"/>
                  <a:gd name="T1" fmla="*/ 6350 h 94"/>
                  <a:gd name="T2" fmla="*/ 109538 w 76"/>
                  <a:gd name="T3" fmla="*/ 0 h 94"/>
                  <a:gd name="T4" fmla="*/ 0 w 76"/>
                  <a:gd name="T5" fmla="*/ 142875 h 94"/>
                  <a:gd name="T6" fmla="*/ 11113 w 76"/>
                  <a:gd name="T7" fmla="*/ 149225 h 94"/>
                  <a:gd name="T8" fmla="*/ 120650 w 76"/>
                  <a:gd name="T9" fmla="*/ 6350 h 9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6" h="94">
                    <a:moveTo>
                      <a:pt x="76" y="4"/>
                    </a:moveTo>
                    <a:lnTo>
                      <a:pt x="69" y="0"/>
                    </a:lnTo>
                    <a:lnTo>
                      <a:pt x="0" y="90"/>
                    </a:lnTo>
                    <a:lnTo>
                      <a:pt x="7" y="94"/>
                    </a:lnTo>
                    <a:lnTo>
                      <a:pt x="76" y="4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93" name="Freeform 59"/>
              <p:cNvSpPr>
                <a:spLocks/>
              </p:cNvSpPr>
              <p:nvPr/>
            </p:nvSpPr>
            <p:spPr bwMode="auto">
              <a:xfrm>
                <a:off x="8526463" y="5000626"/>
                <a:ext cx="11112" cy="11113"/>
              </a:xfrm>
              <a:custGeom>
                <a:avLst/>
                <a:gdLst>
                  <a:gd name="T0" fmla="*/ 6350 w 7"/>
                  <a:gd name="T1" fmla="*/ 11113 h 7"/>
                  <a:gd name="T2" fmla="*/ 11112 w 7"/>
                  <a:gd name="T3" fmla="*/ 11113 h 7"/>
                  <a:gd name="T4" fmla="*/ 6350 w 7"/>
                  <a:gd name="T5" fmla="*/ 0 h 7"/>
                  <a:gd name="T6" fmla="*/ 0 w 7"/>
                  <a:gd name="T7" fmla="*/ 0 h 7"/>
                  <a:gd name="T8" fmla="*/ 6350 w 7"/>
                  <a:gd name="T9" fmla="*/ 11113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4" y="7"/>
                    </a:moveTo>
                    <a:lnTo>
                      <a:pt x="7" y="7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4" y="7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94" name="Freeform 60"/>
              <p:cNvSpPr>
                <a:spLocks/>
              </p:cNvSpPr>
              <p:nvPr/>
            </p:nvSpPr>
            <p:spPr bwMode="auto">
              <a:xfrm>
                <a:off x="6619875" y="4879975"/>
                <a:ext cx="1912938" cy="393700"/>
              </a:xfrm>
              <a:custGeom>
                <a:avLst/>
                <a:gdLst>
                  <a:gd name="T0" fmla="*/ 1765300 w 1205"/>
                  <a:gd name="T1" fmla="*/ 212725 h 248"/>
                  <a:gd name="T2" fmla="*/ 1765300 w 1205"/>
                  <a:gd name="T3" fmla="*/ 212725 h 248"/>
                  <a:gd name="T4" fmla="*/ 1611313 w 1205"/>
                  <a:gd name="T5" fmla="*/ 279400 h 248"/>
                  <a:gd name="T6" fmla="*/ 1463675 w 1205"/>
                  <a:gd name="T7" fmla="*/ 328613 h 248"/>
                  <a:gd name="T8" fmla="*/ 1457325 w 1205"/>
                  <a:gd name="T9" fmla="*/ 328613 h 248"/>
                  <a:gd name="T10" fmla="*/ 1309688 w 1205"/>
                  <a:gd name="T11" fmla="*/ 361950 h 248"/>
                  <a:gd name="T12" fmla="*/ 1162050 w 1205"/>
                  <a:gd name="T13" fmla="*/ 384175 h 248"/>
                  <a:gd name="T14" fmla="*/ 1162050 w 1205"/>
                  <a:gd name="T15" fmla="*/ 384175 h 248"/>
                  <a:gd name="T16" fmla="*/ 1019175 w 1205"/>
                  <a:gd name="T17" fmla="*/ 393700 h 248"/>
                  <a:gd name="T18" fmla="*/ 876300 w 1205"/>
                  <a:gd name="T19" fmla="*/ 388938 h 248"/>
                  <a:gd name="T20" fmla="*/ 876300 w 1205"/>
                  <a:gd name="T21" fmla="*/ 388938 h 248"/>
                  <a:gd name="T22" fmla="*/ 735013 w 1205"/>
                  <a:gd name="T23" fmla="*/ 366713 h 248"/>
                  <a:gd name="T24" fmla="*/ 596900 w 1205"/>
                  <a:gd name="T25" fmla="*/ 339725 h 248"/>
                  <a:gd name="T26" fmla="*/ 596900 w 1205"/>
                  <a:gd name="T27" fmla="*/ 339725 h 248"/>
                  <a:gd name="T28" fmla="*/ 465138 w 1205"/>
                  <a:gd name="T29" fmla="*/ 295275 h 248"/>
                  <a:gd name="T30" fmla="*/ 339725 w 1205"/>
                  <a:gd name="T31" fmla="*/ 241300 h 248"/>
                  <a:gd name="T32" fmla="*/ 339725 w 1205"/>
                  <a:gd name="T33" fmla="*/ 241300 h 248"/>
                  <a:gd name="T34" fmla="*/ 219075 w 1205"/>
                  <a:gd name="T35" fmla="*/ 174625 h 248"/>
                  <a:gd name="T36" fmla="*/ 109538 w 1205"/>
                  <a:gd name="T37" fmla="*/ 98425 h 248"/>
                  <a:gd name="T38" fmla="*/ 109538 w 1205"/>
                  <a:gd name="T39" fmla="*/ 98425 h 248"/>
                  <a:gd name="T40" fmla="*/ 0 w 1205"/>
                  <a:gd name="T41" fmla="*/ 9525 h 248"/>
                  <a:gd name="T42" fmla="*/ 4763 w 1205"/>
                  <a:gd name="T43" fmla="*/ 0 h 248"/>
                  <a:gd name="T44" fmla="*/ 115888 w 1205"/>
                  <a:gd name="T45" fmla="*/ 87313 h 248"/>
                  <a:gd name="T46" fmla="*/ 225425 w 1205"/>
                  <a:gd name="T47" fmla="*/ 163513 h 248"/>
                  <a:gd name="T48" fmla="*/ 225425 w 1205"/>
                  <a:gd name="T49" fmla="*/ 163513 h 248"/>
                  <a:gd name="T50" fmla="*/ 344488 w 1205"/>
                  <a:gd name="T51" fmla="*/ 230188 h 248"/>
                  <a:gd name="T52" fmla="*/ 471488 w 1205"/>
                  <a:gd name="T53" fmla="*/ 284163 h 248"/>
                  <a:gd name="T54" fmla="*/ 471488 w 1205"/>
                  <a:gd name="T55" fmla="*/ 284163 h 248"/>
                  <a:gd name="T56" fmla="*/ 603250 w 1205"/>
                  <a:gd name="T57" fmla="*/ 328613 h 248"/>
                  <a:gd name="T58" fmla="*/ 735013 w 1205"/>
                  <a:gd name="T59" fmla="*/ 355600 h 248"/>
                  <a:gd name="T60" fmla="*/ 735013 w 1205"/>
                  <a:gd name="T61" fmla="*/ 355600 h 248"/>
                  <a:gd name="T62" fmla="*/ 876300 w 1205"/>
                  <a:gd name="T63" fmla="*/ 377825 h 248"/>
                  <a:gd name="T64" fmla="*/ 1019175 w 1205"/>
                  <a:gd name="T65" fmla="*/ 384175 h 248"/>
                  <a:gd name="T66" fmla="*/ 1019175 w 1205"/>
                  <a:gd name="T67" fmla="*/ 384175 h 248"/>
                  <a:gd name="T68" fmla="*/ 1162050 w 1205"/>
                  <a:gd name="T69" fmla="*/ 373063 h 248"/>
                  <a:gd name="T70" fmla="*/ 1309688 w 1205"/>
                  <a:gd name="T71" fmla="*/ 350838 h 248"/>
                  <a:gd name="T72" fmla="*/ 1309688 w 1205"/>
                  <a:gd name="T73" fmla="*/ 350838 h 248"/>
                  <a:gd name="T74" fmla="*/ 1457325 w 1205"/>
                  <a:gd name="T75" fmla="*/ 317500 h 248"/>
                  <a:gd name="T76" fmla="*/ 1606550 w 1205"/>
                  <a:gd name="T77" fmla="*/ 268288 h 248"/>
                  <a:gd name="T78" fmla="*/ 1606550 w 1205"/>
                  <a:gd name="T79" fmla="*/ 268288 h 248"/>
                  <a:gd name="T80" fmla="*/ 1758950 w 1205"/>
                  <a:gd name="T81" fmla="*/ 201613 h 248"/>
                  <a:gd name="T82" fmla="*/ 1906588 w 1205"/>
                  <a:gd name="T83" fmla="*/ 120650 h 248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205" h="248">
                    <a:moveTo>
                      <a:pt x="1205" y="83"/>
                    </a:moveTo>
                    <a:lnTo>
                      <a:pt x="1112" y="134"/>
                    </a:lnTo>
                    <a:lnTo>
                      <a:pt x="1015" y="176"/>
                    </a:lnTo>
                    <a:lnTo>
                      <a:pt x="922" y="207"/>
                    </a:lnTo>
                    <a:lnTo>
                      <a:pt x="918" y="207"/>
                    </a:lnTo>
                    <a:lnTo>
                      <a:pt x="825" y="228"/>
                    </a:lnTo>
                    <a:lnTo>
                      <a:pt x="732" y="242"/>
                    </a:lnTo>
                    <a:lnTo>
                      <a:pt x="642" y="248"/>
                    </a:lnTo>
                    <a:lnTo>
                      <a:pt x="552" y="245"/>
                    </a:lnTo>
                    <a:lnTo>
                      <a:pt x="463" y="231"/>
                    </a:lnTo>
                    <a:lnTo>
                      <a:pt x="376" y="214"/>
                    </a:lnTo>
                    <a:lnTo>
                      <a:pt x="293" y="186"/>
                    </a:lnTo>
                    <a:lnTo>
                      <a:pt x="214" y="152"/>
                    </a:lnTo>
                    <a:lnTo>
                      <a:pt x="138" y="110"/>
                    </a:lnTo>
                    <a:lnTo>
                      <a:pt x="69" y="62"/>
                    </a:lnTo>
                    <a:lnTo>
                      <a:pt x="0" y="6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73" y="55"/>
                    </a:lnTo>
                    <a:lnTo>
                      <a:pt x="142" y="103"/>
                    </a:lnTo>
                    <a:lnTo>
                      <a:pt x="217" y="145"/>
                    </a:lnTo>
                    <a:lnTo>
                      <a:pt x="297" y="179"/>
                    </a:lnTo>
                    <a:lnTo>
                      <a:pt x="380" y="207"/>
                    </a:lnTo>
                    <a:lnTo>
                      <a:pt x="376" y="207"/>
                    </a:lnTo>
                    <a:lnTo>
                      <a:pt x="463" y="224"/>
                    </a:lnTo>
                    <a:lnTo>
                      <a:pt x="552" y="238"/>
                    </a:lnTo>
                    <a:lnTo>
                      <a:pt x="642" y="242"/>
                    </a:lnTo>
                    <a:lnTo>
                      <a:pt x="732" y="235"/>
                    </a:lnTo>
                    <a:lnTo>
                      <a:pt x="825" y="221"/>
                    </a:lnTo>
                    <a:lnTo>
                      <a:pt x="918" y="200"/>
                    </a:lnTo>
                    <a:lnTo>
                      <a:pt x="1012" y="169"/>
                    </a:lnTo>
                    <a:lnTo>
                      <a:pt x="1108" y="127"/>
                    </a:lnTo>
                    <a:lnTo>
                      <a:pt x="1201" y="76"/>
                    </a:lnTo>
                    <a:lnTo>
                      <a:pt x="1205" y="83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95" name="Freeform 61"/>
              <p:cNvSpPr>
                <a:spLocks/>
              </p:cNvSpPr>
              <p:nvPr/>
            </p:nvSpPr>
            <p:spPr bwMode="auto">
              <a:xfrm>
                <a:off x="6515100" y="4791076"/>
                <a:ext cx="109538" cy="98425"/>
              </a:xfrm>
              <a:custGeom>
                <a:avLst/>
                <a:gdLst>
                  <a:gd name="T0" fmla="*/ 104775 w 69"/>
                  <a:gd name="T1" fmla="*/ 98425 h 62"/>
                  <a:gd name="T2" fmla="*/ 6350 w 69"/>
                  <a:gd name="T3" fmla="*/ 6350 h 62"/>
                  <a:gd name="T4" fmla="*/ 0 w 69"/>
                  <a:gd name="T5" fmla="*/ 6350 h 62"/>
                  <a:gd name="T6" fmla="*/ 11113 w 69"/>
                  <a:gd name="T7" fmla="*/ 0 h 62"/>
                  <a:gd name="T8" fmla="*/ 11113 w 69"/>
                  <a:gd name="T9" fmla="*/ 0 h 62"/>
                  <a:gd name="T10" fmla="*/ 109538 w 69"/>
                  <a:gd name="T11" fmla="*/ 93663 h 62"/>
                  <a:gd name="T12" fmla="*/ 104775 w 69"/>
                  <a:gd name="T13" fmla="*/ 98425 h 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9" h="62">
                    <a:moveTo>
                      <a:pt x="66" y="62"/>
                    </a:moveTo>
                    <a:lnTo>
                      <a:pt x="4" y="4"/>
                    </a:lnTo>
                    <a:lnTo>
                      <a:pt x="0" y="4"/>
                    </a:lnTo>
                    <a:lnTo>
                      <a:pt x="7" y="0"/>
                    </a:lnTo>
                    <a:lnTo>
                      <a:pt x="69" y="59"/>
                    </a:lnTo>
                    <a:lnTo>
                      <a:pt x="66" y="62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96" name="Freeform 62"/>
              <p:cNvSpPr>
                <a:spLocks/>
              </p:cNvSpPr>
              <p:nvPr/>
            </p:nvSpPr>
            <p:spPr bwMode="auto">
              <a:xfrm>
                <a:off x="6427788" y="4676776"/>
                <a:ext cx="11112" cy="11113"/>
              </a:xfrm>
              <a:custGeom>
                <a:avLst/>
                <a:gdLst>
                  <a:gd name="T0" fmla="*/ 0 w 7"/>
                  <a:gd name="T1" fmla="*/ 11113 h 7"/>
                  <a:gd name="T2" fmla="*/ 0 w 7"/>
                  <a:gd name="T3" fmla="*/ 4763 h 7"/>
                  <a:gd name="T4" fmla="*/ 11112 w 7"/>
                  <a:gd name="T5" fmla="*/ 0 h 7"/>
                  <a:gd name="T6" fmla="*/ 11112 w 7"/>
                  <a:gd name="T7" fmla="*/ 4763 h 7"/>
                  <a:gd name="T8" fmla="*/ 0 w 7"/>
                  <a:gd name="T9" fmla="*/ 11113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0" y="3"/>
                    </a:lnTo>
                    <a:lnTo>
                      <a:pt x="7" y="0"/>
                    </a:lnTo>
                    <a:lnTo>
                      <a:pt x="7" y="3"/>
                    </a:lnTo>
                    <a:lnTo>
                      <a:pt x="0" y="7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97" name="Freeform 63"/>
              <p:cNvSpPr>
                <a:spLocks/>
              </p:cNvSpPr>
              <p:nvPr/>
            </p:nvSpPr>
            <p:spPr bwMode="auto">
              <a:xfrm>
                <a:off x="6427789" y="4681539"/>
                <a:ext cx="98425" cy="115887"/>
              </a:xfrm>
              <a:custGeom>
                <a:avLst/>
                <a:gdLst>
                  <a:gd name="T0" fmla="*/ 87313 w 62"/>
                  <a:gd name="T1" fmla="*/ 115887 h 73"/>
                  <a:gd name="T2" fmla="*/ 98425 w 62"/>
                  <a:gd name="T3" fmla="*/ 109537 h 73"/>
                  <a:gd name="T4" fmla="*/ 11113 w 62"/>
                  <a:gd name="T5" fmla="*/ 0 h 73"/>
                  <a:gd name="T6" fmla="*/ 0 w 62"/>
                  <a:gd name="T7" fmla="*/ 6350 h 73"/>
                  <a:gd name="T8" fmla="*/ 87313 w 62"/>
                  <a:gd name="T9" fmla="*/ 115887 h 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" h="73">
                    <a:moveTo>
                      <a:pt x="55" y="73"/>
                    </a:moveTo>
                    <a:lnTo>
                      <a:pt x="62" y="69"/>
                    </a:lnTo>
                    <a:lnTo>
                      <a:pt x="7" y="0"/>
                    </a:lnTo>
                    <a:lnTo>
                      <a:pt x="0" y="4"/>
                    </a:lnTo>
                    <a:lnTo>
                      <a:pt x="55" y="73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98" name="Freeform 64"/>
              <p:cNvSpPr>
                <a:spLocks/>
              </p:cNvSpPr>
              <p:nvPr/>
            </p:nvSpPr>
            <p:spPr bwMode="auto">
              <a:xfrm>
                <a:off x="6378576" y="4127501"/>
                <a:ext cx="11113" cy="11113"/>
              </a:xfrm>
              <a:custGeom>
                <a:avLst/>
                <a:gdLst>
                  <a:gd name="T0" fmla="*/ 0 w 7"/>
                  <a:gd name="T1" fmla="*/ 0 h 7"/>
                  <a:gd name="T2" fmla="*/ 0 w 7"/>
                  <a:gd name="T3" fmla="*/ 4763 h 7"/>
                  <a:gd name="T4" fmla="*/ 11113 w 7"/>
                  <a:gd name="T5" fmla="*/ 11113 h 7"/>
                  <a:gd name="T6" fmla="*/ 11113 w 7"/>
                  <a:gd name="T7" fmla="*/ 4763 h 7"/>
                  <a:gd name="T8" fmla="*/ 0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0" y="3"/>
                    </a:lnTo>
                    <a:lnTo>
                      <a:pt x="7" y="7"/>
                    </a:lnTo>
                    <a:lnTo>
                      <a:pt x="7" y="3"/>
                    </a:lnTo>
                    <a:lnTo>
                      <a:pt x="0" y="0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99" name="Freeform 65"/>
              <p:cNvSpPr>
                <a:spLocks/>
              </p:cNvSpPr>
              <p:nvPr/>
            </p:nvSpPr>
            <p:spPr bwMode="auto">
              <a:xfrm>
                <a:off x="6378576" y="2887663"/>
                <a:ext cx="2257425" cy="1244600"/>
              </a:xfrm>
              <a:custGeom>
                <a:avLst/>
                <a:gdLst>
                  <a:gd name="T0" fmla="*/ 82550 w 1422"/>
                  <a:gd name="T1" fmla="*/ 1014413 h 784"/>
                  <a:gd name="T2" fmla="*/ 82550 w 1422"/>
                  <a:gd name="T3" fmla="*/ 1014413 h 784"/>
                  <a:gd name="T4" fmla="*/ 192088 w 1422"/>
                  <a:gd name="T5" fmla="*/ 817563 h 784"/>
                  <a:gd name="T6" fmla="*/ 317500 w 1422"/>
                  <a:gd name="T7" fmla="*/ 641350 h 784"/>
                  <a:gd name="T8" fmla="*/ 323850 w 1422"/>
                  <a:gd name="T9" fmla="*/ 641350 h 784"/>
                  <a:gd name="T10" fmla="*/ 471488 w 1422"/>
                  <a:gd name="T11" fmla="*/ 476250 h 784"/>
                  <a:gd name="T12" fmla="*/ 636588 w 1422"/>
                  <a:gd name="T13" fmla="*/ 344488 h 784"/>
                  <a:gd name="T14" fmla="*/ 636588 w 1422"/>
                  <a:gd name="T15" fmla="*/ 344488 h 784"/>
                  <a:gd name="T16" fmla="*/ 806450 w 1422"/>
                  <a:gd name="T17" fmla="*/ 234950 h 784"/>
                  <a:gd name="T18" fmla="*/ 987425 w 1422"/>
                  <a:gd name="T19" fmla="*/ 147638 h 784"/>
                  <a:gd name="T20" fmla="*/ 987425 w 1422"/>
                  <a:gd name="T21" fmla="*/ 147638 h 784"/>
                  <a:gd name="T22" fmla="*/ 1177925 w 1422"/>
                  <a:gd name="T23" fmla="*/ 82550 h 784"/>
                  <a:gd name="T24" fmla="*/ 1365250 w 1422"/>
                  <a:gd name="T25" fmla="*/ 31750 h 784"/>
                  <a:gd name="T26" fmla="*/ 1365250 w 1422"/>
                  <a:gd name="T27" fmla="*/ 31750 h 784"/>
                  <a:gd name="T28" fmla="*/ 1557338 w 1422"/>
                  <a:gd name="T29" fmla="*/ 4763 h 784"/>
                  <a:gd name="T30" fmla="*/ 1743075 w 1422"/>
                  <a:gd name="T31" fmla="*/ 0 h 784"/>
                  <a:gd name="T32" fmla="*/ 1743075 w 1422"/>
                  <a:gd name="T33" fmla="*/ 0 h 784"/>
                  <a:gd name="T34" fmla="*/ 1924050 w 1422"/>
                  <a:gd name="T35" fmla="*/ 15875 h 784"/>
                  <a:gd name="T36" fmla="*/ 2093913 w 1422"/>
                  <a:gd name="T37" fmla="*/ 49213 h 784"/>
                  <a:gd name="T38" fmla="*/ 2098675 w 1422"/>
                  <a:gd name="T39" fmla="*/ 49213 h 784"/>
                  <a:gd name="T40" fmla="*/ 2257425 w 1422"/>
                  <a:gd name="T41" fmla="*/ 98425 h 784"/>
                  <a:gd name="T42" fmla="*/ 2252663 w 1422"/>
                  <a:gd name="T43" fmla="*/ 109538 h 784"/>
                  <a:gd name="T44" fmla="*/ 2093913 w 1422"/>
                  <a:gd name="T45" fmla="*/ 60325 h 784"/>
                  <a:gd name="T46" fmla="*/ 1924050 w 1422"/>
                  <a:gd name="T47" fmla="*/ 26988 h 784"/>
                  <a:gd name="T48" fmla="*/ 1924050 w 1422"/>
                  <a:gd name="T49" fmla="*/ 26988 h 784"/>
                  <a:gd name="T50" fmla="*/ 1743075 w 1422"/>
                  <a:gd name="T51" fmla="*/ 11113 h 784"/>
                  <a:gd name="T52" fmla="*/ 1557338 w 1422"/>
                  <a:gd name="T53" fmla="*/ 15875 h 784"/>
                  <a:gd name="T54" fmla="*/ 1557338 w 1422"/>
                  <a:gd name="T55" fmla="*/ 15875 h 784"/>
                  <a:gd name="T56" fmla="*/ 1365250 w 1422"/>
                  <a:gd name="T57" fmla="*/ 42863 h 784"/>
                  <a:gd name="T58" fmla="*/ 1184275 w 1422"/>
                  <a:gd name="T59" fmla="*/ 92075 h 784"/>
                  <a:gd name="T60" fmla="*/ 1184275 w 1422"/>
                  <a:gd name="T61" fmla="*/ 92075 h 784"/>
                  <a:gd name="T62" fmla="*/ 992188 w 1422"/>
                  <a:gd name="T63" fmla="*/ 158750 h 784"/>
                  <a:gd name="T64" fmla="*/ 811213 w 1422"/>
                  <a:gd name="T65" fmla="*/ 246063 h 784"/>
                  <a:gd name="T66" fmla="*/ 811213 w 1422"/>
                  <a:gd name="T67" fmla="*/ 246063 h 784"/>
                  <a:gd name="T68" fmla="*/ 641350 w 1422"/>
                  <a:gd name="T69" fmla="*/ 355600 h 784"/>
                  <a:gd name="T70" fmla="*/ 476250 w 1422"/>
                  <a:gd name="T71" fmla="*/ 487363 h 784"/>
                  <a:gd name="T72" fmla="*/ 476250 w 1422"/>
                  <a:gd name="T73" fmla="*/ 487363 h 784"/>
                  <a:gd name="T74" fmla="*/ 328613 w 1422"/>
                  <a:gd name="T75" fmla="*/ 647700 h 784"/>
                  <a:gd name="T76" fmla="*/ 203200 w 1422"/>
                  <a:gd name="T77" fmla="*/ 822325 h 784"/>
                  <a:gd name="T78" fmla="*/ 203200 w 1422"/>
                  <a:gd name="T79" fmla="*/ 822325 h 784"/>
                  <a:gd name="T80" fmla="*/ 93663 w 1422"/>
                  <a:gd name="T81" fmla="*/ 1020763 h 784"/>
                  <a:gd name="T82" fmla="*/ 11113 w 1422"/>
                  <a:gd name="T83" fmla="*/ 1244600 h 78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422" h="784">
                    <a:moveTo>
                      <a:pt x="0" y="781"/>
                    </a:moveTo>
                    <a:lnTo>
                      <a:pt x="52" y="639"/>
                    </a:lnTo>
                    <a:lnTo>
                      <a:pt x="121" y="515"/>
                    </a:lnTo>
                    <a:lnTo>
                      <a:pt x="200" y="404"/>
                    </a:lnTo>
                    <a:lnTo>
                      <a:pt x="204" y="404"/>
                    </a:lnTo>
                    <a:lnTo>
                      <a:pt x="297" y="304"/>
                    </a:lnTo>
                    <a:lnTo>
                      <a:pt x="297" y="300"/>
                    </a:lnTo>
                    <a:lnTo>
                      <a:pt x="401" y="217"/>
                    </a:lnTo>
                    <a:lnTo>
                      <a:pt x="508" y="148"/>
                    </a:lnTo>
                    <a:lnTo>
                      <a:pt x="622" y="93"/>
                    </a:lnTo>
                    <a:lnTo>
                      <a:pt x="742" y="52"/>
                    </a:lnTo>
                    <a:lnTo>
                      <a:pt x="860" y="20"/>
                    </a:lnTo>
                    <a:lnTo>
                      <a:pt x="981" y="3"/>
                    </a:lnTo>
                    <a:lnTo>
                      <a:pt x="1098" y="0"/>
                    </a:lnTo>
                    <a:lnTo>
                      <a:pt x="1212" y="10"/>
                    </a:lnTo>
                    <a:lnTo>
                      <a:pt x="1319" y="31"/>
                    </a:lnTo>
                    <a:lnTo>
                      <a:pt x="1322" y="31"/>
                    </a:lnTo>
                    <a:lnTo>
                      <a:pt x="1422" y="62"/>
                    </a:lnTo>
                    <a:lnTo>
                      <a:pt x="1419" y="69"/>
                    </a:lnTo>
                    <a:lnTo>
                      <a:pt x="1319" y="38"/>
                    </a:lnTo>
                    <a:lnTo>
                      <a:pt x="1212" y="17"/>
                    </a:lnTo>
                    <a:lnTo>
                      <a:pt x="1098" y="7"/>
                    </a:lnTo>
                    <a:lnTo>
                      <a:pt x="981" y="10"/>
                    </a:lnTo>
                    <a:lnTo>
                      <a:pt x="860" y="27"/>
                    </a:lnTo>
                    <a:lnTo>
                      <a:pt x="863" y="27"/>
                    </a:lnTo>
                    <a:lnTo>
                      <a:pt x="746" y="58"/>
                    </a:lnTo>
                    <a:lnTo>
                      <a:pt x="625" y="100"/>
                    </a:lnTo>
                    <a:lnTo>
                      <a:pt x="511" y="155"/>
                    </a:lnTo>
                    <a:lnTo>
                      <a:pt x="404" y="224"/>
                    </a:lnTo>
                    <a:lnTo>
                      <a:pt x="300" y="307"/>
                    </a:lnTo>
                    <a:lnTo>
                      <a:pt x="207" y="408"/>
                    </a:lnTo>
                    <a:lnTo>
                      <a:pt x="128" y="518"/>
                    </a:lnTo>
                    <a:lnTo>
                      <a:pt x="59" y="643"/>
                    </a:lnTo>
                    <a:lnTo>
                      <a:pt x="7" y="784"/>
                    </a:lnTo>
                    <a:lnTo>
                      <a:pt x="0" y="781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00" name="Freeform 66"/>
              <p:cNvSpPr>
                <a:spLocks/>
              </p:cNvSpPr>
              <p:nvPr/>
            </p:nvSpPr>
            <p:spPr bwMode="auto">
              <a:xfrm>
                <a:off x="8631239" y="2986088"/>
                <a:ext cx="147637" cy="82550"/>
              </a:xfrm>
              <a:custGeom>
                <a:avLst/>
                <a:gdLst>
                  <a:gd name="T0" fmla="*/ 4762 w 93"/>
                  <a:gd name="T1" fmla="*/ 0 h 52"/>
                  <a:gd name="T2" fmla="*/ 147637 w 93"/>
                  <a:gd name="T3" fmla="*/ 71438 h 52"/>
                  <a:gd name="T4" fmla="*/ 147637 w 93"/>
                  <a:gd name="T5" fmla="*/ 71438 h 52"/>
                  <a:gd name="T6" fmla="*/ 142875 w 93"/>
                  <a:gd name="T7" fmla="*/ 82550 h 52"/>
                  <a:gd name="T8" fmla="*/ 142875 w 93"/>
                  <a:gd name="T9" fmla="*/ 82550 h 52"/>
                  <a:gd name="T10" fmla="*/ 0 w 93"/>
                  <a:gd name="T11" fmla="*/ 11113 h 52"/>
                  <a:gd name="T12" fmla="*/ 4762 w 93"/>
                  <a:gd name="T13" fmla="*/ 0 h 5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3" h="52">
                    <a:moveTo>
                      <a:pt x="3" y="0"/>
                    </a:moveTo>
                    <a:lnTo>
                      <a:pt x="93" y="45"/>
                    </a:lnTo>
                    <a:lnTo>
                      <a:pt x="90" y="52"/>
                    </a:lnTo>
                    <a:lnTo>
                      <a:pt x="0" y="7"/>
                    </a:lnTo>
                    <a:lnTo>
                      <a:pt x="3" y="0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01" name="Freeform 67"/>
              <p:cNvSpPr>
                <a:spLocks/>
              </p:cNvSpPr>
              <p:nvPr/>
            </p:nvSpPr>
            <p:spPr bwMode="auto">
              <a:xfrm>
                <a:off x="8899526" y="3140076"/>
                <a:ext cx="11113" cy="11113"/>
              </a:xfrm>
              <a:custGeom>
                <a:avLst/>
                <a:gdLst>
                  <a:gd name="T0" fmla="*/ 6350 w 7"/>
                  <a:gd name="T1" fmla="*/ 0 h 7"/>
                  <a:gd name="T2" fmla="*/ 11113 w 7"/>
                  <a:gd name="T3" fmla="*/ 0 h 7"/>
                  <a:gd name="T4" fmla="*/ 6350 w 7"/>
                  <a:gd name="T5" fmla="*/ 11113 h 7"/>
                  <a:gd name="T6" fmla="*/ 0 w 7"/>
                  <a:gd name="T7" fmla="*/ 11113 h 7"/>
                  <a:gd name="T8" fmla="*/ 6350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4" y="0"/>
                    </a:moveTo>
                    <a:lnTo>
                      <a:pt x="7" y="0"/>
                    </a:lnTo>
                    <a:lnTo>
                      <a:pt x="4" y="7"/>
                    </a:lnTo>
                    <a:lnTo>
                      <a:pt x="0" y="7"/>
                    </a:lnTo>
                    <a:lnTo>
                      <a:pt x="4" y="0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02" name="Freeform 68"/>
              <p:cNvSpPr>
                <a:spLocks/>
              </p:cNvSpPr>
              <p:nvPr/>
            </p:nvSpPr>
            <p:spPr bwMode="auto">
              <a:xfrm>
                <a:off x="8774113" y="3057526"/>
                <a:ext cx="131762" cy="93663"/>
              </a:xfrm>
              <a:custGeom>
                <a:avLst/>
                <a:gdLst>
                  <a:gd name="T0" fmla="*/ 4762 w 83"/>
                  <a:gd name="T1" fmla="*/ 0 h 59"/>
                  <a:gd name="T2" fmla="*/ 0 w 83"/>
                  <a:gd name="T3" fmla="*/ 11113 h 59"/>
                  <a:gd name="T4" fmla="*/ 125412 w 83"/>
                  <a:gd name="T5" fmla="*/ 93663 h 59"/>
                  <a:gd name="T6" fmla="*/ 131762 w 83"/>
                  <a:gd name="T7" fmla="*/ 82550 h 59"/>
                  <a:gd name="T8" fmla="*/ 4762 w 83"/>
                  <a:gd name="T9" fmla="*/ 0 h 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3" h="59">
                    <a:moveTo>
                      <a:pt x="3" y="0"/>
                    </a:moveTo>
                    <a:lnTo>
                      <a:pt x="0" y="7"/>
                    </a:lnTo>
                    <a:lnTo>
                      <a:pt x="79" y="59"/>
                    </a:lnTo>
                    <a:lnTo>
                      <a:pt x="83" y="52"/>
                    </a:lnTo>
                    <a:lnTo>
                      <a:pt x="3" y="0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03" name="Freeform 69"/>
              <p:cNvSpPr>
                <a:spLocks/>
              </p:cNvSpPr>
              <p:nvPr/>
            </p:nvSpPr>
            <p:spPr bwMode="auto">
              <a:xfrm>
                <a:off x="8894763" y="3140076"/>
                <a:ext cx="11112" cy="11113"/>
              </a:xfrm>
              <a:custGeom>
                <a:avLst/>
                <a:gdLst>
                  <a:gd name="T0" fmla="*/ 11112 w 7"/>
                  <a:gd name="T1" fmla="*/ 0 h 7"/>
                  <a:gd name="T2" fmla="*/ 4762 w 7"/>
                  <a:gd name="T3" fmla="*/ 0 h 7"/>
                  <a:gd name="T4" fmla="*/ 0 w 7"/>
                  <a:gd name="T5" fmla="*/ 11113 h 7"/>
                  <a:gd name="T6" fmla="*/ 4762 w 7"/>
                  <a:gd name="T7" fmla="*/ 11113 h 7"/>
                  <a:gd name="T8" fmla="*/ 11112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7" y="0"/>
                    </a:moveTo>
                    <a:lnTo>
                      <a:pt x="3" y="0"/>
                    </a:lnTo>
                    <a:lnTo>
                      <a:pt x="0" y="7"/>
                    </a:lnTo>
                    <a:lnTo>
                      <a:pt x="3" y="7"/>
                    </a:lnTo>
                    <a:lnTo>
                      <a:pt x="7" y="0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04" name="Freeform 70"/>
              <p:cNvSpPr>
                <a:spLocks/>
              </p:cNvSpPr>
              <p:nvPr/>
            </p:nvSpPr>
            <p:spPr bwMode="auto">
              <a:xfrm>
                <a:off x="8816975" y="3140075"/>
                <a:ext cx="488950" cy="1771650"/>
              </a:xfrm>
              <a:custGeom>
                <a:avLst/>
                <a:gdLst>
                  <a:gd name="T0" fmla="*/ 198438 w 308"/>
                  <a:gd name="T1" fmla="*/ 82550 h 1116"/>
                  <a:gd name="T2" fmla="*/ 198438 w 308"/>
                  <a:gd name="T3" fmla="*/ 87313 h 1116"/>
                  <a:gd name="T4" fmla="*/ 296863 w 308"/>
                  <a:gd name="T5" fmla="*/ 185738 h 1116"/>
                  <a:gd name="T6" fmla="*/ 368300 w 308"/>
                  <a:gd name="T7" fmla="*/ 301625 h 1116"/>
                  <a:gd name="T8" fmla="*/ 368300 w 308"/>
                  <a:gd name="T9" fmla="*/ 301625 h 1116"/>
                  <a:gd name="T10" fmla="*/ 428625 w 308"/>
                  <a:gd name="T11" fmla="*/ 427038 h 1116"/>
                  <a:gd name="T12" fmla="*/ 466725 w 308"/>
                  <a:gd name="T13" fmla="*/ 569913 h 1116"/>
                  <a:gd name="T14" fmla="*/ 466725 w 308"/>
                  <a:gd name="T15" fmla="*/ 569913 h 1116"/>
                  <a:gd name="T16" fmla="*/ 488950 w 308"/>
                  <a:gd name="T17" fmla="*/ 719138 h 1116"/>
                  <a:gd name="T18" fmla="*/ 488950 w 308"/>
                  <a:gd name="T19" fmla="*/ 871538 h 1116"/>
                  <a:gd name="T20" fmla="*/ 488950 w 308"/>
                  <a:gd name="T21" fmla="*/ 871538 h 1116"/>
                  <a:gd name="T22" fmla="*/ 471488 w 308"/>
                  <a:gd name="T23" fmla="*/ 1020763 h 1116"/>
                  <a:gd name="T24" fmla="*/ 439738 w 308"/>
                  <a:gd name="T25" fmla="*/ 1173163 h 1116"/>
                  <a:gd name="T26" fmla="*/ 439738 w 308"/>
                  <a:gd name="T27" fmla="*/ 1179513 h 1116"/>
                  <a:gd name="T28" fmla="*/ 388938 w 308"/>
                  <a:gd name="T29" fmla="*/ 1322388 h 1116"/>
                  <a:gd name="T30" fmla="*/ 319088 w 308"/>
                  <a:gd name="T31" fmla="*/ 1454150 h 1116"/>
                  <a:gd name="T32" fmla="*/ 319088 w 308"/>
                  <a:gd name="T33" fmla="*/ 1454150 h 1116"/>
                  <a:gd name="T34" fmla="*/ 230188 w 308"/>
                  <a:gd name="T35" fmla="*/ 1579563 h 1116"/>
                  <a:gd name="T36" fmla="*/ 127000 w 308"/>
                  <a:gd name="T37" fmla="*/ 1684338 h 1116"/>
                  <a:gd name="T38" fmla="*/ 127000 w 308"/>
                  <a:gd name="T39" fmla="*/ 1684338 h 1116"/>
                  <a:gd name="T40" fmla="*/ 6350 w 308"/>
                  <a:gd name="T41" fmla="*/ 1771650 h 1116"/>
                  <a:gd name="T42" fmla="*/ 0 w 308"/>
                  <a:gd name="T43" fmla="*/ 1760538 h 1116"/>
                  <a:gd name="T44" fmla="*/ 120650 w 308"/>
                  <a:gd name="T45" fmla="*/ 1673225 h 1116"/>
                  <a:gd name="T46" fmla="*/ 225425 w 308"/>
                  <a:gd name="T47" fmla="*/ 1574800 h 1116"/>
                  <a:gd name="T48" fmla="*/ 219075 w 308"/>
                  <a:gd name="T49" fmla="*/ 1574800 h 1116"/>
                  <a:gd name="T50" fmla="*/ 307975 w 308"/>
                  <a:gd name="T51" fmla="*/ 1447800 h 1116"/>
                  <a:gd name="T52" fmla="*/ 379413 w 308"/>
                  <a:gd name="T53" fmla="*/ 1316038 h 1116"/>
                  <a:gd name="T54" fmla="*/ 379413 w 308"/>
                  <a:gd name="T55" fmla="*/ 1316038 h 1116"/>
                  <a:gd name="T56" fmla="*/ 428625 w 308"/>
                  <a:gd name="T57" fmla="*/ 1173163 h 1116"/>
                  <a:gd name="T58" fmla="*/ 460375 w 308"/>
                  <a:gd name="T59" fmla="*/ 1020763 h 1116"/>
                  <a:gd name="T60" fmla="*/ 460375 w 308"/>
                  <a:gd name="T61" fmla="*/ 1020763 h 1116"/>
                  <a:gd name="T62" fmla="*/ 477838 w 308"/>
                  <a:gd name="T63" fmla="*/ 871538 h 1116"/>
                  <a:gd name="T64" fmla="*/ 477838 w 308"/>
                  <a:gd name="T65" fmla="*/ 719138 h 1116"/>
                  <a:gd name="T66" fmla="*/ 477838 w 308"/>
                  <a:gd name="T67" fmla="*/ 719138 h 1116"/>
                  <a:gd name="T68" fmla="*/ 455613 w 308"/>
                  <a:gd name="T69" fmla="*/ 569913 h 1116"/>
                  <a:gd name="T70" fmla="*/ 417513 w 308"/>
                  <a:gd name="T71" fmla="*/ 433388 h 1116"/>
                  <a:gd name="T72" fmla="*/ 417513 w 308"/>
                  <a:gd name="T73" fmla="*/ 433388 h 1116"/>
                  <a:gd name="T74" fmla="*/ 357188 w 308"/>
                  <a:gd name="T75" fmla="*/ 306388 h 1116"/>
                  <a:gd name="T76" fmla="*/ 285750 w 308"/>
                  <a:gd name="T77" fmla="*/ 192088 h 1116"/>
                  <a:gd name="T78" fmla="*/ 290513 w 308"/>
                  <a:gd name="T79" fmla="*/ 192088 h 1116"/>
                  <a:gd name="T80" fmla="*/ 192088 w 308"/>
                  <a:gd name="T81" fmla="*/ 92075 h 1116"/>
                  <a:gd name="T82" fmla="*/ 82550 w 308"/>
                  <a:gd name="T83" fmla="*/ 11113 h 111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308" h="1116">
                    <a:moveTo>
                      <a:pt x="56" y="0"/>
                    </a:moveTo>
                    <a:lnTo>
                      <a:pt x="125" y="52"/>
                    </a:lnTo>
                    <a:lnTo>
                      <a:pt x="125" y="55"/>
                    </a:lnTo>
                    <a:lnTo>
                      <a:pt x="187" y="117"/>
                    </a:lnTo>
                    <a:lnTo>
                      <a:pt x="232" y="190"/>
                    </a:lnTo>
                    <a:lnTo>
                      <a:pt x="270" y="269"/>
                    </a:lnTo>
                    <a:lnTo>
                      <a:pt x="294" y="359"/>
                    </a:lnTo>
                    <a:lnTo>
                      <a:pt x="308" y="453"/>
                    </a:lnTo>
                    <a:lnTo>
                      <a:pt x="308" y="549"/>
                    </a:lnTo>
                    <a:lnTo>
                      <a:pt x="297" y="643"/>
                    </a:lnTo>
                    <a:lnTo>
                      <a:pt x="277" y="739"/>
                    </a:lnTo>
                    <a:lnTo>
                      <a:pt x="277" y="743"/>
                    </a:lnTo>
                    <a:lnTo>
                      <a:pt x="245" y="833"/>
                    </a:lnTo>
                    <a:lnTo>
                      <a:pt x="201" y="916"/>
                    </a:lnTo>
                    <a:lnTo>
                      <a:pt x="145" y="995"/>
                    </a:lnTo>
                    <a:lnTo>
                      <a:pt x="80" y="1061"/>
                    </a:lnTo>
                    <a:lnTo>
                      <a:pt x="4" y="1116"/>
                    </a:lnTo>
                    <a:lnTo>
                      <a:pt x="0" y="1109"/>
                    </a:lnTo>
                    <a:lnTo>
                      <a:pt x="76" y="1054"/>
                    </a:lnTo>
                    <a:lnTo>
                      <a:pt x="76" y="1058"/>
                    </a:lnTo>
                    <a:lnTo>
                      <a:pt x="142" y="992"/>
                    </a:lnTo>
                    <a:lnTo>
                      <a:pt x="138" y="992"/>
                    </a:lnTo>
                    <a:lnTo>
                      <a:pt x="194" y="912"/>
                    </a:lnTo>
                    <a:lnTo>
                      <a:pt x="239" y="829"/>
                    </a:lnTo>
                    <a:lnTo>
                      <a:pt x="270" y="739"/>
                    </a:lnTo>
                    <a:lnTo>
                      <a:pt x="290" y="643"/>
                    </a:lnTo>
                    <a:lnTo>
                      <a:pt x="301" y="549"/>
                    </a:lnTo>
                    <a:lnTo>
                      <a:pt x="301" y="453"/>
                    </a:lnTo>
                    <a:lnTo>
                      <a:pt x="287" y="359"/>
                    </a:lnTo>
                    <a:lnTo>
                      <a:pt x="287" y="363"/>
                    </a:lnTo>
                    <a:lnTo>
                      <a:pt x="263" y="273"/>
                    </a:lnTo>
                    <a:lnTo>
                      <a:pt x="225" y="193"/>
                    </a:lnTo>
                    <a:lnTo>
                      <a:pt x="180" y="121"/>
                    </a:lnTo>
                    <a:lnTo>
                      <a:pt x="183" y="121"/>
                    </a:lnTo>
                    <a:lnTo>
                      <a:pt x="121" y="58"/>
                    </a:lnTo>
                    <a:lnTo>
                      <a:pt x="52" y="7"/>
                    </a:lnTo>
                    <a:lnTo>
                      <a:pt x="56" y="0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05" name="Freeform 71"/>
              <p:cNvSpPr>
                <a:spLocks/>
              </p:cNvSpPr>
              <p:nvPr/>
            </p:nvSpPr>
            <p:spPr bwMode="auto">
              <a:xfrm>
                <a:off x="8680451" y="4900614"/>
                <a:ext cx="142875" cy="71437"/>
              </a:xfrm>
              <a:custGeom>
                <a:avLst/>
                <a:gdLst>
                  <a:gd name="T0" fmla="*/ 142875 w 90"/>
                  <a:gd name="T1" fmla="*/ 11112 h 45"/>
                  <a:gd name="T2" fmla="*/ 4763 w 90"/>
                  <a:gd name="T3" fmla="*/ 71437 h 45"/>
                  <a:gd name="T4" fmla="*/ 0 w 90"/>
                  <a:gd name="T5" fmla="*/ 71437 h 45"/>
                  <a:gd name="T6" fmla="*/ 0 w 90"/>
                  <a:gd name="T7" fmla="*/ 60325 h 45"/>
                  <a:gd name="T8" fmla="*/ 0 w 90"/>
                  <a:gd name="T9" fmla="*/ 60325 h 45"/>
                  <a:gd name="T10" fmla="*/ 136525 w 90"/>
                  <a:gd name="T11" fmla="*/ 0 h 45"/>
                  <a:gd name="T12" fmla="*/ 142875 w 90"/>
                  <a:gd name="T13" fmla="*/ 11112 h 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0" h="45">
                    <a:moveTo>
                      <a:pt x="90" y="7"/>
                    </a:moveTo>
                    <a:lnTo>
                      <a:pt x="3" y="45"/>
                    </a:lnTo>
                    <a:lnTo>
                      <a:pt x="0" y="45"/>
                    </a:lnTo>
                    <a:lnTo>
                      <a:pt x="0" y="38"/>
                    </a:lnTo>
                    <a:lnTo>
                      <a:pt x="86" y="0"/>
                    </a:lnTo>
                    <a:lnTo>
                      <a:pt x="90" y="7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06" name="Rectangle 72"/>
              <p:cNvSpPr>
                <a:spLocks noChangeArrowheads="1"/>
              </p:cNvSpPr>
              <p:nvPr/>
            </p:nvSpPr>
            <p:spPr bwMode="auto">
              <a:xfrm>
                <a:off x="8521701" y="5000626"/>
                <a:ext cx="4763" cy="11113"/>
              </a:xfrm>
              <a:prstGeom prst="rect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8507" name="Freeform 73"/>
              <p:cNvSpPr>
                <a:spLocks/>
              </p:cNvSpPr>
              <p:nvPr/>
            </p:nvSpPr>
            <p:spPr bwMode="auto">
              <a:xfrm>
                <a:off x="8526464" y="4960938"/>
                <a:ext cx="153987" cy="50800"/>
              </a:xfrm>
              <a:custGeom>
                <a:avLst/>
                <a:gdLst>
                  <a:gd name="T0" fmla="*/ 153987 w 97"/>
                  <a:gd name="T1" fmla="*/ 11113 h 32"/>
                  <a:gd name="T2" fmla="*/ 153987 w 97"/>
                  <a:gd name="T3" fmla="*/ 0 h 32"/>
                  <a:gd name="T4" fmla="*/ 0 w 97"/>
                  <a:gd name="T5" fmla="*/ 39688 h 32"/>
                  <a:gd name="T6" fmla="*/ 0 w 97"/>
                  <a:gd name="T7" fmla="*/ 50800 h 32"/>
                  <a:gd name="T8" fmla="*/ 153987 w 97"/>
                  <a:gd name="T9" fmla="*/ 11113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7" h="32">
                    <a:moveTo>
                      <a:pt x="97" y="7"/>
                    </a:moveTo>
                    <a:lnTo>
                      <a:pt x="97" y="0"/>
                    </a:lnTo>
                    <a:lnTo>
                      <a:pt x="0" y="25"/>
                    </a:lnTo>
                    <a:lnTo>
                      <a:pt x="0" y="32"/>
                    </a:lnTo>
                    <a:lnTo>
                      <a:pt x="97" y="7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08" name="Freeform 74"/>
              <p:cNvSpPr>
                <a:spLocks/>
              </p:cNvSpPr>
              <p:nvPr/>
            </p:nvSpPr>
            <p:spPr bwMode="auto">
              <a:xfrm>
                <a:off x="8899526" y="3140076"/>
                <a:ext cx="11113" cy="11113"/>
              </a:xfrm>
              <a:custGeom>
                <a:avLst/>
                <a:gdLst>
                  <a:gd name="T0" fmla="*/ 6350 w 7"/>
                  <a:gd name="T1" fmla="*/ 11113 h 7"/>
                  <a:gd name="T2" fmla="*/ 11113 w 7"/>
                  <a:gd name="T3" fmla="*/ 11113 h 7"/>
                  <a:gd name="T4" fmla="*/ 6350 w 7"/>
                  <a:gd name="T5" fmla="*/ 0 h 7"/>
                  <a:gd name="T6" fmla="*/ 0 w 7"/>
                  <a:gd name="T7" fmla="*/ 0 h 7"/>
                  <a:gd name="T8" fmla="*/ 6350 w 7"/>
                  <a:gd name="T9" fmla="*/ 11113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4" y="7"/>
                    </a:moveTo>
                    <a:lnTo>
                      <a:pt x="7" y="7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4" y="7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09" name="Freeform 75"/>
              <p:cNvSpPr>
                <a:spLocks/>
              </p:cNvSpPr>
              <p:nvPr/>
            </p:nvSpPr>
            <p:spPr bwMode="auto">
              <a:xfrm>
                <a:off x="8582025" y="3140075"/>
                <a:ext cx="323850" cy="433388"/>
              </a:xfrm>
              <a:custGeom>
                <a:avLst/>
                <a:gdLst>
                  <a:gd name="T0" fmla="*/ 323850 w 204"/>
                  <a:gd name="T1" fmla="*/ 11113 h 273"/>
                  <a:gd name="T2" fmla="*/ 185738 w 204"/>
                  <a:gd name="T3" fmla="*/ 125413 h 273"/>
                  <a:gd name="T4" fmla="*/ 185738 w 204"/>
                  <a:gd name="T5" fmla="*/ 125413 h 273"/>
                  <a:gd name="T6" fmla="*/ 185738 w 204"/>
                  <a:gd name="T7" fmla="*/ 125413 h 273"/>
                  <a:gd name="T8" fmla="*/ 125413 w 204"/>
                  <a:gd name="T9" fmla="*/ 192088 h 273"/>
                  <a:gd name="T10" fmla="*/ 125413 w 204"/>
                  <a:gd name="T11" fmla="*/ 192088 h 273"/>
                  <a:gd name="T12" fmla="*/ 125413 w 204"/>
                  <a:gd name="T13" fmla="*/ 192088 h 273"/>
                  <a:gd name="T14" fmla="*/ 76200 w 204"/>
                  <a:gd name="T15" fmla="*/ 268288 h 273"/>
                  <a:gd name="T16" fmla="*/ 76200 w 204"/>
                  <a:gd name="T17" fmla="*/ 268288 h 273"/>
                  <a:gd name="T18" fmla="*/ 76200 w 204"/>
                  <a:gd name="T19" fmla="*/ 268288 h 273"/>
                  <a:gd name="T20" fmla="*/ 33338 w 204"/>
                  <a:gd name="T21" fmla="*/ 350838 h 273"/>
                  <a:gd name="T22" fmla="*/ 33338 w 204"/>
                  <a:gd name="T23" fmla="*/ 344488 h 273"/>
                  <a:gd name="T24" fmla="*/ 33338 w 204"/>
                  <a:gd name="T25" fmla="*/ 344488 h 273"/>
                  <a:gd name="T26" fmla="*/ 11113 w 204"/>
                  <a:gd name="T27" fmla="*/ 433388 h 273"/>
                  <a:gd name="T28" fmla="*/ 11113 w 204"/>
                  <a:gd name="T29" fmla="*/ 433388 h 273"/>
                  <a:gd name="T30" fmla="*/ 0 w 204"/>
                  <a:gd name="T31" fmla="*/ 433388 h 273"/>
                  <a:gd name="T32" fmla="*/ 0 w 204"/>
                  <a:gd name="T33" fmla="*/ 433388 h 273"/>
                  <a:gd name="T34" fmla="*/ 22225 w 204"/>
                  <a:gd name="T35" fmla="*/ 344488 h 273"/>
                  <a:gd name="T36" fmla="*/ 22225 w 204"/>
                  <a:gd name="T37" fmla="*/ 344488 h 273"/>
                  <a:gd name="T38" fmla="*/ 22225 w 204"/>
                  <a:gd name="T39" fmla="*/ 344488 h 273"/>
                  <a:gd name="T40" fmla="*/ 65088 w 204"/>
                  <a:gd name="T41" fmla="*/ 263525 h 273"/>
                  <a:gd name="T42" fmla="*/ 65088 w 204"/>
                  <a:gd name="T43" fmla="*/ 263525 h 273"/>
                  <a:gd name="T44" fmla="*/ 65088 w 204"/>
                  <a:gd name="T45" fmla="*/ 263525 h 273"/>
                  <a:gd name="T46" fmla="*/ 114300 w 204"/>
                  <a:gd name="T47" fmla="*/ 185738 h 273"/>
                  <a:gd name="T48" fmla="*/ 114300 w 204"/>
                  <a:gd name="T49" fmla="*/ 185738 h 273"/>
                  <a:gd name="T50" fmla="*/ 120650 w 204"/>
                  <a:gd name="T51" fmla="*/ 185738 h 273"/>
                  <a:gd name="T52" fmla="*/ 180975 w 204"/>
                  <a:gd name="T53" fmla="*/ 120650 h 273"/>
                  <a:gd name="T54" fmla="*/ 180975 w 204"/>
                  <a:gd name="T55" fmla="*/ 120650 h 273"/>
                  <a:gd name="T56" fmla="*/ 180975 w 204"/>
                  <a:gd name="T57" fmla="*/ 114300 h 273"/>
                  <a:gd name="T58" fmla="*/ 317500 w 204"/>
                  <a:gd name="T59" fmla="*/ 0 h 273"/>
                  <a:gd name="T60" fmla="*/ 323850 w 204"/>
                  <a:gd name="T61" fmla="*/ 11113 h 273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204" h="273">
                    <a:moveTo>
                      <a:pt x="204" y="7"/>
                    </a:moveTo>
                    <a:lnTo>
                      <a:pt x="117" y="79"/>
                    </a:lnTo>
                    <a:lnTo>
                      <a:pt x="79" y="121"/>
                    </a:lnTo>
                    <a:lnTo>
                      <a:pt x="48" y="169"/>
                    </a:lnTo>
                    <a:lnTo>
                      <a:pt x="21" y="221"/>
                    </a:lnTo>
                    <a:lnTo>
                      <a:pt x="21" y="217"/>
                    </a:lnTo>
                    <a:lnTo>
                      <a:pt x="7" y="273"/>
                    </a:lnTo>
                    <a:lnTo>
                      <a:pt x="0" y="273"/>
                    </a:lnTo>
                    <a:lnTo>
                      <a:pt x="14" y="217"/>
                    </a:lnTo>
                    <a:lnTo>
                      <a:pt x="41" y="166"/>
                    </a:lnTo>
                    <a:lnTo>
                      <a:pt x="72" y="117"/>
                    </a:lnTo>
                    <a:lnTo>
                      <a:pt x="76" y="117"/>
                    </a:lnTo>
                    <a:lnTo>
                      <a:pt x="114" y="76"/>
                    </a:lnTo>
                    <a:lnTo>
                      <a:pt x="114" y="72"/>
                    </a:lnTo>
                    <a:lnTo>
                      <a:pt x="200" y="0"/>
                    </a:lnTo>
                    <a:lnTo>
                      <a:pt x="204" y="7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57150" cmpd="sng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10" name="Freeform 76"/>
              <p:cNvSpPr>
                <a:spLocks/>
              </p:cNvSpPr>
              <p:nvPr/>
            </p:nvSpPr>
            <p:spPr bwMode="auto">
              <a:xfrm>
                <a:off x="8570914" y="3573464"/>
                <a:ext cx="22225" cy="103187"/>
              </a:xfrm>
              <a:custGeom>
                <a:avLst/>
                <a:gdLst>
                  <a:gd name="T0" fmla="*/ 22225 w 14"/>
                  <a:gd name="T1" fmla="*/ 0 h 65"/>
                  <a:gd name="T2" fmla="*/ 11113 w 14"/>
                  <a:gd name="T3" fmla="*/ 103187 h 65"/>
                  <a:gd name="T4" fmla="*/ 11113 w 14"/>
                  <a:gd name="T5" fmla="*/ 103187 h 65"/>
                  <a:gd name="T6" fmla="*/ 0 w 14"/>
                  <a:gd name="T7" fmla="*/ 103187 h 65"/>
                  <a:gd name="T8" fmla="*/ 0 w 14"/>
                  <a:gd name="T9" fmla="*/ 103187 h 65"/>
                  <a:gd name="T10" fmla="*/ 11113 w 14"/>
                  <a:gd name="T11" fmla="*/ 0 h 65"/>
                  <a:gd name="T12" fmla="*/ 22225 w 14"/>
                  <a:gd name="T13" fmla="*/ 0 h 6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4" h="65">
                    <a:moveTo>
                      <a:pt x="14" y="0"/>
                    </a:moveTo>
                    <a:lnTo>
                      <a:pt x="7" y="65"/>
                    </a:lnTo>
                    <a:lnTo>
                      <a:pt x="0" y="65"/>
                    </a:lnTo>
                    <a:lnTo>
                      <a:pt x="7" y="0"/>
                    </a:lnTo>
                    <a:lnTo>
                      <a:pt x="14" y="0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57150" cmpd="sng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11" name="Rectangle 77"/>
              <p:cNvSpPr>
                <a:spLocks noChangeArrowheads="1"/>
              </p:cNvSpPr>
              <p:nvPr/>
            </p:nvSpPr>
            <p:spPr bwMode="auto">
              <a:xfrm>
                <a:off x="8582026" y="3787776"/>
                <a:ext cx="11113" cy="4763"/>
              </a:xfrm>
              <a:prstGeom prst="rect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8512" name="Freeform 78"/>
              <p:cNvSpPr>
                <a:spLocks/>
              </p:cNvSpPr>
              <p:nvPr/>
            </p:nvSpPr>
            <p:spPr bwMode="auto">
              <a:xfrm>
                <a:off x="8570914" y="3676651"/>
                <a:ext cx="22225" cy="111125"/>
              </a:xfrm>
              <a:custGeom>
                <a:avLst/>
                <a:gdLst>
                  <a:gd name="T0" fmla="*/ 11113 w 14"/>
                  <a:gd name="T1" fmla="*/ 0 h 70"/>
                  <a:gd name="T2" fmla="*/ 0 w 14"/>
                  <a:gd name="T3" fmla="*/ 0 h 70"/>
                  <a:gd name="T4" fmla="*/ 11113 w 14"/>
                  <a:gd name="T5" fmla="*/ 111125 h 70"/>
                  <a:gd name="T6" fmla="*/ 22225 w 14"/>
                  <a:gd name="T7" fmla="*/ 111125 h 70"/>
                  <a:gd name="T8" fmla="*/ 11113 w 14"/>
                  <a:gd name="T9" fmla="*/ 0 h 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" h="70">
                    <a:moveTo>
                      <a:pt x="7" y="0"/>
                    </a:moveTo>
                    <a:lnTo>
                      <a:pt x="0" y="0"/>
                    </a:lnTo>
                    <a:lnTo>
                      <a:pt x="7" y="70"/>
                    </a:lnTo>
                    <a:lnTo>
                      <a:pt x="14" y="70"/>
                    </a:lnTo>
                    <a:lnTo>
                      <a:pt x="7" y="0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mpd="sng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13" name="Freeform 79"/>
              <p:cNvSpPr>
                <a:spLocks/>
              </p:cNvSpPr>
              <p:nvPr/>
            </p:nvSpPr>
            <p:spPr bwMode="auto">
              <a:xfrm>
                <a:off x="8582026" y="3781426"/>
                <a:ext cx="11113" cy="11113"/>
              </a:xfrm>
              <a:custGeom>
                <a:avLst/>
                <a:gdLst>
                  <a:gd name="T0" fmla="*/ 11113 w 7"/>
                  <a:gd name="T1" fmla="*/ 6350 h 7"/>
                  <a:gd name="T2" fmla="*/ 11113 w 7"/>
                  <a:gd name="T3" fmla="*/ 0 h 7"/>
                  <a:gd name="T4" fmla="*/ 0 w 7"/>
                  <a:gd name="T5" fmla="*/ 6350 h 7"/>
                  <a:gd name="T6" fmla="*/ 0 w 7"/>
                  <a:gd name="T7" fmla="*/ 11113 h 7"/>
                  <a:gd name="T8" fmla="*/ 11113 w 7"/>
                  <a:gd name="T9" fmla="*/ 635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7" y="4"/>
                    </a:moveTo>
                    <a:lnTo>
                      <a:pt x="7" y="0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7" y="4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14" name="Freeform 80"/>
              <p:cNvSpPr>
                <a:spLocks/>
              </p:cNvSpPr>
              <p:nvPr/>
            </p:nvSpPr>
            <p:spPr bwMode="auto">
              <a:xfrm>
                <a:off x="8582026" y="3787775"/>
                <a:ext cx="93663" cy="323850"/>
              </a:xfrm>
              <a:custGeom>
                <a:avLst/>
                <a:gdLst>
                  <a:gd name="T0" fmla="*/ 11113 w 59"/>
                  <a:gd name="T1" fmla="*/ 0 h 204"/>
                  <a:gd name="T2" fmla="*/ 49213 w 59"/>
                  <a:gd name="T3" fmla="*/ 60325 h 204"/>
                  <a:gd name="T4" fmla="*/ 49213 w 59"/>
                  <a:gd name="T5" fmla="*/ 60325 h 204"/>
                  <a:gd name="T6" fmla="*/ 49213 w 59"/>
                  <a:gd name="T7" fmla="*/ 60325 h 204"/>
                  <a:gd name="T8" fmla="*/ 76200 w 59"/>
                  <a:gd name="T9" fmla="*/ 120650 h 204"/>
                  <a:gd name="T10" fmla="*/ 76200 w 59"/>
                  <a:gd name="T11" fmla="*/ 120650 h 204"/>
                  <a:gd name="T12" fmla="*/ 76200 w 59"/>
                  <a:gd name="T13" fmla="*/ 120650 h 204"/>
                  <a:gd name="T14" fmla="*/ 93663 w 59"/>
                  <a:gd name="T15" fmla="*/ 174625 h 204"/>
                  <a:gd name="T16" fmla="*/ 93663 w 59"/>
                  <a:gd name="T17" fmla="*/ 174625 h 204"/>
                  <a:gd name="T18" fmla="*/ 93663 w 59"/>
                  <a:gd name="T19" fmla="*/ 174625 h 204"/>
                  <a:gd name="T20" fmla="*/ 93663 w 59"/>
                  <a:gd name="T21" fmla="*/ 230188 h 204"/>
                  <a:gd name="T22" fmla="*/ 93663 w 59"/>
                  <a:gd name="T23" fmla="*/ 230188 h 204"/>
                  <a:gd name="T24" fmla="*/ 93663 w 59"/>
                  <a:gd name="T25" fmla="*/ 230188 h 204"/>
                  <a:gd name="T26" fmla="*/ 71438 w 59"/>
                  <a:gd name="T27" fmla="*/ 317500 h 204"/>
                  <a:gd name="T28" fmla="*/ 71438 w 59"/>
                  <a:gd name="T29" fmla="*/ 323850 h 204"/>
                  <a:gd name="T30" fmla="*/ 60325 w 59"/>
                  <a:gd name="T31" fmla="*/ 317500 h 204"/>
                  <a:gd name="T32" fmla="*/ 60325 w 59"/>
                  <a:gd name="T33" fmla="*/ 317500 h 204"/>
                  <a:gd name="T34" fmla="*/ 82550 w 59"/>
                  <a:gd name="T35" fmla="*/ 230188 h 204"/>
                  <a:gd name="T36" fmla="*/ 82550 w 59"/>
                  <a:gd name="T37" fmla="*/ 230188 h 204"/>
                  <a:gd name="T38" fmla="*/ 82550 w 59"/>
                  <a:gd name="T39" fmla="*/ 230188 h 204"/>
                  <a:gd name="T40" fmla="*/ 82550 w 59"/>
                  <a:gd name="T41" fmla="*/ 174625 h 204"/>
                  <a:gd name="T42" fmla="*/ 82550 w 59"/>
                  <a:gd name="T43" fmla="*/ 174625 h 204"/>
                  <a:gd name="T44" fmla="*/ 82550 w 59"/>
                  <a:gd name="T45" fmla="*/ 180975 h 204"/>
                  <a:gd name="T46" fmla="*/ 65088 w 59"/>
                  <a:gd name="T47" fmla="*/ 125413 h 204"/>
                  <a:gd name="T48" fmla="*/ 65088 w 59"/>
                  <a:gd name="T49" fmla="*/ 125413 h 204"/>
                  <a:gd name="T50" fmla="*/ 65088 w 59"/>
                  <a:gd name="T51" fmla="*/ 125413 h 204"/>
                  <a:gd name="T52" fmla="*/ 38100 w 59"/>
                  <a:gd name="T53" fmla="*/ 65088 h 204"/>
                  <a:gd name="T54" fmla="*/ 38100 w 59"/>
                  <a:gd name="T55" fmla="*/ 65088 h 204"/>
                  <a:gd name="T56" fmla="*/ 38100 w 59"/>
                  <a:gd name="T57" fmla="*/ 65088 h 204"/>
                  <a:gd name="T58" fmla="*/ 0 w 59"/>
                  <a:gd name="T59" fmla="*/ 4763 h 204"/>
                  <a:gd name="T60" fmla="*/ 11113 w 59"/>
                  <a:gd name="T61" fmla="*/ 0 h 204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59" h="204">
                    <a:moveTo>
                      <a:pt x="7" y="0"/>
                    </a:moveTo>
                    <a:lnTo>
                      <a:pt x="31" y="38"/>
                    </a:lnTo>
                    <a:lnTo>
                      <a:pt x="48" y="76"/>
                    </a:lnTo>
                    <a:lnTo>
                      <a:pt x="59" y="110"/>
                    </a:lnTo>
                    <a:lnTo>
                      <a:pt x="59" y="145"/>
                    </a:lnTo>
                    <a:lnTo>
                      <a:pt x="45" y="200"/>
                    </a:lnTo>
                    <a:lnTo>
                      <a:pt x="45" y="204"/>
                    </a:lnTo>
                    <a:lnTo>
                      <a:pt x="38" y="200"/>
                    </a:lnTo>
                    <a:lnTo>
                      <a:pt x="52" y="145"/>
                    </a:lnTo>
                    <a:lnTo>
                      <a:pt x="52" y="110"/>
                    </a:lnTo>
                    <a:lnTo>
                      <a:pt x="52" y="114"/>
                    </a:lnTo>
                    <a:lnTo>
                      <a:pt x="41" y="79"/>
                    </a:lnTo>
                    <a:lnTo>
                      <a:pt x="24" y="41"/>
                    </a:lnTo>
                    <a:lnTo>
                      <a:pt x="0" y="3"/>
                    </a:lnTo>
                    <a:lnTo>
                      <a:pt x="7" y="0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57150" cmpd="sng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15" name="Freeform 81"/>
              <p:cNvSpPr>
                <a:spLocks/>
              </p:cNvSpPr>
              <p:nvPr/>
            </p:nvSpPr>
            <p:spPr bwMode="auto">
              <a:xfrm>
                <a:off x="8615363" y="4105275"/>
                <a:ext cx="38100" cy="44450"/>
              </a:xfrm>
              <a:custGeom>
                <a:avLst/>
                <a:gdLst>
                  <a:gd name="T0" fmla="*/ 38100 w 24"/>
                  <a:gd name="T1" fmla="*/ 6350 h 28"/>
                  <a:gd name="T2" fmla="*/ 11113 w 24"/>
                  <a:gd name="T3" fmla="*/ 44450 h 28"/>
                  <a:gd name="T4" fmla="*/ 11113 w 24"/>
                  <a:gd name="T5" fmla="*/ 44450 h 28"/>
                  <a:gd name="T6" fmla="*/ 4763 w 24"/>
                  <a:gd name="T7" fmla="*/ 38100 h 28"/>
                  <a:gd name="T8" fmla="*/ 0 w 24"/>
                  <a:gd name="T9" fmla="*/ 38100 h 28"/>
                  <a:gd name="T10" fmla="*/ 26988 w 24"/>
                  <a:gd name="T11" fmla="*/ 0 h 28"/>
                  <a:gd name="T12" fmla="*/ 38100 w 24"/>
                  <a:gd name="T13" fmla="*/ 6350 h 2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4" h="28">
                    <a:moveTo>
                      <a:pt x="24" y="4"/>
                    </a:moveTo>
                    <a:lnTo>
                      <a:pt x="7" y="28"/>
                    </a:lnTo>
                    <a:lnTo>
                      <a:pt x="3" y="24"/>
                    </a:lnTo>
                    <a:lnTo>
                      <a:pt x="0" y="24"/>
                    </a:lnTo>
                    <a:lnTo>
                      <a:pt x="17" y="0"/>
                    </a:lnTo>
                    <a:lnTo>
                      <a:pt x="24" y="4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16" name="Freeform 82"/>
              <p:cNvSpPr>
                <a:spLocks/>
              </p:cNvSpPr>
              <p:nvPr/>
            </p:nvSpPr>
            <p:spPr bwMode="auto">
              <a:xfrm>
                <a:off x="8593138" y="4171951"/>
                <a:ext cx="4762" cy="4763"/>
              </a:xfrm>
              <a:custGeom>
                <a:avLst/>
                <a:gdLst>
                  <a:gd name="T0" fmla="*/ 4762 w 3"/>
                  <a:gd name="T1" fmla="*/ 4763 h 3"/>
                  <a:gd name="T2" fmla="*/ 4762 w 3"/>
                  <a:gd name="T3" fmla="*/ 4763 h 3"/>
                  <a:gd name="T4" fmla="*/ 0 w 3"/>
                  <a:gd name="T5" fmla="*/ 0 h 3"/>
                  <a:gd name="T6" fmla="*/ 0 w 3"/>
                  <a:gd name="T7" fmla="*/ 0 h 3"/>
                  <a:gd name="T8" fmla="*/ 4762 w 3"/>
                  <a:gd name="T9" fmla="*/ 4763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3" y="3"/>
                    </a:moveTo>
                    <a:lnTo>
                      <a:pt x="3" y="3"/>
                    </a:lnTo>
                    <a:lnTo>
                      <a:pt x="0" y="0"/>
                    </a:lnTo>
                    <a:lnTo>
                      <a:pt x="3" y="3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17" name="Freeform 83"/>
              <p:cNvSpPr>
                <a:spLocks/>
              </p:cNvSpPr>
              <p:nvPr/>
            </p:nvSpPr>
            <p:spPr bwMode="auto">
              <a:xfrm>
                <a:off x="8593139" y="4143375"/>
                <a:ext cx="33337" cy="33338"/>
              </a:xfrm>
              <a:custGeom>
                <a:avLst/>
                <a:gdLst>
                  <a:gd name="T0" fmla="*/ 33337 w 21"/>
                  <a:gd name="T1" fmla="*/ 6350 h 21"/>
                  <a:gd name="T2" fmla="*/ 26987 w 21"/>
                  <a:gd name="T3" fmla="*/ 0 h 21"/>
                  <a:gd name="T4" fmla="*/ 0 w 21"/>
                  <a:gd name="T5" fmla="*/ 28575 h 21"/>
                  <a:gd name="T6" fmla="*/ 4762 w 21"/>
                  <a:gd name="T7" fmla="*/ 33338 h 21"/>
                  <a:gd name="T8" fmla="*/ 33337 w 21"/>
                  <a:gd name="T9" fmla="*/ 635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" h="21">
                    <a:moveTo>
                      <a:pt x="21" y="4"/>
                    </a:moveTo>
                    <a:lnTo>
                      <a:pt x="17" y="0"/>
                    </a:lnTo>
                    <a:lnTo>
                      <a:pt x="0" y="18"/>
                    </a:lnTo>
                    <a:lnTo>
                      <a:pt x="3" y="21"/>
                    </a:lnTo>
                    <a:lnTo>
                      <a:pt x="21" y="4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18" name="Freeform 84"/>
              <p:cNvSpPr>
                <a:spLocks/>
              </p:cNvSpPr>
              <p:nvPr/>
            </p:nvSpPr>
            <p:spPr bwMode="auto">
              <a:xfrm>
                <a:off x="7770813" y="3562351"/>
                <a:ext cx="11112" cy="11113"/>
              </a:xfrm>
              <a:custGeom>
                <a:avLst/>
                <a:gdLst>
                  <a:gd name="T0" fmla="*/ 11112 w 7"/>
                  <a:gd name="T1" fmla="*/ 4763 h 7"/>
                  <a:gd name="T2" fmla="*/ 11112 w 7"/>
                  <a:gd name="T3" fmla="*/ 0 h 7"/>
                  <a:gd name="T4" fmla="*/ 0 w 7"/>
                  <a:gd name="T5" fmla="*/ 4763 h 7"/>
                  <a:gd name="T6" fmla="*/ 0 w 7"/>
                  <a:gd name="T7" fmla="*/ 11113 h 7"/>
                  <a:gd name="T8" fmla="*/ 11112 w 7"/>
                  <a:gd name="T9" fmla="*/ 4763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7" y="3"/>
                    </a:moveTo>
                    <a:lnTo>
                      <a:pt x="7" y="0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7" y="3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19" name="Freeform 85"/>
              <p:cNvSpPr>
                <a:spLocks/>
              </p:cNvSpPr>
              <p:nvPr/>
            </p:nvSpPr>
            <p:spPr bwMode="auto">
              <a:xfrm>
                <a:off x="7770813" y="3567114"/>
                <a:ext cx="569912" cy="549275"/>
              </a:xfrm>
              <a:custGeom>
                <a:avLst/>
                <a:gdLst>
                  <a:gd name="T0" fmla="*/ 11112 w 359"/>
                  <a:gd name="T1" fmla="*/ 0 h 346"/>
                  <a:gd name="T2" fmla="*/ 49212 w 359"/>
                  <a:gd name="T3" fmla="*/ 131763 h 346"/>
                  <a:gd name="T4" fmla="*/ 49212 w 359"/>
                  <a:gd name="T5" fmla="*/ 131763 h 346"/>
                  <a:gd name="T6" fmla="*/ 49212 w 359"/>
                  <a:gd name="T7" fmla="*/ 131763 h 346"/>
                  <a:gd name="T8" fmla="*/ 120650 w 359"/>
                  <a:gd name="T9" fmla="*/ 247650 h 346"/>
                  <a:gd name="T10" fmla="*/ 120650 w 359"/>
                  <a:gd name="T11" fmla="*/ 247650 h 346"/>
                  <a:gd name="T12" fmla="*/ 120650 w 359"/>
                  <a:gd name="T13" fmla="*/ 247650 h 346"/>
                  <a:gd name="T14" fmla="*/ 214312 w 359"/>
                  <a:gd name="T15" fmla="*/ 346075 h 346"/>
                  <a:gd name="T16" fmla="*/ 214312 w 359"/>
                  <a:gd name="T17" fmla="*/ 341313 h 346"/>
                  <a:gd name="T18" fmla="*/ 214312 w 359"/>
                  <a:gd name="T19" fmla="*/ 341313 h 346"/>
                  <a:gd name="T20" fmla="*/ 317500 w 359"/>
                  <a:gd name="T21" fmla="*/ 423863 h 346"/>
                  <a:gd name="T22" fmla="*/ 317500 w 359"/>
                  <a:gd name="T23" fmla="*/ 423863 h 346"/>
                  <a:gd name="T24" fmla="*/ 317500 w 359"/>
                  <a:gd name="T25" fmla="*/ 423863 h 346"/>
                  <a:gd name="T26" fmla="*/ 438150 w 359"/>
                  <a:gd name="T27" fmla="*/ 488950 h 346"/>
                  <a:gd name="T28" fmla="*/ 438150 w 359"/>
                  <a:gd name="T29" fmla="*/ 488950 h 346"/>
                  <a:gd name="T30" fmla="*/ 438150 w 359"/>
                  <a:gd name="T31" fmla="*/ 488950 h 346"/>
                  <a:gd name="T32" fmla="*/ 569912 w 359"/>
                  <a:gd name="T33" fmla="*/ 538163 h 346"/>
                  <a:gd name="T34" fmla="*/ 569912 w 359"/>
                  <a:gd name="T35" fmla="*/ 538163 h 346"/>
                  <a:gd name="T36" fmla="*/ 565150 w 359"/>
                  <a:gd name="T37" fmla="*/ 549275 h 346"/>
                  <a:gd name="T38" fmla="*/ 565150 w 359"/>
                  <a:gd name="T39" fmla="*/ 549275 h 346"/>
                  <a:gd name="T40" fmla="*/ 433387 w 359"/>
                  <a:gd name="T41" fmla="*/ 500063 h 346"/>
                  <a:gd name="T42" fmla="*/ 433387 w 359"/>
                  <a:gd name="T43" fmla="*/ 500063 h 346"/>
                  <a:gd name="T44" fmla="*/ 433387 w 359"/>
                  <a:gd name="T45" fmla="*/ 500063 h 346"/>
                  <a:gd name="T46" fmla="*/ 312737 w 359"/>
                  <a:gd name="T47" fmla="*/ 433388 h 346"/>
                  <a:gd name="T48" fmla="*/ 312737 w 359"/>
                  <a:gd name="T49" fmla="*/ 433388 h 346"/>
                  <a:gd name="T50" fmla="*/ 312737 w 359"/>
                  <a:gd name="T51" fmla="*/ 433388 h 346"/>
                  <a:gd name="T52" fmla="*/ 207962 w 359"/>
                  <a:gd name="T53" fmla="*/ 352425 h 346"/>
                  <a:gd name="T54" fmla="*/ 207962 w 359"/>
                  <a:gd name="T55" fmla="*/ 352425 h 346"/>
                  <a:gd name="T56" fmla="*/ 207962 w 359"/>
                  <a:gd name="T57" fmla="*/ 352425 h 346"/>
                  <a:gd name="T58" fmla="*/ 114300 w 359"/>
                  <a:gd name="T59" fmla="*/ 252413 h 346"/>
                  <a:gd name="T60" fmla="*/ 114300 w 359"/>
                  <a:gd name="T61" fmla="*/ 252413 h 346"/>
                  <a:gd name="T62" fmla="*/ 109537 w 359"/>
                  <a:gd name="T63" fmla="*/ 252413 h 346"/>
                  <a:gd name="T64" fmla="*/ 38100 w 359"/>
                  <a:gd name="T65" fmla="*/ 138113 h 346"/>
                  <a:gd name="T66" fmla="*/ 38100 w 359"/>
                  <a:gd name="T67" fmla="*/ 138113 h 346"/>
                  <a:gd name="T68" fmla="*/ 38100 w 359"/>
                  <a:gd name="T69" fmla="*/ 138113 h 346"/>
                  <a:gd name="T70" fmla="*/ 0 w 359"/>
                  <a:gd name="T71" fmla="*/ 6350 h 346"/>
                  <a:gd name="T72" fmla="*/ 11112 w 359"/>
                  <a:gd name="T73" fmla="*/ 0 h 34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359" h="346">
                    <a:moveTo>
                      <a:pt x="7" y="0"/>
                    </a:moveTo>
                    <a:lnTo>
                      <a:pt x="31" y="83"/>
                    </a:lnTo>
                    <a:lnTo>
                      <a:pt x="76" y="156"/>
                    </a:lnTo>
                    <a:lnTo>
                      <a:pt x="135" y="218"/>
                    </a:lnTo>
                    <a:lnTo>
                      <a:pt x="135" y="215"/>
                    </a:lnTo>
                    <a:lnTo>
                      <a:pt x="200" y="267"/>
                    </a:lnTo>
                    <a:lnTo>
                      <a:pt x="276" y="308"/>
                    </a:lnTo>
                    <a:lnTo>
                      <a:pt x="359" y="339"/>
                    </a:lnTo>
                    <a:lnTo>
                      <a:pt x="356" y="346"/>
                    </a:lnTo>
                    <a:lnTo>
                      <a:pt x="273" y="315"/>
                    </a:lnTo>
                    <a:lnTo>
                      <a:pt x="197" y="273"/>
                    </a:lnTo>
                    <a:lnTo>
                      <a:pt x="131" y="222"/>
                    </a:lnTo>
                    <a:lnTo>
                      <a:pt x="72" y="159"/>
                    </a:lnTo>
                    <a:lnTo>
                      <a:pt x="69" y="159"/>
                    </a:lnTo>
                    <a:lnTo>
                      <a:pt x="24" y="87"/>
                    </a:lnTo>
                    <a:lnTo>
                      <a:pt x="0" y="4"/>
                    </a:lnTo>
                    <a:lnTo>
                      <a:pt x="7" y="0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57150" cmpd="sng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20" name="Freeform 86"/>
              <p:cNvSpPr>
                <a:spLocks/>
              </p:cNvSpPr>
              <p:nvPr/>
            </p:nvSpPr>
            <p:spPr bwMode="auto">
              <a:xfrm>
                <a:off x="8335964" y="4105276"/>
                <a:ext cx="130175" cy="49213"/>
              </a:xfrm>
              <a:custGeom>
                <a:avLst/>
                <a:gdLst>
                  <a:gd name="T0" fmla="*/ 4763 w 82"/>
                  <a:gd name="T1" fmla="*/ 0 h 31"/>
                  <a:gd name="T2" fmla="*/ 130175 w 82"/>
                  <a:gd name="T3" fmla="*/ 38100 h 31"/>
                  <a:gd name="T4" fmla="*/ 125413 w 82"/>
                  <a:gd name="T5" fmla="*/ 38100 h 31"/>
                  <a:gd name="T6" fmla="*/ 125413 w 82"/>
                  <a:gd name="T7" fmla="*/ 49213 h 31"/>
                  <a:gd name="T8" fmla="*/ 125413 w 82"/>
                  <a:gd name="T9" fmla="*/ 49213 h 31"/>
                  <a:gd name="T10" fmla="*/ 0 w 82"/>
                  <a:gd name="T11" fmla="*/ 11113 h 31"/>
                  <a:gd name="T12" fmla="*/ 4763 w 82"/>
                  <a:gd name="T13" fmla="*/ 0 h 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2" h="31">
                    <a:moveTo>
                      <a:pt x="3" y="0"/>
                    </a:moveTo>
                    <a:lnTo>
                      <a:pt x="82" y="24"/>
                    </a:lnTo>
                    <a:lnTo>
                      <a:pt x="79" y="24"/>
                    </a:lnTo>
                    <a:lnTo>
                      <a:pt x="79" y="31"/>
                    </a:lnTo>
                    <a:lnTo>
                      <a:pt x="0" y="7"/>
                    </a:lnTo>
                    <a:lnTo>
                      <a:pt x="3" y="0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57150" cmpd="sng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21" name="Rectangle 87"/>
              <p:cNvSpPr>
                <a:spLocks noChangeArrowheads="1"/>
              </p:cNvSpPr>
              <p:nvPr/>
            </p:nvSpPr>
            <p:spPr bwMode="auto">
              <a:xfrm>
                <a:off x="8593138" y="4165601"/>
                <a:ext cx="4762" cy="11113"/>
              </a:xfrm>
              <a:prstGeom prst="rect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8522" name="Freeform 88"/>
              <p:cNvSpPr>
                <a:spLocks/>
              </p:cNvSpPr>
              <p:nvPr/>
            </p:nvSpPr>
            <p:spPr bwMode="auto">
              <a:xfrm>
                <a:off x="8461376" y="4143375"/>
                <a:ext cx="131763" cy="33338"/>
              </a:xfrm>
              <a:custGeom>
                <a:avLst/>
                <a:gdLst>
                  <a:gd name="T0" fmla="*/ 0 w 83"/>
                  <a:gd name="T1" fmla="*/ 0 h 21"/>
                  <a:gd name="T2" fmla="*/ 0 w 83"/>
                  <a:gd name="T3" fmla="*/ 11113 h 21"/>
                  <a:gd name="T4" fmla="*/ 131763 w 83"/>
                  <a:gd name="T5" fmla="*/ 33338 h 21"/>
                  <a:gd name="T6" fmla="*/ 131763 w 83"/>
                  <a:gd name="T7" fmla="*/ 22225 h 21"/>
                  <a:gd name="T8" fmla="*/ 0 w 83"/>
                  <a:gd name="T9" fmla="*/ 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3" h="21">
                    <a:moveTo>
                      <a:pt x="0" y="0"/>
                    </a:moveTo>
                    <a:lnTo>
                      <a:pt x="0" y="7"/>
                    </a:lnTo>
                    <a:lnTo>
                      <a:pt x="83" y="21"/>
                    </a:lnTo>
                    <a:lnTo>
                      <a:pt x="83" y="14"/>
                    </a:lnTo>
                    <a:lnTo>
                      <a:pt x="0" y="0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23" name="Freeform 89"/>
              <p:cNvSpPr>
                <a:spLocks/>
              </p:cNvSpPr>
              <p:nvPr/>
            </p:nvSpPr>
            <p:spPr bwMode="auto">
              <a:xfrm>
                <a:off x="8921751" y="3441701"/>
                <a:ext cx="11113" cy="11113"/>
              </a:xfrm>
              <a:custGeom>
                <a:avLst/>
                <a:gdLst>
                  <a:gd name="T0" fmla="*/ 0 w 7"/>
                  <a:gd name="T1" fmla="*/ 11113 h 7"/>
                  <a:gd name="T2" fmla="*/ 4763 w 7"/>
                  <a:gd name="T3" fmla="*/ 11113 h 7"/>
                  <a:gd name="T4" fmla="*/ 11113 w 7"/>
                  <a:gd name="T5" fmla="*/ 0 h 7"/>
                  <a:gd name="T6" fmla="*/ 4763 w 7"/>
                  <a:gd name="T7" fmla="*/ 0 h 7"/>
                  <a:gd name="T8" fmla="*/ 0 w 7"/>
                  <a:gd name="T9" fmla="*/ 11113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3" y="7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0" y="7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24" name="Freeform 90"/>
              <p:cNvSpPr>
                <a:spLocks/>
              </p:cNvSpPr>
              <p:nvPr/>
            </p:nvSpPr>
            <p:spPr bwMode="auto">
              <a:xfrm>
                <a:off x="7956551" y="3392488"/>
                <a:ext cx="169863" cy="87312"/>
              </a:xfrm>
              <a:custGeom>
                <a:avLst/>
                <a:gdLst>
                  <a:gd name="T0" fmla="*/ 169863 w 107"/>
                  <a:gd name="T1" fmla="*/ 11112 h 55"/>
                  <a:gd name="T2" fmla="*/ 6350 w 107"/>
                  <a:gd name="T3" fmla="*/ 87312 h 55"/>
                  <a:gd name="T4" fmla="*/ 6350 w 107"/>
                  <a:gd name="T5" fmla="*/ 87312 h 55"/>
                  <a:gd name="T6" fmla="*/ 0 w 107"/>
                  <a:gd name="T7" fmla="*/ 76200 h 55"/>
                  <a:gd name="T8" fmla="*/ 0 w 107"/>
                  <a:gd name="T9" fmla="*/ 76200 h 55"/>
                  <a:gd name="T10" fmla="*/ 165100 w 107"/>
                  <a:gd name="T11" fmla="*/ 0 h 55"/>
                  <a:gd name="T12" fmla="*/ 169863 w 107"/>
                  <a:gd name="T13" fmla="*/ 11112 h 5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7" h="55">
                    <a:moveTo>
                      <a:pt x="107" y="7"/>
                    </a:moveTo>
                    <a:lnTo>
                      <a:pt x="4" y="55"/>
                    </a:lnTo>
                    <a:lnTo>
                      <a:pt x="0" y="48"/>
                    </a:lnTo>
                    <a:lnTo>
                      <a:pt x="104" y="0"/>
                    </a:lnTo>
                    <a:lnTo>
                      <a:pt x="107" y="7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25" name="Freeform 91"/>
              <p:cNvSpPr>
                <a:spLocks/>
              </p:cNvSpPr>
              <p:nvPr/>
            </p:nvSpPr>
            <p:spPr bwMode="auto">
              <a:xfrm>
                <a:off x="7770813" y="3562351"/>
                <a:ext cx="11112" cy="11113"/>
              </a:xfrm>
              <a:custGeom>
                <a:avLst/>
                <a:gdLst>
                  <a:gd name="T0" fmla="*/ 11112 w 7"/>
                  <a:gd name="T1" fmla="*/ 11113 h 7"/>
                  <a:gd name="T2" fmla="*/ 4762 w 7"/>
                  <a:gd name="T3" fmla="*/ 11113 h 7"/>
                  <a:gd name="T4" fmla="*/ 0 w 7"/>
                  <a:gd name="T5" fmla="*/ 0 h 7"/>
                  <a:gd name="T6" fmla="*/ 4762 w 7"/>
                  <a:gd name="T7" fmla="*/ 0 h 7"/>
                  <a:gd name="T8" fmla="*/ 11112 w 7"/>
                  <a:gd name="T9" fmla="*/ 11113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7" y="7"/>
                    </a:moveTo>
                    <a:lnTo>
                      <a:pt x="3" y="7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7" y="7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26" name="Freeform 92"/>
              <p:cNvSpPr>
                <a:spLocks/>
              </p:cNvSpPr>
              <p:nvPr/>
            </p:nvSpPr>
            <p:spPr bwMode="auto">
              <a:xfrm>
                <a:off x="7775576" y="3468689"/>
                <a:ext cx="187325" cy="104775"/>
              </a:xfrm>
              <a:custGeom>
                <a:avLst/>
                <a:gdLst>
                  <a:gd name="T0" fmla="*/ 187325 w 118"/>
                  <a:gd name="T1" fmla="*/ 11113 h 66"/>
                  <a:gd name="T2" fmla="*/ 180975 w 118"/>
                  <a:gd name="T3" fmla="*/ 0 h 66"/>
                  <a:gd name="T4" fmla="*/ 0 w 118"/>
                  <a:gd name="T5" fmla="*/ 93663 h 66"/>
                  <a:gd name="T6" fmla="*/ 6350 w 118"/>
                  <a:gd name="T7" fmla="*/ 104775 h 66"/>
                  <a:gd name="T8" fmla="*/ 187325 w 118"/>
                  <a:gd name="T9" fmla="*/ 11113 h 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8" h="66">
                    <a:moveTo>
                      <a:pt x="118" y="7"/>
                    </a:moveTo>
                    <a:lnTo>
                      <a:pt x="114" y="0"/>
                    </a:lnTo>
                    <a:lnTo>
                      <a:pt x="0" y="59"/>
                    </a:lnTo>
                    <a:lnTo>
                      <a:pt x="4" y="66"/>
                    </a:lnTo>
                    <a:lnTo>
                      <a:pt x="118" y="7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27" name="Freeform 93"/>
              <p:cNvSpPr>
                <a:spLocks/>
              </p:cNvSpPr>
              <p:nvPr/>
            </p:nvSpPr>
            <p:spPr bwMode="auto">
              <a:xfrm>
                <a:off x="8586788" y="4165601"/>
                <a:ext cx="11112" cy="11113"/>
              </a:xfrm>
              <a:custGeom>
                <a:avLst/>
                <a:gdLst>
                  <a:gd name="T0" fmla="*/ 11112 w 7"/>
                  <a:gd name="T1" fmla="*/ 11113 h 7"/>
                  <a:gd name="T2" fmla="*/ 11112 w 7"/>
                  <a:gd name="T3" fmla="*/ 6350 h 7"/>
                  <a:gd name="T4" fmla="*/ 0 w 7"/>
                  <a:gd name="T5" fmla="*/ 0 h 7"/>
                  <a:gd name="T6" fmla="*/ 0 w 7"/>
                  <a:gd name="T7" fmla="*/ 6350 h 7"/>
                  <a:gd name="T8" fmla="*/ 11112 w 7"/>
                  <a:gd name="T9" fmla="*/ 11113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7" y="7"/>
                    </a:moveTo>
                    <a:lnTo>
                      <a:pt x="7" y="4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7" y="7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28" name="Freeform 94"/>
              <p:cNvSpPr>
                <a:spLocks/>
              </p:cNvSpPr>
              <p:nvPr/>
            </p:nvSpPr>
            <p:spPr bwMode="auto">
              <a:xfrm>
                <a:off x="8455026" y="4171950"/>
                <a:ext cx="142875" cy="630238"/>
              </a:xfrm>
              <a:custGeom>
                <a:avLst/>
                <a:gdLst>
                  <a:gd name="T0" fmla="*/ 142875 w 90"/>
                  <a:gd name="T1" fmla="*/ 4763 h 397"/>
                  <a:gd name="T2" fmla="*/ 88900 w 90"/>
                  <a:gd name="T3" fmla="*/ 92075 h 397"/>
                  <a:gd name="T4" fmla="*/ 88900 w 90"/>
                  <a:gd name="T5" fmla="*/ 92075 h 397"/>
                  <a:gd name="T6" fmla="*/ 88900 w 90"/>
                  <a:gd name="T7" fmla="*/ 92075 h 397"/>
                  <a:gd name="T8" fmla="*/ 50800 w 90"/>
                  <a:gd name="T9" fmla="*/ 192088 h 397"/>
                  <a:gd name="T10" fmla="*/ 50800 w 90"/>
                  <a:gd name="T11" fmla="*/ 192088 h 397"/>
                  <a:gd name="T12" fmla="*/ 50800 w 90"/>
                  <a:gd name="T13" fmla="*/ 192088 h 397"/>
                  <a:gd name="T14" fmla="*/ 22225 w 90"/>
                  <a:gd name="T15" fmla="*/ 295275 h 397"/>
                  <a:gd name="T16" fmla="*/ 22225 w 90"/>
                  <a:gd name="T17" fmla="*/ 290513 h 397"/>
                  <a:gd name="T18" fmla="*/ 22225 w 90"/>
                  <a:gd name="T19" fmla="*/ 290513 h 397"/>
                  <a:gd name="T20" fmla="*/ 11113 w 90"/>
                  <a:gd name="T21" fmla="*/ 404813 h 397"/>
                  <a:gd name="T22" fmla="*/ 11113 w 90"/>
                  <a:gd name="T23" fmla="*/ 404813 h 397"/>
                  <a:gd name="T24" fmla="*/ 11113 w 90"/>
                  <a:gd name="T25" fmla="*/ 404813 h 397"/>
                  <a:gd name="T26" fmla="*/ 11113 w 90"/>
                  <a:gd name="T27" fmla="*/ 520700 h 397"/>
                  <a:gd name="T28" fmla="*/ 11113 w 90"/>
                  <a:gd name="T29" fmla="*/ 520700 h 397"/>
                  <a:gd name="T30" fmla="*/ 11113 w 90"/>
                  <a:gd name="T31" fmla="*/ 520700 h 397"/>
                  <a:gd name="T32" fmla="*/ 22225 w 90"/>
                  <a:gd name="T33" fmla="*/ 630238 h 397"/>
                  <a:gd name="T34" fmla="*/ 22225 w 90"/>
                  <a:gd name="T35" fmla="*/ 630238 h 397"/>
                  <a:gd name="T36" fmla="*/ 11113 w 90"/>
                  <a:gd name="T37" fmla="*/ 630238 h 397"/>
                  <a:gd name="T38" fmla="*/ 11113 w 90"/>
                  <a:gd name="T39" fmla="*/ 630238 h 397"/>
                  <a:gd name="T40" fmla="*/ 0 w 90"/>
                  <a:gd name="T41" fmla="*/ 520700 h 397"/>
                  <a:gd name="T42" fmla="*/ 0 w 90"/>
                  <a:gd name="T43" fmla="*/ 520700 h 397"/>
                  <a:gd name="T44" fmla="*/ 0 w 90"/>
                  <a:gd name="T45" fmla="*/ 520700 h 397"/>
                  <a:gd name="T46" fmla="*/ 0 w 90"/>
                  <a:gd name="T47" fmla="*/ 404813 h 397"/>
                  <a:gd name="T48" fmla="*/ 0 w 90"/>
                  <a:gd name="T49" fmla="*/ 404813 h 397"/>
                  <a:gd name="T50" fmla="*/ 0 w 90"/>
                  <a:gd name="T51" fmla="*/ 404813 h 397"/>
                  <a:gd name="T52" fmla="*/ 11113 w 90"/>
                  <a:gd name="T53" fmla="*/ 290513 h 397"/>
                  <a:gd name="T54" fmla="*/ 11113 w 90"/>
                  <a:gd name="T55" fmla="*/ 290513 h 397"/>
                  <a:gd name="T56" fmla="*/ 11113 w 90"/>
                  <a:gd name="T57" fmla="*/ 290513 h 397"/>
                  <a:gd name="T58" fmla="*/ 39688 w 90"/>
                  <a:gd name="T59" fmla="*/ 185738 h 397"/>
                  <a:gd name="T60" fmla="*/ 39688 w 90"/>
                  <a:gd name="T61" fmla="*/ 185738 h 397"/>
                  <a:gd name="T62" fmla="*/ 39688 w 90"/>
                  <a:gd name="T63" fmla="*/ 185738 h 397"/>
                  <a:gd name="T64" fmla="*/ 77788 w 90"/>
                  <a:gd name="T65" fmla="*/ 87313 h 397"/>
                  <a:gd name="T66" fmla="*/ 77788 w 90"/>
                  <a:gd name="T67" fmla="*/ 87313 h 397"/>
                  <a:gd name="T68" fmla="*/ 77788 w 90"/>
                  <a:gd name="T69" fmla="*/ 87313 h 397"/>
                  <a:gd name="T70" fmla="*/ 131763 w 90"/>
                  <a:gd name="T71" fmla="*/ 0 h 397"/>
                  <a:gd name="T72" fmla="*/ 142875 w 90"/>
                  <a:gd name="T73" fmla="*/ 4763 h 397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90" h="397">
                    <a:moveTo>
                      <a:pt x="90" y="3"/>
                    </a:moveTo>
                    <a:lnTo>
                      <a:pt x="56" y="58"/>
                    </a:lnTo>
                    <a:lnTo>
                      <a:pt x="32" y="121"/>
                    </a:lnTo>
                    <a:lnTo>
                      <a:pt x="14" y="186"/>
                    </a:lnTo>
                    <a:lnTo>
                      <a:pt x="14" y="183"/>
                    </a:lnTo>
                    <a:lnTo>
                      <a:pt x="7" y="255"/>
                    </a:lnTo>
                    <a:lnTo>
                      <a:pt x="7" y="328"/>
                    </a:lnTo>
                    <a:lnTo>
                      <a:pt x="14" y="397"/>
                    </a:lnTo>
                    <a:lnTo>
                      <a:pt x="7" y="397"/>
                    </a:lnTo>
                    <a:lnTo>
                      <a:pt x="0" y="328"/>
                    </a:lnTo>
                    <a:lnTo>
                      <a:pt x="0" y="255"/>
                    </a:lnTo>
                    <a:lnTo>
                      <a:pt x="7" y="183"/>
                    </a:lnTo>
                    <a:lnTo>
                      <a:pt x="25" y="117"/>
                    </a:lnTo>
                    <a:lnTo>
                      <a:pt x="49" y="55"/>
                    </a:lnTo>
                    <a:lnTo>
                      <a:pt x="83" y="0"/>
                    </a:lnTo>
                    <a:lnTo>
                      <a:pt x="90" y="3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57150" cmpd="sng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29" name="Freeform 95"/>
              <p:cNvSpPr>
                <a:spLocks/>
              </p:cNvSpPr>
              <p:nvPr/>
            </p:nvSpPr>
            <p:spPr bwMode="auto">
              <a:xfrm>
                <a:off x="8466139" y="4802189"/>
                <a:ext cx="33337" cy="109537"/>
              </a:xfrm>
              <a:custGeom>
                <a:avLst/>
                <a:gdLst>
                  <a:gd name="T0" fmla="*/ 11112 w 21"/>
                  <a:gd name="T1" fmla="*/ 0 h 69"/>
                  <a:gd name="T2" fmla="*/ 33337 w 21"/>
                  <a:gd name="T3" fmla="*/ 104775 h 69"/>
                  <a:gd name="T4" fmla="*/ 33337 w 21"/>
                  <a:gd name="T5" fmla="*/ 104775 h 69"/>
                  <a:gd name="T6" fmla="*/ 22225 w 21"/>
                  <a:gd name="T7" fmla="*/ 109537 h 69"/>
                  <a:gd name="T8" fmla="*/ 22225 w 21"/>
                  <a:gd name="T9" fmla="*/ 104775 h 69"/>
                  <a:gd name="T10" fmla="*/ 0 w 21"/>
                  <a:gd name="T11" fmla="*/ 0 h 69"/>
                  <a:gd name="T12" fmla="*/ 11112 w 21"/>
                  <a:gd name="T13" fmla="*/ 0 h 6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" h="69">
                    <a:moveTo>
                      <a:pt x="7" y="0"/>
                    </a:moveTo>
                    <a:lnTo>
                      <a:pt x="21" y="66"/>
                    </a:lnTo>
                    <a:lnTo>
                      <a:pt x="14" y="69"/>
                    </a:lnTo>
                    <a:lnTo>
                      <a:pt x="14" y="66"/>
                    </a:lnTo>
                    <a:lnTo>
                      <a:pt x="0" y="0"/>
                    </a:lnTo>
                    <a:lnTo>
                      <a:pt x="7" y="0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57150" cmpd="sng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30" name="Freeform 96"/>
              <p:cNvSpPr>
                <a:spLocks/>
              </p:cNvSpPr>
              <p:nvPr/>
            </p:nvSpPr>
            <p:spPr bwMode="auto">
              <a:xfrm>
                <a:off x="8521701" y="5005388"/>
                <a:ext cx="11113" cy="11112"/>
              </a:xfrm>
              <a:custGeom>
                <a:avLst/>
                <a:gdLst>
                  <a:gd name="T0" fmla="*/ 11113 w 7"/>
                  <a:gd name="T1" fmla="*/ 0 h 7"/>
                  <a:gd name="T2" fmla="*/ 11113 w 7"/>
                  <a:gd name="T3" fmla="*/ 6350 h 7"/>
                  <a:gd name="T4" fmla="*/ 0 w 7"/>
                  <a:gd name="T5" fmla="*/ 11112 h 7"/>
                  <a:gd name="T6" fmla="*/ 0 w 7"/>
                  <a:gd name="T7" fmla="*/ 6350 h 7"/>
                  <a:gd name="T8" fmla="*/ 11113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7" y="0"/>
                    </a:moveTo>
                    <a:lnTo>
                      <a:pt x="7" y="4"/>
                    </a:lnTo>
                    <a:lnTo>
                      <a:pt x="0" y="7"/>
                    </a:lnTo>
                    <a:lnTo>
                      <a:pt x="0" y="4"/>
                    </a:lnTo>
                    <a:lnTo>
                      <a:pt x="7" y="0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31" name="Freeform 97"/>
              <p:cNvSpPr>
                <a:spLocks/>
              </p:cNvSpPr>
              <p:nvPr/>
            </p:nvSpPr>
            <p:spPr bwMode="auto">
              <a:xfrm>
                <a:off x="8488363" y="4906964"/>
                <a:ext cx="44450" cy="104775"/>
              </a:xfrm>
              <a:custGeom>
                <a:avLst/>
                <a:gdLst>
                  <a:gd name="T0" fmla="*/ 11113 w 28"/>
                  <a:gd name="T1" fmla="*/ 0 h 66"/>
                  <a:gd name="T2" fmla="*/ 0 w 28"/>
                  <a:gd name="T3" fmla="*/ 4763 h 66"/>
                  <a:gd name="T4" fmla="*/ 33338 w 28"/>
                  <a:gd name="T5" fmla="*/ 104775 h 66"/>
                  <a:gd name="T6" fmla="*/ 44450 w 28"/>
                  <a:gd name="T7" fmla="*/ 98425 h 66"/>
                  <a:gd name="T8" fmla="*/ 11113 w 28"/>
                  <a:gd name="T9" fmla="*/ 0 h 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" h="66">
                    <a:moveTo>
                      <a:pt x="7" y="0"/>
                    </a:moveTo>
                    <a:lnTo>
                      <a:pt x="0" y="3"/>
                    </a:lnTo>
                    <a:lnTo>
                      <a:pt x="21" y="66"/>
                    </a:lnTo>
                    <a:lnTo>
                      <a:pt x="28" y="62"/>
                    </a:lnTo>
                    <a:lnTo>
                      <a:pt x="7" y="0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32" name="Freeform 98"/>
              <p:cNvSpPr>
                <a:spLocks/>
              </p:cNvSpPr>
              <p:nvPr/>
            </p:nvSpPr>
            <p:spPr bwMode="auto">
              <a:xfrm>
                <a:off x="8428038" y="3694114"/>
                <a:ext cx="317500" cy="192087"/>
              </a:xfrm>
              <a:custGeom>
                <a:avLst/>
                <a:gdLst>
                  <a:gd name="T0" fmla="*/ 317500 w 200"/>
                  <a:gd name="T1" fmla="*/ 93662 h 121"/>
                  <a:gd name="T2" fmla="*/ 301625 w 200"/>
                  <a:gd name="T3" fmla="*/ 60325 h 121"/>
                  <a:gd name="T4" fmla="*/ 268288 w 200"/>
                  <a:gd name="T5" fmla="*/ 26987 h 121"/>
                  <a:gd name="T6" fmla="*/ 219075 w 200"/>
                  <a:gd name="T7" fmla="*/ 4762 h 121"/>
                  <a:gd name="T8" fmla="*/ 158750 w 200"/>
                  <a:gd name="T9" fmla="*/ 0 h 121"/>
                  <a:gd name="T10" fmla="*/ 98425 w 200"/>
                  <a:gd name="T11" fmla="*/ 4762 h 121"/>
                  <a:gd name="T12" fmla="*/ 44450 w 200"/>
                  <a:gd name="T13" fmla="*/ 26987 h 121"/>
                  <a:gd name="T14" fmla="*/ 11113 w 200"/>
                  <a:gd name="T15" fmla="*/ 60325 h 121"/>
                  <a:gd name="T16" fmla="*/ 0 w 200"/>
                  <a:gd name="T17" fmla="*/ 93662 h 121"/>
                  <a:gd name="T18" fmla="*/ 11113 w 200"/>
                  <a:gd name="T19" fmla="*/ 131762 h 121"/>
                  <a:gd name="T20" fmla="*/ 44450 w 200"/>
                  <a:gd name="T21" fmla="*/ 165100 h 121"/>
                  <a:gd name="T22" fmla="*/ 98425 w 200"/>
                  <a:gd name="T23" fmla="*/ 180975 h 121"/>
                  <a:gd name="T24" fmla="*/ 158750 w 200"/>
                  <a:gd name="T25" fmla="*/ 192087 h 121"/>
                  <a:gd name="T26" fmla="*/ 219075 w 200"/>
                  <a:gd name="T27" fmla="*/ 180975 h 121"/>
                  <a:gd name="T28" fmla="*/ 268288 w 200"/>
                  <a:gd name="T29" fmla="*/ 165100 h 121"/>
                  <a:gd name="T30" fmla="*/ 301625 w 200"/>
                  <a:gd name="T31" fmla="*/ 131762 h 121"/>
                  <a:gd name="T32" fmla="*/ 317500 w 200"/>
                  <a:gd name="T33" fmla="*/ 93662 h 12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00" h="121">
                    <a:moveTo>
                      <a:pt x="200" y="59"/>
                    </a:moveTo>
                    <a:lnTo>
                      <a:pt x="190" y="38"/>
                    </a:lnTo>
                    <a:lnTo>
                      <a:pt x="169" y="17"/>
                    </a:lnTo>
                    <a:lnTo>
                      <a:pt x="138" y="3"/>
                    </a:lnTo>
                    <a:lnTo>
                      <a:pt x="100" y="0"/>
                    </a:lnTo>
                    <a:lnTo>
                      <a:pt x="62" y="3"/>
                    </a:lnTo>
                    <a:lnTo>
                      <a:pt x="28" y="17"/>
                    </a:lnTo>
                    <a:lnTo>
                      <a:pt x="7" y="38"/>
                    </a:lnTo>
                    <a:lnTo>
                      <a:pt x="0" y="59"/>
                    </a:lnTo>
                    <a:lnTo>
                      <a:pt x="7" y="83"/>
                    </a:lnTo>
                    <a:lnTo>
                      <a:pt x="28" y="104"/>
                    </a:lnTo>
                    <a:lnTo>
                      <a:pt x="62" y="114"/>
                    </a:lnTo>
                    <a:lnTo>
                      <a:pt x="100" y="121"/>
                    </a:lnTo>
                    <a:lnTo>
                      <a:pt x="138" y="114"/>
                    </a:lnTo>
                    <a:lnTo>
                      <a:pt x="169" y="104"/>
                    </a:lnTo>
                    <a:lnTo>
                      <a:pt x="190" y="83"/>
                    </a:lnTo>
                    <a:lnTo>
                      <a:pt x="200" y="59"/>
                    </a:lnTo>
                    <a:close/>
                  </a:path>
                </a:pathLst>
              </a:custGeom>
              <a:blipFill dpi="0" rotWithShape="0">
                <a:blip r:embed="rId4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33" name="Freeform 99"/>
              <p:cNvSpPr>
                <a:spLocks/>
              </p:cNvSpPr>
              <p:nvPr/>
            </p:nvSpPr>
            <p:spPr bwMode="auto">
              <a:xfrm>
                <a:off x="8423276" y="3687763"/>
                <a:ext cx="328613" cy="203200"/>
              </a:xfrm>
              <a:custGeom>
                <a:avLst/>
                <a:gdLst>
                  <a:gd name="T0" fmla="*/ 301625 w 207"/>
                  <a:gd name="T1" fmla="*/ 71438 h 128"/>
                  <a:gd name="T2" fmla="*/ 306388 w 207"/>
                  <a:gd name="T3" fmla="*/ 71438 h 128"/>
                  <a:gd name="T4" fmla="*/ 273050 w 207"/>
                  <a:gd name="T5" fmla="*/ 39688 h 128"/>
                  <a:gd name="T6" fmla="*/ 223838 w 207"/>
                  <a:gd name="T7" fmla="*/ 17463 h 128"/>
                  <a:gd name="T8" fmla="*/ 223838 w 207"/>
                  <a:gd name="T9" fmla="*/ 17463 h 128"/>
                  <a:gd name="T10" fmla="*/ 163513 w 207"/>
                  <a:gd name="T11" fmla="*/ 11113 h 128"/>
                  <a:gd name="T12" fmla="*/ 103188 w 207"/>
                  <a:gd name="T13" fmla="*/ 17463 h 128"/>
                  <a:gd name="T14" fmla="*/ 109538 w 207"/>
                  <a:gd name="T15" fmla="*/ 17463 h 128"/>
                  <a:gd name="T16" fmla="*/ 53975 w 207"/>
                  <a:gd name="T17" fmla="*/ 39688 h 128"/>
                  <a:gd name="T18" fmla="*/ 22225 w 207"/>
                  <a:gd name="T19" fmla="*/ 71438 h 128"/>
                  <a:gd name="T20" fmla="*/ 22225 w 207"/>
                  <a:gd name="T21" fmla="*/ 71438 h 128"/>
                  <a:gd name="T22" fmla="*/ 11113 w 207"/>
                  <a:gd name="T23" fmla="*/ 100013 h 128"/>
                  <a:gd name="T24" fmla="*/ 22225 w 207"/>
                  <a:gd name="T25" fmla="*/ 138113 h 128"/>
                  <a:gd name="T26" fmla="*/ 22225 w 207"/>
                  <a:gd name="T27" fmla="*/ 138113 h 128"/>
                  <a:gd name="T28" fmla="*/ 53975 w 207"/>
                  <a:gd name="T29" fmla="*/ 165100 h 128"/>
                  <a:gd name="T30" fmla="*/ 109538 w 207"/>
                  <a:gd name="T31" fmla="*/ 180975 h 128"/>
                  <a:gd name="T32" fmla="*/ 103188 w 207"/>
                  <a:gd name="T33" fmla="*/ 180975 h 128"/>
                  <a:gd name="T34" fmla="*/ 163513 w 207"/>
                  <a:gd name="T35" fmla="*/ 192088 h 128"/>
                  <a:gd name="T36" fmla="*/ 223838 w 207"/>
                  <a:gd name="T37" fmla="*/ 180975 h 128"/>
                  <a:gd name="T38" fmla="*/ 223838 w 207"/>
                  <a:gd name="T39" fmla="*/ 180975 h 128"/>
                  <a:gd name="T40" fmla="*/ 273050 w 207"/>
                  <a:gd name="T41" fmla="*/ 171450 h 128"/>
                  <a:gd name="T42" fmla="*/ 306388 w 207"/>
                  <a:gd name="T43" fmla="*/ 138113 h 128"/>
                  <a:gd name="T44" fmla="*/ 301625 w 207"/>
                  <a:gd name="T45" fmla="*/ 138113 h 128"/>
                  <a:gd name="T46" fmla="*/ 317500 w 207"/>
                  <a:gd name="T47" fmla="*/ 100013 h 128"/>
                  <a:gd name="T48" fmla="*/ 328613 w 207"/>
                  <a:gd name="T49" fmla="*/ 104775 h 128"/>
                  <a:gd name="T50" fmla="*/ 312738 w 207"/>
                  <a:gd name="T51" fmla="*/ 142875 h 128"/>
                  <a:gd name="T52" fmla="*/ 279400 w 207"/>
                  <a:gd name="T53" fmla="*/ 176213 h 128"/>
                  <a:gd name="T54" fmla="*/ 279400 w 207"/>
                  <a:gd name="T55" fmla="*/ 176213 h 128"/>
                  <a:gd name="T56" fmla="*/ 230188 w 207"/>
                  <a:gd name="T57" fmla="*/ 192088 h 128"/>
                  <a:gd name="T58" fmla="*/ 163513 w 207"/>
                  <a:gd name="T59" fmla="*/ 203200 h 128"/>
                  <a:gd name="T60" fmla="*/ 163513 w 207"/>
                  <a:gd name="T61" fmla="*/ 203200 h 128"/>
                  <a:gd name="T62" fmla="*/ 103188 w 207"/>
                  <a:gd name="T63" fmla="*/ 192088 h 128"/>
                  <a:gd name="T64" fmla="*/ 49213 w 207"/>
                  <a:gd name="T65" fmla="*/ 176213 h 128"/>
                  <a:gd name="T66" fmla="*/ 49213 w 207"/>
                  <a:gd name="T67" fmla="*/ 176213 h 128"/>
                  <a:gd name="T68" fmla="*/ 15875 w 207"/>
                  <a:gd name="T69" fmla="*/ 142875 h 128"/>
                  <a:gd name="T70" fmla="*/ 0 w 207"/>
                  <a:gd name="T71" fmla="*/ 104775 h 128"/>
                  <a:gd name="T72" fmla="*/ 0 w 207"/>
                  <a:gd name="T73" fmla="*/ 100013 h 128"/>
                  <a:gd name="T74" fmla="*/ 11113 w 207"/>
                  <a:gd name="T75" fmla="*/ 66675 h 128"/>
                  <a:gd name="T76" fmla="*/ 49213 w 207"/>
                  <a:gd name="T77" fmla="*/ 33338 h 128"/>
                  <a:gd name="T78" fmla="*/ 49213 w 207"/>
                  <a:gd name="T79" fmla="*/ 28575 h 128"/>
                  <a:gd name="T80" fmla="*/ 103188 w 207"/>
                  <a:gd name="T81" fmla="*/ 6350 h 128"/>
                  <a:gd name="T82" fmla="*/ 163513 w 207"/>
                  <a:gd name="T83" fmla="*/ 0 h 128"/>
                  <a:gd name="T84" fmla="*/ 163513 w 207"/>
                  <a:gd name="T85" fmla="*/ 0 h 128"/>
                  <a:gd name="T86" fmla="*/ 223838 w 207"/>
                  <a:gd name="T87" fmla="*/ 6350 h 128"/>
                  <a:gd name="T88" fmla="*/ 279400 w 207"/>
                  <a:gd name="T89" fmla="*/ 28575 h 128"/>
                  <a:gd name="T90" fmla="*/ 279400 w 207"/>
                  <a:gd name="T91" fmla="*/ 33338 h 128"/>
                  <a:gd name="T92" fmla="*/ 312738 w 207"/>
                  <a:gd name="T93" fmla="*/ 66675 h 128"/>
                  <a:gd name="T94" fmla="*/ 328613 w 207"/>
                  <a:gd name="T95" fmla="*/ 100013 h 128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07" h="128">
                    <a:moveTo>
                      <a:pt x="200" y="66"/>
                    </a:moveTo>
                    <a:lnTo>
                      <a:pt x="190" y="45"/>
                    </a:lnTo>
                    <a:lnTo>
                      <a:pt x="193" y="45"/>
                    </a:lnTo>
                    <a:lnTo>
                      <a:pt x="172" y="25"/>
                    </a:lnTo>
                    <a:lnTo>
                      <a:pt x="141" y="11"/>
                    </a:lnTo>
                    <a:lnTo>
                      <a:pt x="103" y="7"/>
                    </a:lnTo>
                    <a:lnTo>
                      <a:pt x="65" y="11"/>
                    </a:lnTo>
                    <a:lnTo>
                      <a:pt x="69" y="11"/>
                    </a:lnTo>
                    <a:lnTo>
                      <a:pt x="34" y="25"/>
                    </a:lnTo>
                    <a:lnTo>
                      <a:pt x="14" y="45"/>
                    </a:lnTo>
                    <a:lnTo>
                      <a:pt x="7" y="66"/>
                    </a:lnTo>
                    <a:lnTo>
                      <a:pt x="7" y="63"/>
                    </a:lnTo>
                    <a:lnTo>
                      <a:pt x="14" y="87"/>
                    </a:lnTo>
                    <a:lnTo>
                      <a:pt x="34" y="108"/>
                    </a:lnTo>
                    <a:lnTo>
                      <a:pt x="34" y="104"/>
                    </a:lnTo>
                    <a:lnTo>
                      <a:pt x="69" y="114"/>
                    </a:lnTo>
                    <a:lnTo>
                      <a:pt x="65" y="114"/>
                    </a:lnTo>
                    <a:lnTo>
                      <a:pt x="103" y="121"/>
                    </a:lnTo>
                    <a:lnTo>
                      <a:pt x="141" y="114"/>
                    </a:lnTo>
                    <a:lnTo>
                      <a:pt x="172" y="104"/>
                    </a:lnTo>
                    <a:lnTo>
                      <a:pt x="172" y="108"/>
                    </a:lnTo>
                    <a:lnTo>
                      <a:pt x="193" y="87"/>
                    </a:lnTo>
                    <a:lnTo>
                      <a:pt x="190" y="87"/>
                    </a:lnTo>
                    <a:lnTo>
                      <a:pt x="200" y="63"/>
                    </a:lnTo>
                    <a:lnTo>
                      <a:pt x="207" y="66"/>
                    </a:lnTo>
                    <a:lnTo>
                      <a:pt x="197" y="90"/>
                    </a:lnTo>
                    <a:lnTo>
                      <a:pt x="176" y="111"/>
                    </a:lnTo>
                    <a:lnTo>
                      <a:pt x="145" y="121"/>
                    </a:lnTo>
                    <a:lnTo>
                      <a:pt x="141" y="121"/>
                    </a:lnTo>
                    <a:lnTo>
                      <a:pt x="103" y="128"/>
                    </a:lnTo>
                    <a:lnTo>
                      <a:pt x="65" y="121"/>
                    </a:lnTo>
                    <a:lnTo>
                      <a:pt x="31" y="111"/>
                    </a:lnTo>
                    <a:lnTo>
                      <a:pt x="10" y="90"/>
                    </a:lnTo>
                    <a:lnTo>
                      <a:pt x="7" y="90"/>
                    </a:lnTo>
                    <a:lnTo>
                      <a:pt x="0" y="66"/>
                    </a:lnTo>
                    <a:lnTo>
                      <a:pt x="0" y="63"/>
                    </a:lnTo>
                    <a:lnTo>
                      <a:pt x="7" y="42"/>
                    </a:lnTo>
                    <a:lnTo>
                      <a:pt x="10" y="42"/>
                    </a:lnTo>
                    <a:lnTo>
                      <a:pt x="31" y="21"/>
                    </a:lnTo>
                    <a:lnTo>
                      <a:pt x="31" y="18"/>
                    </a:lnTo>
                    <a:lnTo>
                      <a:pt x="65" y="4"/>
                    </a:lnTo>
                    <a:lnTo>
                      <a:pt x="103" y="0"/>
                    </a:lnTo>
                    <a:lnTo>
                      <a:pt x="141" y="4"/>
                    </a:lnTo>
                    <a:lnTo>
                      <a:pt x="145" y="4"/>
                    </a:lnTo>
                    <a:lnTo>
                      <a:pt x="176" y="18"/>
                    </a:lnTo>
                    <a:lnTo>
                      <a:pt x="176" y="21"/>
                    </a:lnTo>
                    <a:lnTo>
                      <a:pt x="197" y="42"/>
                    </a:lnTo>
                    <a:lnTo>
                      <a:pt x="207" y="63"/>
                    </a:lnTo>
                    <a:lnTo>
                      <a:pt x="200" y="66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34" name="Freeform 100"/>
              <p:cNvSpPr>
                <a:spLocks/>
              </p:cNvSpPr>
              <p:nvPr/>
            </p:nvSpPr>
            <p:spPr bwMode="auto">
              <a:xfrm>
                <a:off x="8740776" y="3787776"/>
                <a:ext cx="11113" cy="4763"/>
              </a:xfrm>
              <a:custGeom>
                <a:avLst/>
                <a:gdLst>
                  <a:gd name="T0" fmla="*/ 0 w 7"/>
                  <a:gd name="T1" fmla="*/ 0 h 3"/>
                  <a:gd name="T2" fmla="*/ 0 w 7"/>
                  <a:gd name="T3" fmla="*/ 0 h 3"/>
                  <a:gd name="T4" fmla="*/ 0 w 7"/>
                  <a:gd name="T5" fmla="*/ 4763 h 3"/>
                  <a:gd name="T6" fmla="*/ 11113 w 7"/>
                  <a:gd name="T7" fmla="*/ 0 h 3"/>
                  <a:gd name="T8" fmla="*/ 11113 w 7"/>
                  <a:gd name="T9" fmla="*/ 4763 h 3"/>
                  <a:gd name="T10" fmla="*/ 11113 w 7"/>
                  <a:gd name="T11" fmla="*/ 4763 h 3"/>
                  <a:gd name="T12" fmla="*/ 0 w 7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7" y="0"/>
                    </a:lnTo>
                    <a:lnTo>
                      <a:pt x="7" y="3"/>
                    </a:lnTo>
                    <a:lnTo>
                      <a:pt x="0" y="0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35" name="Rectangle 101"/>
              <p:cNvSpPr>
                <a:spLocks noChangeArrowheads="1"/>
              </p:cNvSpPr>
              <p:nvPr/>
            </p:nvSpPr>
            <p:spPr bwMode="auto">
              <a:xfrm>
                <a:off x="8518526" y="3732214"/>
                <a:ext cx="169863" cy="1222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lang="en-US" altLang="zh-TW" sz="800">
                    <a:solidFill>
                      <a:srgbClr val="000000"/>
                    </a:solidFill>
                    <a:latin typeface="Times" panose="02020603050405020304" pitchFamily="18" charset="0"/>
                    <a:ea typeface="新細明體" pitchFamily="18" charset="-120"/>
                  </a:rPr>
                  <a:t>JFK</a:t>
                </a:r>
                <a:endParaRPr lang="en-US" altLang="zh-TW">
                  <a:ea typeface="新細明體" pitchFamily="18" charset="-120"/>
                </a:endParaRPr>
              </a:p>
            </p:txBody>
          </p:sp>
          <p:sp>
            <p:nvSpPr>
              <p:cNvPr id="18536" name="Freeform 102"/>
              <p:cNvSpPr>
                <a:spLocks/>
              </p:cNvSpPr>
              <p:nvPr/>
            </p:nvSpPr>
            <p:spPr bwMode="auto">
              <a:xfrm>
                <a:off x="8740775" y="3051175"/>
                <a:ext cx="317500" cy="192088"/>
              </a:xfrm>
              <a:custGeom>
                <a:avLst/>
                <a:gdLst>
                  <a:gd name="T0" fmla="*/ 317500 w 200"/>
                  <a:gd name="T1" fmla="*/ 93663 h 121"/>
                  <a:gd name="T2" fmla="*/ 301625 w 200"/>
                  <a:gd name="T3" fmla="*/ 60325 h 121"/>
                  <a:gd name="T4" fmla="*/ 268288 w 200"/>
                  <a:gd name="T5" fmla="*/ 28575 h 121"/>
                  <a:gd name="T6" fmla="*/ 219075 w 200"/>
                  <a:gd name="T7" fmla="*/ 6350 h 121"/>
                  <a:gd name="T8" fmla="*/ 158750 w 200"/>
                  <a:gd name="T9" fmla="*/ 0 h 121"/>
                  <a:gd name="T10" fmla="*/ 98425 w 200"/>
                  <a:gd name="T11" fmla="*/ 6350 h 121"/>
                  <a:gd name="T12" fmla="*/ 44450 w 200"/>
                  <a:gd name="T13" fmla="*/ 28575 h 121"/>
                  <a:gd name="T14" fmla="*/ 11113 w 200"/>
                  <a:gd name="T15" fmla="*/ 60325 h 121"/>
                  <a:gd name="T16" fmla="*/ 0 w 200"/>
                  <a:gd name="T17" fmla="*/ 93663 h 121"/>
                  <a:gd name="T18" fmla="*/ 11113 w 200"/>
                  <a:gd name="T19" fmla="*/ 131763 h 121"/>
                  <a:gd name="T20" fmla="*/ 44450 w 200"/>
                  <a:gd name="T21" fmla="*/ 165100 h 121"/>
                  <a:gd name="T22" fmla="*/ 98425 w 200"/>
                  <a:gd name="T23" fmla="*/ 180975 h 121"/>
                  <a:gd name="T24" fmla="*/ 158750 w 200"/>
                  <a:gd name="T25" fmla="*/ 192088 h 121"/>
                  <a:gd name="T26" fmla="*/ 219075 w 200"/>
                  <a:gd name="T27" fmla="*/ 180975 h 121"/>
                  <a:gd name="T28" fmla="*/ 268288 w 200"/>
                  <a:gd name="T29" fmla="*/ 165100 h 121"/>
                  <a:gd name="T30" fmla="*/ 301625 w 200"/>
                  <a:gd name="T31" fmla="*/ 131763 h 121"/>
                  <a:gd name="T32" fmla="*/ 317500 w 200"/>
                  <a:gd name="T33" fmla="*/ 93663 h 12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00" h="121">
                    <a:moveTo>
                      <a:pt x="200" y="59"/>
                    </a:moveTo>
                    <a:lnTo>
                      <a:pt x="190" y="38"/>
                    </a:lnTo>
                    <a:lnTo>
                      <a:pt x="169" y="18"/>
                    </a:lnTo>
                    <a:lnTo>
                      <a:pt x="138" y="4"/>
                    </a:lnTo>
                    <a:lnTo>
                      <a:pt x="100" y="0"/>
                    </a:lnTo>
                    <a:lnTo>
                      <a:pt x="62" y="4"/>
                    </a:lnTo>
                    <a:lnTo>
                      <a:pt x="28" y="18"/>
                    </a:lnTo>
                    <a:lnTo>
                      <a:pt x="7" y="38"/>
                    </a:lnTo>
                    <a:lnTo>
                      <a:pt x="0" y="59"/>
                    </a:lnTo>
                    <a:lnTo>
                      <a:pt x="7" y="83"/>
                    </a:lnTo>
                    <a:lnTo>
                      <a:pt x="28" y="104"/>
                    </a:lnTo>
                    <a:lnTo>
                      <a:pt x="62" y="114"/>
                    </a:lnTo>
                    <a:lnTo>
                      <a:pt x="100" y="121"/>
                    </a:lnTo>
                    <a:lnTo>
                      <a:pt x="138" y="114"/>
                    </a:lnTo>
                    <a:lnTo>
                      <a:pt x="169" y="104"/>
                    </a:lnTo>
                    <a:lnTo>
                      <a:pt x="190" y="83"/>
                    </a:lnTo>
                    <a:lnTo>
                      <a:pt x="200" y="59"/>
                    </a:lnTo>
                    <a:close/>
                  </a:path>
                </a:pathLst>
              </a:custGeom>
              <a:blipFill dpi="0" rotWithShape="0">
                <a:blip r:embed="rId4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37" name="Freeform 103"/>
              <p:cNvSpPr>
                <a:spLocks/>
              </p:cNvSpPr>
              <p:nvPr/>
            </p:nvSpPr>
            <p:spPr bwMode="auto">
              <a:xfrm>
                <a:off x="8736013" y="3046413"/>
                <a:ext cx="328612" cy="203200"/>
              </a:xfrm>
              <a:custGeom>
                <a:avLst/>
                <a:gdLst>
                  <a:gd name="T0" fmla="*/ 300037 w 207"/>
                  <a:gd name="T1" fmla="*/ 71438 h 128"/>
                  <a:gd name="T2" fmla="*/ 306387 w 207"/>
                  <a:gd name="T3" fmla="*/ 71438 h 128"/>
                  <a:gd name="T4" fmla="*/ 273050 w 207"/>
                  <a:gd name="T5" fmla="*/ 38100 h 128"/>
                  <a:gd name="T6" fmla="*/ 223837 w 207"/>
                  <a:gd name="T7" fmla="*/ 15875 h 128"/>
                  <a:gd name="T8" fmla="*/ 223837 w 207"/>
                  <a:gd name="T9" fmla="*/ 15875 h 128"/>
                  <a:gd name="T10" fmla="*/ 163512 w 207"/>
                  <a:gd name="T11" fmla="*/ 11113 h 128"/>
                  <a:gd name="T12" fmla="*/ 103187 w 207"/>
                  <a:gd name="T13" fmla="*/ 15875 h 128"/>
                  <a:gd name="T14" fmla="*/ 109537 w 207"/>
                  <a:gd name="T15" fmla="*/ 15875 h 128"/>
                  <a:gd name="T16" fmla="*/ 53975 w 207"/>
                  <a:gd name="T17" fmla="*/ 38100 h 128"/>
                  <a:gd name="T18" fmla="*/ 20637 w 207"/>
                  <a:gd name="T19" fmla="*/ 71438 h 128"/>
                  <a:gd name="T20" fmla="*/ 20637 w 207"/>
                  <a:gd name="T21" fmla="*/ 71438 h 128"/>
                  <a:gd name="T22" fmla="*/ 9525 w 207"/>
                  <a:gd name="T23" fmla="*/ 98425 h 128"/>
                  <a:gd name="T24" fmla="*/ 20637 w 207"/>
                  <a:gd name="T25" fmla="*/ 136525 h 128"/>
                  <a:gd name="T26" fmla="*/ 20637 w 207"/>
                  <a:gd name="T27" fmla="*/ 136525 h 128"/>
                  <a:gd name="T28" fmla="*/ 53975 w 207"/>
                  <a:gd name="T29" fmla="*/ 165100 h 128"/>
                  <a:gd name="T30" fmla="*/ 109537 w 207"/>
                  <a:gd name="T31" fmla="*/ 180975 h 128"/>
                  <a:gd name="T32" fmla="*/ 103187 w 207"/>
                  <a:gd name="T33" fmla="*/ 180975 h 128"/>
                  <a:gd name="T34" fmla="*/ 163512 w 207"/>
                  <a:gd name="T35" fmla="*/ 192088 h 128"/>
                  <a:gd name="T36" fmla="*/ 223837 w 207"/>
                  <a:gd name="T37" fmla="*/ 180975 h 128"/>
                  <a:gd name="T38" fmla="*/ 223837 w 207"/>
                  <a:gd name="T39" fmla="*/ 180975 h 128"/>
                  <a:gd name="T40" fmla="*/ 273050 w 207"/>
                  <a:gd name="T41" fmla="*/ 169863 h 128"/>
                  <a:gd name="T42" fmla="*/ 306387 w 207"/>
                  <a:gd name="T43" fmla="*/ 136525 h 128"/>
                  <a:gd name="T44" fmla="*/ 300037 w 207"/>
                  <a:gd name="T45" fmla="*/ 136525 h 128"/>
                  <a:gd name="T46" fmla="*/ 317500 w 207"/>
                  <a:gd name="T47" fmla="*/ 98425 h 128"/>
                  <a:gd name="T48" fmla="*/ 328612 w 207"/>
                  <a:gd name="T49" fmla="*/ 104775 h 128"/>
                  <a:gd name="T50" fmla="*/ 311150 w 207"/>
                  <a:gd name="T51" fmla="*/ 142875 h 128"/>
                  <a:gd name="T52" fmla="*/ 279400 w 207"/>
                  <a:gd name="T53" fmla="*/ 176213 h 128"/>
                  <a:gd name="T54" fmla="*/ 279400 w 207"/>
                  <a:gd name="T55" fmla="*/ 176213 h 128"/>
                  <a:gd name="T56" fmla="*/ 230187 w 207"/>
                  <a:gd name="T57" fmla="*/ 192088 h 128"/>
                  <a:gd name="T58" fmla="*/ 163512 w 207"/>
                  <a:gd name="T59" fmla="*/ 203200 h 128"/>
                  <a:gd name="T60" fmla="*/ 163512 w 207"/>
                  <a:gd name="T61" fmla="*/ 203200 h 128"/>
                  <a:gd name="T62" fmla="*/ 103187 w 207"/>
                  <a:gd name="T63" fmla="*/ 192088 h 128"/>
                  <a:gd name="T64" fmla="*/ 49212 w 207"/>
                  <a:gd name="T65" fmla="*/ 176213 h 128"/>
                  <a:gd name="T66" fmla="*/ 49212 w 207"/>
                  <a:gd name="T67" fmla="*/ 176213 h 128"/>
                  <a:gd name="T68" fmla="*/ 15875 w 207"/>
                  <a:gd name="T69" fmla="*/ 142875 h 128"/>
                  <a:gd name="T70" fmla="*/ 0 w 207"/>
                  <a:gd name="T71" fmla="*/ 104775 h 128"/>
                  <a:gd name="T72" fmla="*/ 0 w 207"/>
                  <a:gd name="T73" fmla="*/ 98425 h 128"/>
                  <a:gd name="T74" fmla="*/ 9525 w 207"/>
                  <a:gd name="T75" fmla="*/ 65088 h 128"/>
                  <a:gd name="T76" fmla="*/ 49212 w 207"/>
                  <a:gd name="T77" fmla="*/ 33338 h 128"/>
                  <a:gd name="T78" fmla="*/ 49212 w 207"/>
                  <a:gd name="T79" fmla="*/ 26988 h 128"/>
                  <a:gd name="T80" fmla="*/ 103187 w 207"/>
                  <a:gd name="T81" fmla="*/ 4763 h 128"/>
                  <a:gd name="T82" fmla="*/ 163512 w 207"/>
                  <a:gd name="T83" fmla="*/ 0 h 128"/>
                  <a:gd name="T84" fmla="*/ 163512 w 207"/>
                  <a:gd name="T85" fmla="*/ 0 h 128"/>
                  <a:gd name="T86" fmla="*/ 223837 w 207"/>
                  <a:gd name="T87" fmla="*/ 4763 h 128"/>
                  <a:gd name="T88" fmla="*/ 279400 w 207"/>
                  <a:gd name="T89" fmla="*/ 26988 h 128"/>
                  <a:gd name="T90" fmla="*/ 279400 w 207"/>
                  <a:gd name="T91" fmla="*/ 33338 h 128"/>
                  <a:gd name="T92" fmla="*/ 311150 w 207"/>
                  <a:gd name="T93" fmla="*/ 65088 h 128"/>
                  <a:gd name="T94" fmla="*/ 328612 w 207"/>
                  <a:gd name="T95" fmla="*/ 98425 h 128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07" h="128">
                    <a:moveTo>
                      <a:pt x="200" y="66"/>
                    </a:moveTo>
                    <a:lnTo>
                      <a:pt x="189" y="45"/>
                    </a:lnTo>
                    <a:lnTo>
                      <a:pt x="193" y="45"/>
                    </a:lnTo>
                    <a:lnTo>
                      <a:pt x="172" y="24"/>
                    </a:lnTo>
                    <a:lnTo>
                      <a:pt x="141" y="10"/>
                    </a:lnTo>
                    <a:lnTo>
                      <a:pt x="103" y="7"/>
                    </a:lnTo>
                    <a:lnTo>
                      <a:pt x="65" y="10"/>
                    </a:lnTo>
                    <a:lnTo>
                      <a:pt x="69" y="10"/>
                    </a:lnTo>
                    <a:lnTo>
                      <a:pt x="34" y="24"/>
                    </a:lnTo>
                    <a:lnTo>
                      <a:pt x="13" y="45"/>
                    </a:lnTo>
                    <a:lnTo>
                      <a:pt x="6" y="66"/>
                    </a:lnTo>
                    <a:lnTo>
                      <a:pt x="6" y="62"/>
                    </a:lnTo>
                    <a:lnTo>
                      <a:pt x="13" y="86"/>
                    </a:lnTo>
                    <a:lnTo>
                      <a:pt x="34" y="107"/>
                    </a:lnTo>
                    <a:lnTo>
                      <a:pt x="34" y="104"/>
                    </a:lnTo>
                    <a:lnTo>
                      <a:pt x="69" y="114"/>
                    </a:lnTo>
                    <a:lnTo>
                      <a:pt x="65" y="114"/>
                    </a:lnTo>
                    <a:lnTo>
                      <a:pt x="103" y="121"/>
                    </a:lnTo>
                    <a:lnTo>
                      <a:pt x="141" y="114"/>
                    </a:lnTo>
                    <a:lnTo>
                      <a:pt x="172" y="104"/>
                    </a:lnTo>
                    <a:lnTo>
                      <a:pt x="172" y="107"/>
                    </a:lnTo>
                    <a:lnTo>
                      <a:pt x="193" y="86"/>
                    </a:lnTo>
                    <a:lnTo>
                      <a:pt x="189" y="86"/>
                    </a:lnTo>
                    <a:lnTo>
                      <a:pt x="200" y="62"/>
                    </a:lnTo>
                    <a:lnTo>
                      <a:pt x="207" y="66"/>
                    </a:lnTo>
                    <a:lnTo>
                      <a:pt x="196" y="90"/>
                    </a:lnTo>
                    <a:lnTo>
                      <a:pt x="176" y="111"/>
                    </a:lnTo>
                    <a:lnTo>
                      <a:pt x="145" y="121"/>
                    </a:lnTo>
                    <a:lnTo>
                      <a:pt x="141" y="121"/>
                    </a:lnTo>
                    <a:lnTo>
                      <a:pt x="103" y="128"/>
                    </a:lnTo>
                    <a:lnTo>
                      <a:pt x="65" y="121"/>
                    </a:lnTo>
                    <a:lnTo>
                      <a:pt x="31" y="111"/>
                    </a:lnTo>
                    <a:lnTo>
                      <a:pt x="10" y="90"/>
                    </a:lnTo>
                    <a:lnTo>
                      <a:pt x="6" y="90"/>
                    </a:lnTo>
                    <a:lnTo>
                      <a:pt x="0" y="66"/>
                    </a:lnTo>
                    <a:lnTo>
                      <a:pt x="0" y="62"/>
                    </a:lnTo>
                    <a:lnTo>
                      <a:pt x="6" y="41"/>
                    </a:lnTo>
                    <a:lnTo>
                      <a:pt x="10" y="41"/>
                    </a:lnTo>
                    <a:lnTo>
                      <a:pt x="31" y="21"/>
                    </a:lnTo>
                    <a:lnTo>
                      <a:pt x="31" y="17"/>
                    </a:lnTo>
                    <a:lnTo>
                      <a:pt x="65" y="3"/>
                    </a:lnTo>
                    <a:lnTo>
                      <a:pt x="103" y="0"/>
                    </a:lnTo>
                    <a:lnTo>
                      <a:pt x="141" y="3"/>
                    </a:lnTo>
                    <a:lnTo>
                      <a:pt x="145" y="3"/>
                    </a:lnTo>
                    <a:lnTo>
                      <a:pt x="176" y="17"/>
                    </a:lnTo>
                    <a:lnTo>
                      <a:pt x="176" y="21"/>
                    </a:lnTo>
                    <a:lnTo>
                      <a:pt x="196" y="41"/>
                    </a:lnTo>
                    <a:lnTo>
                      <a:pt x="207" y="62"/>
                    </a:lnTo>
                    <a:lnTo>
                      <a:pt x="200" y="66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38" name="Freeform 104"/>
              <p:cNvSpPr>
                <a:spLocks/>
              </p:cNvSpPr>
              <p:nvPr/>
            </p:nvSpPr>
            <p:spPr bwMode="auto">
              <a:xfrm>
                <a:off x="9053513" y="3144838"/>
                <a:ext cx="11112" cy="6350"/>
              </a:xfrm>
              <a:custGeom>
                <a:avLst/>
                <a:gdLst>
                  <a:gd name="T0" fmla="*/ 0 w 7"/>
                  <a:gd name="T1" fmla="*/ 0 h 4"/>
                  <a:gd name="T2" fmla="*/ 0 w 7"/>
                  <a:gd name="T3" fmla="*/ 0 h 4"/>
                  <a:gd name="T4" fmla="*/ 0 w 7"/>
                  <a:gd name="T5" fmla="*/ 6350 h 4"/>
                  <a:gd name="T6" fmla="*/ 11112 w 7"/>
                  <a:gd name="T7" fmla="*/ 0 h 4"/>
                  <a:gd name="T8" fmla="*/ 11112 w 7"/>
                  <a:gd name="T9" fmla="*/ 6350 h 4"/>
                  <a:gd name="T10" fmla="*/ 11112 w 7"/>
                  <a:gd name="T11" fmla="*/ 6350 h 4"/>
                  <a:gd name="T12" fmla="*/ 0 w 7"/>
                  <a:gd name="T13" fmla="*/ 0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" h="4">
                    <a:moveTo>
                      <a:pt x="0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7" y="0"/>
                    </a:lnTo>
                    <a:lnTo>
                      <a:pt x="7" y="4"/>
                    </a:lnTo>
                    <a:lnTo>
                      <a:pt x="0" y="0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39" name="Rectangle 105"/>
              <p:cNvSpPr>
                <a:spLocks noChangeArrowheads="1"/>
              </p:cNvSpPr>
              <p:nvPr/>
            </p:nvSpPr>
            <p:spPr bwMode="auto">
              <a:xfrm>
                <a:off x="8828088" y="3090864"/>
                <a:ext cx="200376" cy="123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lang="en-US" altLang="zh-TW" sz="800">
                    <a:solidFill>
                      <a:srgbClr val="000000"/>
                    </a:solidFill>
                    <a:latin typeface="Times" panose="02020603050405020304" pitchFamily="18" charset="0"/>
                    <a:ea typeface="新細明體" pitchFamily="18" charset="-120"/>
                  </a:rPr>
                  <a:t>BOS</a:t>
                </a:r>
                <a:endParaRPr lang="en-US" altLang="zh-TW">
                  <a:ea typeface="新細明體" pitchFamily="18" charset="-120"/>
                </a:endParaRPr>
              </a:p>
            </p:txBody>
          </p:sp>
          <p:sp>
            <p:nvSpPr>
              <p:cNvPr id="18540" name="Freeform 106"/>
              <p:cNvSpPr>
                <a:spLocks/>
              </p:cNvSpPr>
              <p:nvPr/>
            </p:nvSpPr>
            <p:spPr bwMode="auto">
              <a:xfrm>
                <a:off x="8367713" y="4911725"/>
                <a:ext cx="317500" cy="192088"/>
              </a:xfrm>
              <a:custGeom>
                <a:avLst/>
                <a:gdLst>
                  <a:gd name="T0" fmla="*/ 317500 w 200"/>
                  <a:gd name="T1" fmla="*/ 93663 h 121"/>
                  <a:gd name="T2" fmla="*/ 301625 w 200"/>
                  <a:gd name="T3" fmla="*/ 60325 h 121"/>
                  <a:gd name="T4" fmla="*/ 268288 w 200"/>
                  <a:gd name="T5" fmla="*/ 28575 h 121"/>
                  <a:gd name="T6" fmla="*/ 219075 w 200"/>
                  <a:gd name="T7" fmla="*/ 6350 h 121"/>
                  <a:gd name="T8" fmla="*/ 158750 w 200"/>
                  <a:gd name="T9" fmla="*/ 0 h 121"/>
                  <a:gd name="T10" fmla="*/ 98425 w 200"/>
                  <a:gd name="T11" fmla="*/ 6350 h 121"/>
                  <a:gd name="T12" fmla="*/ 44450 w 200"/>
                  <a:gd name="T13" fmla="*/ 28575 h 121"/>
                  <a:gd name="T14" fmla="*/ 11113 w 200"/>
                  <a:gd name="T15" fmla="*/ 60325 h 121"/>
                  <a:gd name="T16" fmla="*/ 0 w 200"/>
                  <a:gd name="T17" fmla="*/ 93663 h 121"/>
                  <a:gd name="T18" fmla="*/ 11113 w 200"/>
                  <a:gd name="T19" fmla="*/ 131763 h 121"/>
                  <a:gd name="T20" fmla="*/ 44450 w 200"/>
                  <a:gd name="T21" fmla="*/ 165100 h 121"/>
                  <a:gd name="T22" fmla="*/ 98425 w 200"/>
                  <a:gd name="T23" fmla="*/ 180975 h 121"/>
                  <a:gd name="T24" fmla="*/ 158750 w 200"/>
                  <a:gd name="T25" fmla="*/ 192088 h 121"/>
                  <a:gd name="T26" fmla="*/ 219075 w 200"/>
                  <a:gd name="T27" fmla="*/ 180975 h 121"/>
                  <a:gd name="T28" fmla="*/ 268288 w 200"/>
                  <a:gd name="T29" fmla="*/ 165100 h 121"/>
                  <a:gd name="T30" fmla="*/ 301625 w 200"/>
                  <a:gd name="T31" fmla="*/ 131763 h 121"/>
                  <a:gd name="T32" fmla="*/ 317500 w 200"/>
                  <a:gd name="T33" fmla="*/ 93663 h 12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00" h="121">
                    <a:moveTo>
                      <a:pt x="200" y="59"/>
                    </a:moveTo>
                    <a:lnTo>
                      <a:pt x="190" y="38"/>
                    </a:lnTo>
                    <a:lnTo>
                      <a:pt x="169" y="18"/>
                    </a:lnTo>
                    <a:lnTo>
                      <a:pt x="138" y="4"/>
                    </a:lnTo>
                    <a:lnTo>
                      <a:pt x="100" y="0"/>
                    </a:lnTo>
                    <a:lnTo>
                      <a:pt x="62" y="4"/>
                    </a:lnTo>
                    <a:lnTo>
                      <a:pt x="28" y="18"/>
                    </a:lnTo>
                    <a:lnTo>
                      <a:pt x="7" y="38"/>
                    </a:lnTo>
                    <a:lnTo>
                      <a:pt x="0" y="59"/>
                    </a:lnTo>
                    <a:lnTo>
                      <a:pt x="7" y="83"/>
                    </a:lnTo>
                    <a:lnTo>
                      <a:pt x="28" y="104"/>
                    </a:lnTo>
                    <a:lnTo>
                      <a:pt x="62" y="114"/>
                    </a:lnTo>
                    <a:lnTo>
                      <a:pt x="100" y="121"/>
                    </a:lnTo>
                    <a:lnTo>
                      <a:pt x="138" y="114"/>
                    </a:lnTo>
                    <a:lnTo>
                      <a:pt x="169" y="104"/>
                    </a:lnTo>
                    <a:lnTo>
                      <a:pt x="190" y="83"/>
                    </a:lnTo>
                    <a:lnTo>
                      <a:pt x="200" y="59"/>
                    </a:lnTo>
                    <a:close/>
                  </a:path>
                </a:pathLst>
              </a:custGeom>
              <a:blipFill dpi="0" rotWithShape="0">
                <a:blip r:embed="rId4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41" name="Freeform 107"/>
              <p:cNvSpPr>
                <a:spLocks/>
              </p:cNvSpPr>
              <p:nvPr/>
            </p:nvSpPr>
            <p:spPr bwMode="auto">
              <a:xfrm>
                <a:off x="8362951" y="4906963"/>
                <a:ext cx="328613" cy="203200"/>
              </a:xfrm>
              <a:custGeom>
                <a:avLst/>
                <a:gdLst>
                  <a:gd name="T0" fmla="*/ 301625 w 207"/>
                  <a:gd name="T1" fmla="*/ 71438 h 128"/>
                  <a:gd name="T2" fmla="*/ 306388 w 207"/>
                  <a:gd name="T3" fmla="*/ 71438 h 128"/>
                  <a:gd name="T4" fmla="*/ 273050 w 207"/>
                  <a:gd name="T5" fmla="*/ 38100 h 128"/>
                  <a:gd name="T6" fmla="*/ 223838 w 207"/>
                  <a:gd name="T7" fmla="*/ 15875 h 128"/>
                  <a:gd name="T8" fmla="*/ 223838 w 207"/>
                  <a:gd name="T9" fmla="*/ 15875 h 128"/>
                  <a:gd name="T10" fmla="*/ 163513 w 207"/>
                  <a:gd name="T11" fmla="*/ 11113 h 128"/>
                  <a:gd name="T12" fmla="*/ 103188 w 207"/>
                  <a:gd name="T13" fmla="*/ 15875 h 128"/>
                  <a:gd name="T14" fmla="*/ 109538 w 207"/>
                  <a:gd name="T15" fmla="*/ 15875 h 128"/>
                  <a:gd name="T16" fmla="*/ 53975 w 207"/>
                  <a:gd name="T17" fmla="*/ 38100 h 128"/>
                  <a:gd name="T18" fmla="*/ 22225 w 207"/>
                  <a:gd name="T19" fmla="*/ 71438 h 128"/>
                  <a:gd name="T20" fmla="*/ 22225 w 207"/>
                  <a:gd name="T21" fmla="*/ 71438 h 128"/>
                  <a:gd name="T22" fmla="*/ 11113 w 207"/>
                  <a:gd name="T23" fmla="*/ 98425 h 128"/>
                  <a:gd name="T24" fmla="*/ 22225 w 207"/>
                  <a:gd name="T25" fmla="*/ 136525 h 128"/>
                  <a:gd name="T26" fmla="*/ 22225 w 207"/>
                  <a:gd name="T27" fmla="*/ 136525 h 128"/>
                  <a:gd name="T28" fmla="*/ 53975 w 207"/>
                  <a:gd name="T29" fmla="*/ 165100 h 128"/>
                  <a:gd name="T30" fmla="*/ 109538 w 207"/>
                  <a:gd name="T31" fmla="*/ 180975 h 128"/>
                  <a:gd name="T32" fmla="*/ 103188 w 207"/>
                  <a:gd name="T33" fmla="*/ 180975 h 128"/>
                  <a:gd name="T34" fmla="*/ 163513 w 207"/>
                  <a:gd name="T35" fmla="*/ 192088 h 128"/>
                  <a:gd name="T36" fmla="*/ 223838 w 207"/>
                  <a:gd name="T37" fmla="*/ 180975 h 128"/>
                  <a:gd name="T38" fmla="*/ 223838 w 207"/>
                  <a:gd name="T39" fmla="*/ 180975 h 128"/>
                  <a:gd name="T40" fmla="*/ 273050 w 207"/>
                  <a:gd name="T41" fmla="*/ 169863 h 128"/>
                  <a:gd name="T42" fmla="*/ 306388 w 207"/>
                  <a:gd name="T43" fmla="*/ 136525 h 128"/>
                  <a:gd name="T44" fmla="*/ 301625 w 207"/>
                  <a:gd name="T45" fmla="*/ 136525 h 128"/>
                  <a:gd name="T46" fmla="*/ 317500 w 207"/>
                  <a:gd name="T47" fmla="*/ 98425 h 128"/>
                  <a:gd name="T48" fmla="*/ 328613 w 207"/>
                  <a:gd name="T49" fmla="*/ 104775 h 128"/>
                  <a:gd name="T50" fmla="*/ 312738 w 207"/>
                  <a:gd name="T51" fmla="*/ 142875 h 128"/>
                  <a:gd name="T52" fmla="*/ 279400 w 207"/>
                  <a:gd name="T53" fmla="*/ 174625 h 128"/>
                  <a:gd name="T54" fmla="*/ 279400 w 207"/>
                  <a:gd name="T55" fmla="*/ 174625 h 128"/>
                  <a:gd name="T56" fmla="*/ 230188 w 207"/>
                  <a:gd name="T57" fmla="*/ 192088 h 128"/>
                  <a:gd name="T58" fmla="*/ 163513 w 207"/>
                  <a:gd name="T59" fmla="*/ 203200 h 128"/>
                  <a:gd name="T60" fmla="*/ 163513 w 207"/>
                  <a:gd name="T61" fmla="*/ 203200 h 128"/>
                  <a:gd name="T62" fmla="*/ 103188 w 207"/>
                  <a:gd name="T63" fmla="*/ 192088 h 128"/>
                  <a:gd name="T64" fmla="*/ 49213 w 207"/>
                  <a:gd name="T65" fmla="*/ 174625 h 128"/>
                  <a:gd name="T66" fmla="*/ 49213 w 207"/>
                  <a:gd name="T67" fmla="*/ 174625 h 128"/>
                  <a:gd name="T68" fmla="*/ 15875 w 207"/>
                  <a:gd name="T69" fmla="*/ 142875 h 128"/>
                  <a:gd name="T70" fmla="*/ 0 w 207"/>
                  <a:gd name="T71" fmla="*/ 104775 h 128"/>
                  <a:gd name="T72" fmla="*/ 0 w 207"/>
                  <a:gd name="T73" fmla="*/ 98425 h 128"/>
                  <a:gd name="T74" fmla="*/ 11113 w 207"/>
                  <a:gd name="T75" fmla="*/ 65088 h 128"/>
                  <a:gd name="T76" fmla="*/ 49213 w 207"/>
                  <a:gd name="T77" fmla="*/ 33338 h 128"/>
                  <a:gd name="T78" fmla="*/ 49213 w 207"/>
                  <a:gd name="T79" fmla="*/ 26988 h 128"/>
                  <a:gd name="T80" fmla="*/ 103188 w 207"/>
                  <a:gd name="T81" fmla="*/ 4763 h 128"/>
                  <a:gd name="T82" fmla="*/ 163513 w 207"/>
                  <a:gd name="T83" fmla="*/ 0 h 128"/>
                  <a:gd name="T84" fmla="*/ 163513 w 207"/>
                  <a:gd name="T85" fmla="*/ 0 h 128"/>
                  <a:gd name="T86" fmla="*/ 223838 w 207"/>
                  <a:gd name="T87" fmla="*/ 4763 h 128"/>
                  <a:gd name="T88" fmla="*/ 279400 w 207"/>
                  <a:gd name="T89" fmla="*/ 26988 h 128"/>
                  <a:gd name="T90" fmla="*/ 279400 w 207"/>
                  <a:gd name="T91" fmla="*/ 33338 h 128"/>
                  <a:gd name="T92" fmla="*/ 312738 w 207"/>
                  <a:gd name="T93" fmla="*/ 65088 h 128"/>
                  <a:gd name="T94" fmla="*/ 328613 w 207"/>
                  <a:gd name="T95" fmla="*/ 98425 h 128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07" h="128">
                    <a:moveTo>
                      <a:pt x="200" y="66"/>
                    </a:moveTo>
                    <a:lnTo>
                      <a:pt x="190" y="45"/>
                    </a:lnTo>
                    <a:lnTo>
                      <a:pt x="193" y="45"/>
                    </a:lnTo>
                    <a:lnTo>
                      <a:pt x="172" y="24"/>
                    </a:lnTo>
                    <a:lnTo>
                      <a:pt x="141" y="10"/>
                    </a:lnTo>
                    <a:lnTo>
                      <a:pt x="103" y="7"/>
                    </a:lnTo>
                    <a:lnTo>
                      <a:pt x="65" y="10"/>
                    </a:lnTo>
                    <a:lnTo>
                      <a:pt x="69" y="10"/>
                    </a:lnTo>
                    <a:lnTo>
                      <a:pt x="34" y="24"/>
                    </a:lnTo>
                    <a:lnTo>
                      <a:pt x="14" y="45"/>
                    </a:lnTo>
                    <a:lnTo>
                      <a:pt x="7" y="66"/>
                    </a:lnTo>
                    <a:lnTo>
                      <a:pt x="7" y="62"/>
                    </a:lnTo>
                    <a:lnTo>
                      <a:pt x="14" y="86"/>
                    </a:lnTo>
                    <a:lnTo>
                      <a:pt x="34" y="107"/>
                    </a:lnTo>
                    <a:lnTo>
                      <a:pt x="34" y="104"/>
                    </a:lnTo>
                    <a:lnTo>
                      <a:pt x="69" y="114"/>
                    </a:lnTo>
                    <a:lnTo>
                      <a:pt x="65" y="114"/>
                    </a:lnTo>
                    <a:lnTo>
                      <a:pt x="103" y="121"/>
                    </a:lnTo>
                    <a:lnTo>
                      <a:pt x="141" y="114"/>
                    </a:lnTo>
                    <a:lnTo>
                      <a:pt x="172" y="104"/>
                    </a:lnTo>
                    <a:lnTo>
                      <a:pt x="172" y="107"/>
                    </a:lnTo>
                    <a:lnTo>
                      <a:pt x="193" y="86"/>
                    </a:lnTo>
                    <a:lnTo>
                      <a:pt x="190" y="86"/>
                    </a:lnTo>
                    <a:lnTo>
                      <a:pt x="200" y="62"/>
                    </a:lnTo>
                    <a:lnTo>
                      <a:pt x="207" y="66"/>
                    </a:lnTo>
                    <a:lnTo>
                      <a:pt x="197" y="90"/>
                    </a:lnTo>
                    <a:lnTo>
                      <a:pt x="176" y="110"/>
                    </a:lnTo>
                    <a:lnTo>
                      <a:pt x="145" y="121"/>
                    </a:lnTo>
                    <a:lnTo>
                      <a:pt x="141" y="121"/>
                    </a:lnTo>
                    <a:lnTo>
                      <a:pt x="103" y="128"/>
                    </a:lnTo>
                    <a:lnTo>
                      <a:pt x="65" y="121"/>
                    </a:lnTo>
                    <a:lnTo>
                      <a:pt x="31" y="110"/>
                    </a:lnTo>
                    <a:lnTo>
                      <a:pt x="10" y="90"/>
                    </a:lnTo>
                    <a:lnTo>
                      <a:pt x="7" y="90"/>
                    </a:lnTo>
                    <a:lnTo>
                      <a:pt x="0" y="66"/>
                    </a:lnTo>
                    <a:lnTo>
                      <a:pt x="0" y="62"/>
                    </a:lnTo>
                    <a:lnTo>
                      <a:pt x="7" y="41"/>
                    </a:lnTo>
                    <a:lnTo>
                      <a:pt x="10" y="41"/>
                    </a:lnTo>
                    <a:lnTo>
                      <a:pt x="31" y="21"/>
                    </a:lnTo>
                    <a:lnTo>
                      <a:pt x="31" y="17"/>
                    </a:lnTo>
                    <a:lnTo>
                      <a:pt x="65" y="3"/>
                    </a:lnTo>
                    <a:lnTo>
                      <a:pt x="103" y="0"/>
                    </a:lnTo>
                    <a:lnTo>
                      <a:pt x="141" y="3"/>
                    </a:lnTo>
                    <a:lnTo>
                      <a:pt x="145" y="3"/>
                    </a:lnTo>
                    <a:lnTo>
                      <a:pt x="176" y="17"/>
                    </a:lnTo>
                    <a:lnTo>
                      <a:pt x="176" y="21"/>
                    </a:lnTo>
                    <a:lnTo>
                      <a:pt x="197" y="41"/>
                    </a:lnTo>
                    <a:lnTo>
                      <a:pt x="207" y="62"/>
                    </a:lnTo>
                    <a:lnTo>
                      <a:pt x="200" y="66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42" name="Freeform 108"/>
              <p:cNvSpPr>
                <a:spLocks/>
              </p:cNvSpPr>
              <p:nvPr/>
            </p:nvSpPr>
            <p:spPr bwMode="auto">
              <a:xfrm>
                <a:off x="8680451" y="5005388"/>
                <a:ext cx="11113" cy="6350"/>
              </a:xfrm>
              <a:custGeom>
                <a:avLst/>
                <a:gdLst>
                  <a:gd name="T0" fmla="*/ 0 w 7"/>
                  <a:gd name="T1" fmla="*/ 0 h 4"/>
                  <a:gd name="T2" fmla="*/ 0 w 7"/>
                  <a:gd name="T3" fmla="*/ 0 h 4"/>
                  <a:gd name="T4" fmla="*/ 0 w 7"/>
                  <a:gd name="T5" fmla="*/ 6350 h 4"/>
                  <a:gd name="T6" fmla="*/ 11113 w 7"/>
                  <a:gd name="T7" fmla="*/ 0 h 4"/>
                  <a:gd name="T8" fmla="*/ 11113 w 7"/>
                  <a:gd name="T9" fmla="*/ 6350 h 4"/>
                  <a:gd name="T10" fmla="*/ 11113 w 7"/>
                  <a:gd name="T11" fmla="*/ 6350 h 4"/>
                  <a:gd name="T12" fmla="*/ 0 w 7"/>
                  <a:gd name="T13" fmla="*/ 0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" h="4">
                    <a:moveTo>
                      <a:pt x="0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7" y="0"/>
                    </a:lnTo>
                    <a:lnTo>
                      <a:pt x="7" y="4"/>
                    </a:lnTo>
                    <a:lnTo>
                      <a:pt x="0" y="0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43" name="Rectangle 109"/>
              <p:cNvSpPr>
                <a:spLocks noChangeArrowheads="1"/>
              </p:cNvSpPr>
              <p:nvPr/>
            </p:nvSpPr>
            <p:spPr bwMode="auto">
              <a:xfrm>
                <a:off x="8461375" y="4949825"/>
                <a:ext cx="196850" cy="122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lang="en-US" altLang="zh-TW" sz="800">
                    <a:solidFill>
                      <a:srgbClr val="000000"/>
                    </a:solidFill>
                    <a:latin typeface="Times" panose="02020603050405020304" pitchFamily="18" charset="0"/>
                    <a:ea typeface="新細明體" pitchFamily="18" charset="-120"/>
                  </a:rPr>
                  <a:t>MIA</a:t>
                </a:r>
                <a:endParaRPr lang="en-US" altLang="zh-TW">
                  <a:ea typeface="新細明體" pitchFamily="18" charset="-120"/>
                </a:endParaRPr>
              </a:p>
            </p:txBody>
          </p:sp>
          <p:sp>
            <p:nvSpPr>
              <p:cNvPr id="18544" name="Freeform 110"/>
              <p:cNvSpPr>
                <a:spLocks/>
              </p:cNvSpPr>
              <p:nvPr/>
            </p:nvSpPr>
            <p:spPr bwMode="auto">
              <a:xfrm>
                <a:off x="7616825" y="3475039"/>
                <a:ext cx="319088" cy="192087"/>
              </a:xfrm>
              <a:custGeom>
                <a:avLst/>
                <a:gdLst>
                  <a:gd name="T0" fmla="*/ 319088 w 201"/>
                  <a:gd name="T1" fmla="*/ 92075 h 121"/>
                  <a:gd name="T2" fmla="*/ 301625 w 201"/>
                  <a:gd name="T3" fmla="*/ 60325 h 121"/>
                  <a:gd name="T4" fmla="*/ 268288 w 201"/>
                  <a:gd name="T5" fmla="*/ 26987 h 121"/>
                  <a:gd name="T6" fmla="*/ 219075 w 201"/>
                  <a:gd name="T7" fmla="*/ 4762 h 121"/>
                  <a:gd name="T8" fmla="*/ 158750 w 201"/>
                  <a:gd name="T9" fmla="*/ 0 h 121"/>
                  <a:gd name="T10" fmla="*/ 98425 w 201"/>
                  <a:gd name="T11" fmla="*/ 4762 h 121"/>
                  <a:gd name="T12" fmla="*/ 44450 w 201"/>
                  <a:gd name="T13" fmla="*/ 26987 h 121"/>
                  <a:gd name="T14" fmla="*/ 11113 w 201"/>
                  <a:gd name="T15" fmla="*/ 60325 h 121"/>
                  <a:gd name="T16" fmla="*/ 0 w 201"/>
                  <a:gd name="T17" fmla="*/ 92075 h 121"/>
                  <a:gd name="T18" fmla="*/ 11113 w 201"/>
                  <a:gd name="T19" fmla="*/ 131762 h 121"/>
                  <a:gd name="T20" fmla="*/ 44450 w 201"/>
                  <a:gd name="T21" fmla="*/ 163512 h 121"/>
                  <a:gd name="T22" fmla="*/ 98425 w 201"/>
                  <a:gd name="T23" fmla="*/ 180975 h 121"/>
                  <a:gd name="T24" fmla="*/ 158750 w 201"/>
                  <a:gd name="T25" fmla="*/ 192087 h 121"/>
                  <a:gd name="T26" fmla="*/ 219075 w 201"/>
                  <a:gd name="T27" fmla="*/ 180975 h 121"/>
                  <a:gd name="T28" fmla="*/ 268288 w 201"/>
                  <a:gd name="T29" fmla="*/ 163512 h 121"/>
                  <a:gd name="T30" fmla="*/ 301625 w 201"/>
                  <a:gd name="T31" fmla="*/ 131762 h 121"/>
                  <a:gd name="T32" fmla="*/ 319088 w 201"/>
                  <a:gd name="T33" fmla="*/ 92075 h 12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01" h="121">
                    <a:moveTo>
                      <a:pt x="201" y="58"/>
                    </a:moveTo>
                    <a:lnTo>
                      <a:pt x="190" y="38"/>
                    </a:lnTo>
                    <a:lnTo>
                      <a:pt x="169" y="17"/>
                    </a:lnTo>
                    <a:lnTo>
                      <a:pt x="138" y="3"/>
                    </a:lnTo>
                    <a:lnTo>
                      <a:pt x="100" y="0"/>
                    </a:lnTo>
                    <a:lnTo>
                      <a:pt x="62" y="3"/>
                    </a:lnTo>
                    <a:lnTo>
                      <a:pt x="28" y="17"/>
                    </a:lnTo>
                    <a:lnTo>
                      <a:pt x="7" y="38"/>
                    </a:lnTo>
                    <a:lnTo>
                      <a:pt x="0" y="58"/>
                    </a:lnTo>
                    <a:lnTo>
                      <a:pt x="7" y="83"/>
                    </a:lnTo>
                    <a:lnTo>
                      <a:pt x="28" y="103"/>
                    </a:lnTo>
                    <a:lnTo>
                      <a:pt x="62" y="114"/>
                    </a:lnTo>
                    <a:lnTo>
                      <a:pt x="100" y="121"/>
                    </a:lnTo>
                    <a:lnTo>
                      <a:pt x="138" y="114"/>
                    </a:lnTo>
                    <a:lnTo>
                      <a:pt x="169" y="103"/>
                    </a:lnTo>
                    <a:lnTo>
                      <a:pt x="190" y="83"/>
                    </a:lnTo>
                    <a:lnTo>
                      <a:pt x="201" y="58"/>
                    </a:lnTo>
                    <a:close/>
                  </a:path>
                </a:pathLst>
              </a:custGeom>
              <a:blipFill dpi="0" rotWithShape="0">
                <a:blip r:embed="rId4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45" name="Freeform 111"/>
              <p:cNvSpPr>
                <a:spLocks/>
              </p:cNvSpPr>
              <p:nvPr/>
            </p:nvSpPr>
            <p:spPr bwMode="auto">
              <a:xfrm>
                <a:off x="7612063" y="3468688"/>
                <a:ext cx="328612" cy="203200"/>
              </a:xfrm>
              <a:custGeom>
                <a:avLst/>
                <a:gdLst>
                  <a:gd name="T0" fmla="*/ 301625 w 207"/>
                  <a:gd name="T1" fmla="*/ 71438 h 128"/>
                  <a:gd name="T2" fmla="*/ 306387 w 207"/>
                  <a:gd name="T3" fmla="*/ 71438 h 128"/>
                  <a:gd name="T4" fmla="*/ 273050 w 207"/>
                  <a:gd name="T5" fmla="*/ 38100 h 128"/>
                  <a:gd name="T6" fmla="*/ 223837 w 207"/>
                  <a:gd name="T7" fmla="*/ 15875 h 128"/>
                  <a:gd name="T8" fmla="*/ 223837 w 207"/>
                  <a:gd name="T9" fmla="*/ 15875 h 128"/>
                  <a:gd name="T10" fmla="*/ 163512 w 207"/>
                  <a:gd name="T11" fmla="*/ 11113 h 128"/>
                  <a:gd name="T12" fmla="*/ 103187 w 207"/>
                  <a:gd name="T13" fmla="*/ 15875 h 128"/>
                  <a:gd name="T14" fmla="*/ 109537 w 207"/>
                  <a:gd name="T15" fmla="*/ 15875 h 128"/>
                  <a:gd name="T16" fmla="*/ 53975 w 207"/>
                  <a:gd name="T17" fmla="*/ 38100 h 128"/>
                  <a:gd name="T18" fmla="*/ 22225 w 207"/>
                  <a:gd name="T19" fmla="*/ 71438 h 128"/>
                  <a:gd name="T20" fmla="*/ 22225 w 207"/>
                  <a:gd name="T21" fmla="*/ 71438 h 128"/>
                  <a:gd name="T22" fmla="*/ 11112 w 207"/>
                  <a:gd name="T23" fmla="*/ 98425 h 128"/>
                  <a:gd name="T24" fmla="*/ 22225 w 207"/>
                  <a:gd name="T25" fmla="*/ 138113 h 128"/>
                  <a:gd name="T26" fmla="*/ 22225 w 207"/>
                  <a:gd name="T27" fmla="*/ 138113 h 128"/>
                  <a:gd name="T28" fmla="*/ 53975 w 207"/>
                  <a:gd name="T29" fmla="*/ 165100 h 128"/>
                  <a:gd name="T30" fmla="*/ 109537 w 207"/>
                  <a:gd name="T31" fmla="*/ 180975 h 128"/>
                  <a:gd name="T32" fmla="*/ 103187 w 207"/>
                  <a:gd name="T33" fmla="*/ 180975 h 128"/>
                  <a:gd name="T34" fmla="*/ 163512 w 207"/>
                  <a:gd name="T35" fmla="*/ 192088 h 128"/>
                  <a:gd name="T36" fmla="*/ 223837 w 207"/>
                  <a:gd name="T37" fmla="*/ 180975 h 128"/>
                  <a:gd name="T38" fmla="*/ 223837 w 207"/>
                  <a:gd name="T39" fmla="*/ 180975 h 128"/>
                  <a:gd name="T40" fmla="*/ 273050 w 207"/>
                  <a:gd name="T41" fmla="*/ 169863 h 128"/>
                  <a:gd name="T42" fmla="*/ 306387 w 207"/>
                  <a:gd name="T43" fmla="*/ 138113 h 128"/>
                  <a:gd name="T44" fmla="*/ 301625 w 207"/>
                  <a:gd name="T45" fmla="*/ 138113 h 128"/>
                  <a:gd name="T46" fmla="*/ 317500 w 207"/>
                  <a:gd name="T47" fmla="*/ 98425 h 128"/>
                  <a:gd name="T48" fmla="*/ 328612 w 207"/>
                  <a:gd name="T49" fmla="*/ 104775 h 128"/>
                  <a:gd name="T50" fmla="*/ 312737 w 207"/>
                  <a:gd name="T51" fmla="*/ 142875 h 128"/>
                  <a:gd name="T52" fmla="*/ 279400 w 207"/>
                  <a:gd name="T53" fmla="*/ 176213 h 128"/>
                  <a:gd name="T54" fmla="*/ 279400 w 207"/>
                  <a:gd name="T55" fmla="*/ 176213 h 128"/>
                  <a:gd name="T56" fmla="*/ 230187 w 207"/>
                  <a:gd name="T57" fmla="*/ 192088 h 128"/>
                  <a:gd name="T58" fmla="*/ 163512 w 207"/>
                  <a:gd name="T59" fmla="*/ 203200 h 128"/>
                  <a:gd name="T60" fmla="*/ 163512 w 207"/>
                  <a:gd name="T61" fmla="*/ 203200 h 128"/>
                  <a:gd name="T62" fmla="*/ 103187 w 207"/>
                  <a:gd name="T63" fmla="*/ 192088 h 128"/>
                  <a:gd name="T64" fmla="*/ 49212 w 207"/>
                  <a:gd name="T65" fmla="*/ 176213 h 128"/>
                  <a:gd name="T66" fmla="*/ 49212 w 207"/>
                  <a:gd name="T67" fmla="*/ 176213 h 128"/>
                  <a:gd name="T68" fmla="*/ 15875 w 207"/>
                  <a:gd name="T69" fmla="*/ 142875 h 128"/>
                  <a:gd name="T70" fmla="*/ 0 w 207"/>
                  <a:gd name="T71" fmla="*/ 104775 h 128"/>
                  <a:gd name="T72" fmla="*/ 0 w 207"/>
                  <a:gd name="T73" fmla="*/ 98425 h 128"/>
                  <a:gd name="T74" fmla="*/ 11112 w 207"/>
                  <a:gd name="T75" fmla="*/ 66675 h 128"/>
                  <a:gd name="T76" fmla="*/ 49212 w 207"/>
                  <a:gd name="T77" fmla="*/ 33338 h 128"/>
                  <a:gd name="T78" fmla="*/ 49212 w 207"/>
                  <a:gd name="T79" fmla="*/ 26988 h 128"/>
                  <a:gd name="T80" fmla="*/ 103187 w 207"/>
                  <a:gd name="T81" fmla="*/ 6350 h 128"/>
                  <a:gd name="T82" fmla="*/ 163512 w 207"/>
                  <a:gd name="T83" fmla="*/ 0 h 128"/>
                  <a:gd name="T84" fmla="*/ 163512 w 207"/>
                  <a:gd name="T85" fmla="*/ 0 h 128"/>
                  <a:gd name="T86" fmla="*/ 223837 w 207"/>
                  <a:gd name="T87" fmla="*/ 6350 h 128"/>
                  <a:gd name="T88" fmla="*/ 279400 w 207"/>
                  <a:gd name="T89" fmla="*/ 26988 h 128"/>
                  <a:gd name="T90" fmla="*/ 279400 w 207"/>
                  <a:gd name="T91" fmla="*/ 33338 h 128"/>
                  <a:gd name="T92" fmla="*/ 312737 w 207"/>
                  <a:gd name="T93" fmla="*/ 66675 h 128"/>
                  <a:gd name="T94" fmla="*/ 328612 w 207"/>
                  <a:gd name="T95" fmla="*/ 98425 h 128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07" h="128">
                    <a:moveTo>
                      <a:pt x="200" y="66"/>
                    </a:moveTo>
                    <a:lnTo>
                      <a:pt x="190" y="45"/>
                    </a:lnTo>
                    <a:lnTo>
                      <a:pt x="193" y="45"/>
                    </a:lnTo>
                    <a:lnTo>
                      <a:pt x="172" y="24"/>
                    </a:lnTo>
                    <a:lnTo>
                      <a:pt x="141" y="10"/>
                    </a:lnTo>
                    <a:lnTo>
                      <a:pt x="103" y="7"/>
                    </a:lnTo>
                    <a:lnTo>
                      <a:pt x="65" y="10"/>
                    </a:lnTo>
                    <a:lnTo>
                      <a:pt x="69" y="10"/>
                    </a:lnTo>
                    <a:lnTo>
                      <a:pt x="34" y="24"/>
                    </a:lnTo>
                    <a:lnTo>
                      <a:pt x="14" y="45"/>
                    </a:lnTo>
                    <a:lnTo>
                      <a:pt x="7" y="66"/>
                    </a:lnTo>
                    <a:lnTo>
                      <a:pt x="7" y="62"/>
                    </a:lnTo>
                    <a:lnTo>
                      <a:pt x="14" y="87"/>
                    </a:lnTo>
                    <a:lnTo>
                      <a:pt x="34" y="107"/>
                    </a:lnTo>
                    <a:lnTo>
                      <a:pt x="34" y="104"/>
                    </a:lnTo>
                    <a:lnTo>
                      <a:pt x="69" y="114"/>
                    </a:lnTo>
                    <a:lnTo>
                      <a:pt x="65" y="114"/>
                    </a:lnTo>
                    <a:lnTo>
                      <a:pt x="103" y="121"/>
                    </a:lnTo>
                    <a:lnTo>
                      <a:pt x="141" y="114"/>
                    </a:lnTo>
                    <a:lnTo>
                      <a:pt x="172" y="104"/>
                    </a:lnTo>
                    <a:lnTo>
                      <a:pt x="172" y="107"/>
                    </a:lnTo>
                    <a:lnTo>
                      <a:pt x="193" y="87"/>
                    </a:lnTo>
                    <a:lnTo>
                      <a:pt x="190" y="87"/>
                    </a:lnTo>
                    <a:lnTo>
                      <a:pt x="200" y="62"/>
                    </a:lnTo>
                    <a:lnTo>
                      <a:pt x="207" y="66"/>
                    </a:lnTo>
                    <a:lnTo>
                      <a:pt x="197" y="90"/>
                    </a:lnTo>
                    <a:lnTo>
                      <a:pt x="176" y="111"/>
                    </a:lnTo>
                    <a:lnTo>
                      <a:pt x="145" y="121"/>
                    </a:lnTo>
                    <a:lnTo>
                      <a:pt x="141" y="121"/>
                    </a:lnTo>
                    <a:lnTo>
                      <a:pt x="103" y="128"/>
                    </a:lnTo>
                    <a:lnTo>
                      <a:pt x="65" y="121"/>
                    </a:lnTo>
                    <a:lnTo>
                      <a:pt x="31" y="111"/>
                    </a:lnTo>
                    <a:lnTo>
                      <a:pt x="10" y="90"/>
                    </a:lnTo>
                    <a:lnTo>
                      <a:pt x="7" y="90"/>
                    </a:lnTo>
                    <a:lnTo>
                      <a:pt x="0" y="66"/>
                    </a:lnTo>
                    <a:lnTo>
                      <a:pt x="0" y="62"/>
                    </a:lnTo>
                    <a:lnTo>
                      <a:pt x="7" y="42"/>
                    </a:lnTo>
                    <a:lnTo>
                      <a:pt x="10" y="42"/>
                    </a:lnTo>
                    <a:lnTo>
                      <a:pt x="31" y="21"/>
                    </a:lnTo>
                    <a:lnTo>
                      <a:pt x="31" y="17"/>
                    </a:lnTo>
                    <a:lnTo>
                      <a:pt x="65" y="4"/>
                    </a:lnTo>
                    <a:lnTo>
                      <a:pt x="103" y="0"/>
                    </a:lnTo>
                    <a:lnTo>
                      <a:pt x="141" y="4"/>
                    </a:lnTo>
                    <a:lnTo>
                      <a:pt x="145" y="4"/>
                    </a:lnTo>
                    <a:lnTo>
                      <a:pt x="176" y="17"/>
                    </a:lnTo>
                    <a:lnTo>
                      <a:pt x="176" y="21"/>
                    </a:lnTo>
                    <a:lnTo>
                      <a:pt x="197" y="42"/>
                    </a:lnTo>
                    <a:lnTo>
                      <a:pt x="207" y="62"/>
                    </a:lnTo>
                    <a:lnTo>
                      <a:pt x="200" y="66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46" name="Freeform 112"/>
              <p:cNvSpPr>
                <a:spLocks/>
              </p:cNvSpPr>
              <p:nvPr/>
            </p:nvSpPr>
            <p:spPr bwMode="auto">
              <a:xfrm>
                <a:off x="7929563" y="3567113"/>
                <a:ext cx="11112" cy="6350"/>
              </a:xfrm>
              <a:custGeom>
                <a:avLst/>
                <a:gdLst>
                  <a:gd name="T0" fmla="*/ 0 w 7"/>
                  <a:gd name="T1" fmla="*/ 0 h 4"/>
                  <a:gd name="T2" fmla="*/ 0 w 7"/>
                  <a:gd name="T3" fmla="*/ 0 h 4"/>
                  <a:gd name="T4" fmla="*/ 0 w 7"/>
                  <a:gd name="T5" fmla="*/ 6350 h 4"/>
                  <a:gd name="T6" fmla="*/ 11112 w 7"/>
                  <a:gd name="T7" fmla="*/ 0 h 4"/>
                  <a:gd name="T8" fmla="*/ 11112 w 7"/>
                  <a:gd name="T9" fmla="*/ 6350 h 4"/>
                  <a:gd name="T10" fmla="*/ 11112 w 7"/>
                  <a:gd name="T11" fmla="*/ 6350 h 4"/>
                  <a:gd name="T12" fmla="*/ 0 w 7"/>
                  <a:gd name="T13" fmla="*/ 0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" h="4">
                    <a:moveTo>
                      <a:pt x="0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7" y="0"/>
                    </a:lnTo>
                    <a:lnTo>
                      <a:pt x="7" y="4"/>
                    </a:lnTo>
                    <a:lnTo>
                      <a:pt x="0" y="0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47" name="Rectangle 113"/>
              <p:cNvSpPr>
                <a:spLocks noChangeArrowheads="1"/>
              </p:cNvSpPr>
              <p:nvPr/>
            </p:nvSpPr>
            <p:spPr bwMode="auto">
              <a:xfrm>
                <a:off x="7697788" y="3513139"/>
                <a:ext cx="216406" cy="123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lang="en-US" altLang="zh-TW" sz="800">
                    <a:solidFill>
                      <a:srgbClr val="000000"/>
                    </a:solidFill>
                    <a:latin typeface="Times" panose="02020603050405020304" pitchFamily="18" charset="0"/>
                    <a:ea typeface="新細明體" pitchFamily="18" charset="-120"/>
                  </a:rPr>
                  <a:t>ORD</a:t>
                </a:r>
                <a:endParaRPr lang="en-US" altLang="zh-TW">
                  <a:ea typeface="新細明體" pitchFamily="18" charset="-120"/>
                </a:endParaRPr>
              </a:p>
            </p:txBody>
          </p:sp>
          <p:sp>
            <p:nvSpPr>
              <p:cNvPr id="18548" name="Freeform 114"/>
              <p:cNvSpPr>
                <a:spLocks/>
              </p:cNvSpPr>
              <p:nvPr/>
            </p:nvSpPr>
            <p:spPr bwMode="auto">
              <a:xfrm>
                <a:off x="6275388" y="4587875"/>
                <a:ext cx="317500" cy="192088"/>
              </a:xfrm>
              <a:custGeom>
                <a:avLst/>
                <a:gdLst>
                  <a:gd name="T0" fmla="*/ 317500 w 200"/>
                  <a:gd name="T1" fmla="*/ 93663 h 121"/>
                  <a:gd name="T2" fmla="*/ 300038 w 200"/>
                  <a:gd name="T3" fmla="*/ 60325 h 121"/>
                  <a:gd name="T4" fmla="*/ 268288 w 200"/>
                  <a:gd name="T5" fmla="*/ 28575 h 121"/>
                  <a:gd name="T6" fmla="*/ 219075 w 200"/>
                  <a:gd name="T7" fmla="*/ 6350 h 121"/>
                  <a:gd name="T8" fmla="*/ 158750 w 200"/>
                  <a:gd name="T9" fmla="*/ 0 h 121"/>
                  <a:gd name="T10" fmla="*/ 98425 w 200"/>
                  <a:gd name="T11" fmla="*/ 6350 h 121"/>
                  <a:gd name="T12" fmla="*/ 42863 w 200"/>
                  <a:gd name="T13" fmla="*/ 28575 h 121"/>
                  <a:gd name="T14" fmla="*/ 9525 w 200"/>
                  <a:gd name="T15" fmla="*/ 60325 h 121"/>
                  <a:gd name="T16" fmla="*/ 0 w 200"/>
                  <a:gd name="T17" fmla="*/ 93663 h 121"/>
                  <a:gd name="T18" fmla="*/ 9525 w 200"/>
                  <a:gd name="T19" fmla="*/ 131763 h 121"/>
                  <a:gd name="T20" fmla="*/ 42863 w 200"/>
                  <a:gd name="T21" fmla="*/ 165100 h 121"/>
                  <a:gd name="T22" fmla="*/ 98425 w 200"/>
                  <a:gd name="T23" fmla="*/ 180975 h 121"/>
                  <a:gd name="T24" fmla="*/ 158750 w 200"/>
                  <a:gd name="T25" fmla="*/ 192088 h 121"/>
                  <a:gd name="T26" fmla="*/ 219075 w 200"/>
                  <a:gd name="T27" fmla="*/ 180975 h 121"/>
                  <a:gd name="T28" fmla="*/ 268288 w 200"/>
                  <a:gd name="T29" fmla="*/ 165100 h 121"/>
                  <a:gd name="T30" fmla="*/ 300038 w 200"/>
                  <a:gd name="T31" fmla="*/ 131763 h 121"/>
                  <a:gd name="T32" fmla="*/ 317500 w 200"/>
                  <a:gd name="T33" fmla="*/ 93663 h 12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00" h="121">
                    <a:moveTo>
                      <a:pt x="200" y="59"/>
                    </a:moveTo>
                    <a:lnTo>
                      <a:pt x="189" y="38"/>
                    </a:lnTo>
                    <a:lnTo>
                      <a:pt x="169" y="18"/>
                    </a:lnTo>
                    <a:lnTo>
                      <a:pt x="138" y="4"/>
                    </a:lnTo>
                    <a:lnTo>
                      <a:pt x="100" y="0"/>
                    </a:lnTo>
                    <a:lnTo>
                      <a:pt x="62" y="4"/>
                    </a:lnTo>
                    <a:lnTo>
                      <a:pt x="27" y="18"/>
                    </a:lnTo>
                    <a:lnTo>
                      <a:pt x="6" y="38"/>
                    </a:lnTo>
                    <a:lnTo>
                      <a:pt x="0" y="59"/>
                    </a:lnTo>
                    <a:lnTo>
                      <a:pt x="6" y="83"/>
                    </a:lnTo>
                    <a:lnTo>
                      <a:pt x="27" y="104"/>
                    </a:lnTo>
                    <a:lnTo>
                      <a:pt x="62" y="114"/>
                    </a:lnTo>
                    <a:lnTo>
                      <a:pt x="100" y="121"/>
                    </a:lnTo>
                    <a:lnTo>
                      <a:pt x="138" y="114"/>
                    </a:lnTo>
                    <a:lnTo>
                      <a:pt x="169" y="104"/>
                    </a:lnTo>
                    <a:lnTo>
                      <a:pt x="189" y="83"/>
                    </a:lnTo>
                    <a:lnTo>
                      <a:pt x="200" y="59"/>
                    </a:lnTo>
                    <a:close/>
                  </a:path>
                </a:pathLst>
              </a:custGeom>
              <a:blipFill dpi="0" rotWithShape="0">
                <a:blip r:embed="rId4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49" name="Freeform 115"/>
              <p:cNvSpPr>
                <a:spLocks/>
              </p:cNvSpPr>
              <p:nvPr/>
            </p:nvSpPr>
            <p:spPr bwMode="auto">
              <a:xfrm>
                <a:off x="6269038" y="4583113"/>
                <a:ext cx="328612" cy="203200"/>
              </a:xfrm>
              <a:custGeom>
                <a:avLst/>
                <a:gdLst>
                  <a:gd name="T0" fmla="*/ 301625 w 207"/>
                  <a:gd name="T1" fmla="*/ 71438 h 128"/>
                  <a:gd name="T2" fmla="*/ 306387 w 207"/>
                  <a:gd name="T3" fmla="*/ 71438 h 128"/>
                  <a:gd name="T4" fmla="*/ 274637 w 207"/>
                  <a:gd name="T5" fmla="*/ 38100 h 128"/>
                  <a:gd name="T6" fmla="*/ 225425 w 207"/>
                  <a:gd name="T7" fmla="*/ 15875 h 128"/>
                  <a:gd name="T8" fmla="*/ 225425 w 207"/>
                  <a:gd name="T9" fmla="*/ 15875 h 128"/>
                  <a:gd name="T10" fmla="*/ 165100 w 207"/>
                  <a:gd name="T11" fmla="*/ 11113 h 128"/>
                  <a:gd name="T12" fmla="*/ 104775 w 207"/>
                  <a:gd name="T13" fmla="*/ 15875 h 128"/>
                  <a:gd name="T14" fmla="*/ 109537 w 207"/>
                  <a:gd name="T15" fmla="*/ 15875 h 128"/>
                  <a:gd name="T16" fmla="*/ 55562 w 207"/>
                  <a:gd name="T17" fmla="*/ 38100 h 128"/>
                  <a:gd name="T18" fmla="*/ 22225 w 207"/>
                  <a:gd name="T19" fmla="*/ 71438 h 128"/>
                  <a:gd name="T20" fmla="*/ 22225 w 207"/>
                  <a:gd name="T21" fmla="*/ 71438 h 128"/>
                  <a:gd name="T22" fmla="*/ 11112 w 207"/>
                  <a:gd name="T23" fmla="*/ 98425 h 128"/>
                  <a:gd name="T24" fmla="*/ 22225 w 207"/>
                  <a:gd name="T25" fmla="*/ 136525 h 128"/>
                  <a:gd name="T26" fmla="*/ 22225 w 207"/>
                  <a:gd name="T27" fmla="*/ 136525 h 128"/>
                  <a:gd name="T28" fmla="*/ 55562 w 207"/>
                  <a:gd name="T29" fmla="*/ 165100 h 128"/>
                  <a:gd name="T30" fmla="*/ 109537 w 207"/>
                  <a:gd name="T31" fmla="*/ 180975 h 128"/>
                  <a:gd name="T32" fmla="*/ 104775 w 207"/>
                  <a:gd name="T33" fmla="*/ 180975 h 128"/>
                  <a:gd name="T34" fmla="*/ 165100 w 207"/>
                  <a:gd name="T35" fmla="*/ 192088 h 128"/>
                  <a:gd name="T36" fmla="*/ 225425 w 207"/>
                  <a:gd name="T37" fmla="*/ 180975 h 128"/>
                  <a:gd name="T38" fmla="*/ 225425 w 207"/>
                  <a:gd name="T39" fmla="*/ 180975 h 128"/>
                  <a:gd name="T40" fmla="*/ 274637 w 207"/>
                  <a:gd name="T41" fmla="*/ 169863 h 128"/>
                  <a:gd name="T42" fmla="*/ 306387 w 207"/>
                  <a:gd name="T43" fmla="*/ 136525 h 128"/>
                  <a:gd name="T44" fmla="*/ 301625 w 207"/>
                  <a:gd name="T45" fmla="*/ 136525 h 128"/>
                  <a:gd name="T46" fmla="*/ 317500 w 207"/>
                  <a:gd name="T47" fmla="*/ 98425 h 128"/>
                  <a:gd name="T48" fmla="*/ 328612 w 207"/>
                  <a:gd name="T49" fmla="*/ 104775 h 128"/>
                  <a:gd name="T50" fmla="*/ 312737 w 207"/>
                  <a:gd name="T51" fmla="*/ 142875 h 128"/>
                  <a:gd name="T52" fmla="*/ 279400 w 207"/>
                  <a:gd name="T53" fmla="*/ 174625 h 128"/>
                  <a:gd name="T54" fmla="*/ 279400 w 207"/>
                  <a:gd name="T55" fmla="*/ 174625 h 128"/>
                  <a:gd name="T56" fmla="*/ 230187 w 207"/>
                  <a:gd name="T57" fmla="*/ 192088 h 128"/>
                  <a:gd name="T58" fmla="*/ 165100 w 207"/>
                  <a:gd name="T59" fmla="*/ 203200 h 128"/>
                  <a:gd name="T60" fmla="*/ 165100 w 207"/>
                  <a:gd name="T61" fmla="*/ 203200 h 128"/>
                  <a:gd name="T62" fmla="*/ 104775 w 207"/>
                  <a:gd name="T63" fmla="*/ 192088 h 128"/>
                  <a:gd name="T64" fmla="*/ 49212 w 207"/>
                  <a:gd name="T65" fmla="*/ 174625 h 128"/>
                  <a:gd name="T66" fmla="*/ 49212 w 207"/>
                  <a:gd name="T67" fmla="*/ 174625 h 128"/>
                  <a:gd name="T68" fmla="*/ 15875 w 207"/>
                  <a:gd name="T69" fmla="*/ 142875 h 128"/>
                  <a:gd name="T70" fmla="*/ 0 w 207"/>
                  <a:gd name="T71" fmla="*/ 104775 h 128"/>
                  <a:gd name="T72" fmla="*/ 0 w 207"/>
                  <a:gd name="T73" fmla="*/ 98425 h 128"/>
                  <a:gd name="T74" fmla="*/ 11112 w 207"/>
                  <a:gd name="T75" fmla="*/ 65088 h 128"/>
                  <a:gd name="T76" fmla="*/ 49212 w 207"/>
                  <a:gd name="T77" fmla="*/ 33338 h 128"/>
                  <a:gd name="T78" fmla="*/ 49212 w 207"/>
                  <a:gd name="T79" fmla="*/ 26988 h 128"/>
                  <a:gd name="T80" fmla="*/ 104775 w 207"/>
                  <a:gd name="T81" fmla="*/ 4763 h 128"/>
                  <a:gd name="T82" fmla="*/ 165100 w 207"/>
                  <a:gd name="T83" fmla="*/ 0 h 128"/>
                  <a:gd name="T84" fmla="*/ 165100 w 207"/>
                  <a:gd name="T85" fmla="*/ 0 h 128"/>
                  <a:gd name="T86" fmla="*/ 225425 w 207"/>
                  <a:gd name="T87" fmla="*/ 4763 h 128"/>
                  <a:gd name="T88" fmla="*/ 279400 w 207"/>
                  <a:gd name="T89" fmla="*/ 26988 h 128"/>
                  <a:gd name="T90" fmla="*/ 279400 w 207"/>
                  <a:gd name="T91" fmla="*/ 33338 h 128"/>
                  <a:gd name="T92" fmla="*/ 312737 w 207"/>
                  <a:gd name="T93" fmla="*/ 65088 h 128"/>
                  <a:gd name="T94" fmla="*/ 328612 w 207"/>
                  <a:gd name="T95" fmla="*/ 98425 h 128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07" h="128">
                    <a:moveTo>
                      <a:pt x="200" y="66"/>
                    </a:moveTo>
                    <a:lnTo>
                      <a:pt x="190" y="45"/>
                    </a:lnTo>
                    <a:lnTo>
                      <a:pt x="193" y="45"/>
                    </a:lnTo>
                    <a:lnTo>
                      <a:pt x="173" y="24"/>
                    </a:lnTo>
                    <a:lnTo>
                      <a:pt x="142" y="10"/>
                    </a:lnTo>
                    <a:lnTo>
                      <a:pt x="104" y="7"/>
                    </a:lnTo>
                    <a:lnTo>
                      <a:pt x="66" y="10"/>
                    </a:lnTo>
                    <a:lnTo>
                      <a:pt x="69" y="10"/>
                    </a:lnTo>
                    <a:lnTo>
                      <a:pt x="35" y="24"/>
                    </a:lnTo>
                    <a:lnTo>
                      <a:pt x="14" y="45"/>
                    </a:lnTo>
                    <a:lnTo>
                      <a:pt x="7" y="66"/>
                    </a:lnTo>
                    <a:lnTo>
                      <a:pt x="7" y="62"/>
                    </a:lnTo>
                    <a:lnTo>
                      <a:pt x="14" y="86"/>
                    </a:lnTo>
                    <a:lnTo>
                      <a:pt x="35" y="107"/>
                    </a:lnTo>
                    <a:lnTo>
                      <a:pt x="35" y="104"/>
                    </a:lnTo>
                    <a:lnTo>
                      <a:pt x="69" y="114"/>
                    </a:lnTo>
                    <a:lnTo>
                      <a:pt x="66" y="114"/>
                    </a:lnTo>
                    <a:lnTo>
                      <a:pt x="104" y="121"/>
                    </a:lnTo>
                    <a:lnTo>
                      <a:pt x="142" y="114"/>
                    </a:lnTo>
                    <a:lnTo>
                      <a:pt x="173" y="104"/>
                    </a:lnTo>
                    <a:lnTo>
                      <a:pt x="173" y="107"/>
                    </a:lnTo>
                    <a:lnTo>
                      <a:pt x="193" y="86"/>
                    </a:lnTo>
                    <a:lnTo>
                      <a:pt x="190" y="86"/>
                    </a:lnTo>
                    <a:lnTo>
                      <a:pt x="200" y="62"/>
                    </a:lnTo>
                    <a:lnTo>
                      <a:pt x="207" y="66"/>
                    </a:lnTo>
                    <a:lnTo>
                      <a:pt x="197" y="90"/>
                    </a:lnTo>
                    <a:lnTo>
                      <a:pt x="176" y="110"/>
                    </a:lnTo>
                    <a:lnTo>
                      <a:pt x="145" y="121"/>
                    </a:lnTo>
                    <a:lnTo>
                      <a:pt x="142" y="121"/>
                    </a:lnTo>
                    <a:lnTo>
                      <a:pt x="104" y="128"/>
                    </a:lnTo>
                    <a:lnTo>
                      <a:pt x="66" y="121"/>
                    </a:lnTo>
                    <a:lnTo>
                      <a:pt x="31" y="110"/>
                    </a:lnTo>
                    <a:lnTo>
                      <a:pt x="10" y="90"/>
                    </a:lnTo>
                    <a:lnTo>
                      <a:pt x="7" y="90"/>
                    </a:lnTo>
                    <a:lnTo>
                      <a:pt x="0" y="66"/>
                    </a:lnTo>
                    <a:lnTo>
                      <a:pt x="0" y="62"/>
                    </a:lnTo>
                    <a:lnTo>
                      <a:pt x="7" y="41"/>
                    </a:lnTo>
                    <a:lnTo>
                      <a:pt x="10" y="41"/>
                    </a:lnTo>
                    <a:lnTo>
                      <a:pt x="31" y="21"/>
                    </a:lnTo>
                    <a:lnTo>
                      <a:pt x="31" y="17"/>
                    </a:lnTo>
                    <a:lnTo>
                      <a:pt x="66" y="3"/>
                    </a:lnTo>
                    <a:lnTo>
                      <a:pt x="104" y="0"/>
                    </a:lnTo>
                    <a:lnTo>
                      <a:pt x="142" y="3"/>
                    </a:lnTo>
                    <a:lnTo>
                      <a:pt x="145" y="3"/>
                    </a:lnTo>
                    <a:lnTo>
                      <a:pt x="176" y="17"/>
                    </a:lnTo>
                    <a:lnTo>
                      <a:pt x="176" y="21"/>
                    </a:lnTo>
                    <a:lnTo>
                      <a:pt x="197" y="41"/>
                    </a:lnTo>
                    <a:lnTo>
                      <a:pt x="207" y="62"/>
                    </a:lnTo>
                    <a:lnTo>
                      <a:pt x="200" y="66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50" name="Freeform 116"/>
              <p:cNvSpPr>
                <a:spLocks/>
              </p:cNvSpPr>
              <p:nvPr/>
            </p:nvSpPr>
            <p:spPr bwMode="auto">
              <a:xfrm>
                <a:off x="6586538" y="4681538"/>
                <a:ext cx="11112" cy="6350"/>
              </a:xfrm>
              <a:custGeom>
                <a:avLst/>
                <a:gdLst>
                  <a:gd name="T0" fmla="*/ 0 w 7"/>
                  <a:gd name="T1" fmla="*/ 0 h 4"/>
                  <a:gd name="T2" fmla="*/ 0 w 7"/>
                  <a:gd name="T3" fmla="*/ 0 h 4"/>
                  <a:gd name="T4" fmla="*/ 0 w 7"/>
                  <a:gd name="T5" fmla="*/ 6350 h 4"/>
                  <a:gd name="T6" fmla="*/ 11112 w 7"/>
                  <a:gd name="T7" fmla="*/ 0 h 4"/>
                  <a:gd name="T8" fmla="*/ 11112 w 7"/>
                  <a:gd name="T9" fmla="*/ 6350 h 4"/>
                  <a:gd name="T10" fmla="*/ 11112 w 7"/>
                  <a:gd name="T11" fmla="*/ 6350 h 4"/>
                  <a:gd name="T12" fmla="*/ 0 w 7"/>
                  <a:gd name="T13" fmla="*/ 0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" h="4">
                    <a:moveTo>
                      <a:pt x="0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7" y="0"/>
                    </a:lnTo>
                    <a:lnTo>
                      <a:pt x="7" y="4"/>
                    </a:lnTo>
                    <a:lnTo>
                      <a:pt x="0" y="0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51" name="Rectangle 117"/>
              <p:cNvSpPr>
                <a:spLocks noChangeArrowheads="1"/>
              </p:cNvSpPr>
              <p:nvPr/>
            </p:nvSpPr>
            <p:spPr bwMode="auto">
              <a:xfrm>
                <a:off x="6361113" y="4627564"/>
                <a:ext cx="209994" cy="123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lang="en-US" altLang="zh-TW" sz="800">
                    <a:solidFill>
                      <a:srgbClr val="000000"/>
                    </a:solidFill>
                    <a:latin typeface="Times" panose="02020603050405020304" pitchFamily="18" charset="0"/>
                    <a:ea typeface="新細明體" pitchFamily="18" charset="-120"/>
                  </a:rPr>
                  <a:t>LAX</a:t>
                </a:r>
                <a:endParaRPr lang="en-US" altLang="zh-TW">
                  <a:ea typeface="新細明體" pitchFamily="18" charset="-120"/>
                </a:endParaRPr>
              </a:p>
            </p:txBody>
          </p:sp>
          <p:sp>
            <p:nvSpPr>
              <p:cNvPr id="18552" name="Freeform 118"/>
              <p:cNvSpPr>
                <a:spLocks/>
              </p:cNvSpPr>
              <p:nvPr/>
            </p:nvSpPr>
            <p:spPr bwMode="auto">
              <a:xfrm>
                <a:off x="7245350" y="4484689"/>
                <a:ext cx="317500" cy="192087"/>
              </a:xfrm>
              <a:custGeom>
                <a:avLst/>
                <a:gdLst>
                  <a:gd name="T0" fmla="*/ 317500 w 200"/>
                  <a:gd name="T1" fmla="*/ 92075 h 121"/>
                  <a:gd name="T2" fmla="*/ 300038 w 200"/>
                  <a:gd name="T3" fmla="*/ 60325 h 121"/>
                  <a:gd name="T4" fmla="*/ 268288 w 200"/>
                  <a:gd name="T5" fmla="*/ 26987 h 121"/>
                  <a:gd name="T6" fmla="*/ 219075 w 200"/>
                  <a:gd name="T7" fmla="*/ 4762 h 121"/>
                  <a:gd name="T8" fmla="*/ 158750 w 200"/>
                  <a:gd name="T9" fmla="*/ 0 h 121"/>
                  <a:gd name="T10" fmla="*/ 98425 w 200"/>
                  <a:gd name="T11" fmla="*/ 4762 h 121"/>
                  <a:gd name="T12" fmla="*/ 42863 w 200"/>
                  <a:gd name="T13" fmla="*/ 26987 h 121"/>
                  <a:gd name="T14" fmla="*/ 9525 w 200"/>
                  <a:gd name="T15" fmla="*/ 60325 h 121"/>
                  <a:gd name="T16" fmla="*/ 0 w 200"/>
                  <a:gd name="T17" fmla="*/ 92075 h 121"/>
                  <a:gd name="T18" fmla="*/ 9525 w 200"/>
                  <a:gd name="T19" fmla="*/ 131762 h 121"/>
                  <a:gd name="T20" fmla="*/ 42863 w 200"/>
                  <a:gd name="T21" fmla="*/ 163512 h 121"/>
                  <a:gd name="T22" fmla="*/ 98425 w 200"/>
                  <a:gd name="T23" fmla="*/ 180975 h 121"/>
                  <a:gd name="T24" fmla="*/ 158750 w 200"/>
                  <a:gd name="T25" fmla="*/ 192087 h 121"/>
                  <a:gd name="T26" fmla="*/ 219075 w 200"/>
                  <a:gd name="T27" fmla="*/ 180975 h 121"/>
                  <a:gd name="T28" fmla="*/ 268288 w 200"/>
                  <a:gd name="T29" fmla="*/ 163512 h 121"/>
                  <a:gd name="T30" fmla="*/ 300038 w 200"/>
                  <a:gd name="T31" fmla="*/ 131762 h 121"/>
                  <a:gd name="T32" fmla="*/ 317500 w 200"/>
                  <a:gd name="T33" fmla="*/ 92075 h 12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00" h="121">
                    <a:moveTo>
                      <a:pt x="200" y="58"/>
                    </a:moveTo>
                    <a:lnTo>
                      <a:pt x="189" y="38"/>
                    </a:lnTo>
                    <a:lnTo>
                      <a:pt x="169" y="17"/>
                    </a:lnTo>
                    <a:lnTo>
                      <a:pt x="138" y="3"/>
                    </a:lnTo>
                    <a:lnTo>
                      <a:pt x="100" y="0"/>
                    </a:lnTo>
                    <a:lnTo>
                      <a:pt x="62" y="3"/>
                    </a:lnTo>
                    <a:lnTo>
                      <a:pt x="27" y="17"/>
                    </a:lnTo>
                    <a:lnTo>
                      <a:pt x="6" y="38"/>
                    </a:lnTo>
                    <a:lnTo>
                      <a:pt x="0" y="58"/>
                    </a:lnTo>
                    <a:lnTo>
                      <a:pt x="6" y="83"/>
                    </a:lnTo>
                    <a:lnTo>
                      <a:pt x="27" y="103"/>
                    </a:lnTo>
                    <a:lnTo>
                      <a:pt x="62" y="114"/>
                    </a:lnTo>
                    <a:lnTo>
                      <a:pt x="100" y="121"/>
                    </a:lnTo>
                    <a:lnTo>
                      <a:pt x="138" y="114"/>
                    </a:lnTo>
                    <a:lnTo>
                      <a:pt x="169" y="103"/>
                    </a:lnTo>
                    <a:lnTo>
                      <a:pt x="189" y="83"/>
                    </a:lnTo>
                    <a:lnTo>
                      <a:pt x="200" y="58"/>
                    </a:lnTo>
                    <a:close/>
                  </a:path>
                </a:pathLst>
              </a:custGeom>
              <a:blipFill dpi="0" rotWithShape="0">
                <a:blip r:embed="rId4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53" name="Freeform 119"/>
              <p:cNvSpPr>
                <a:spLocks/>
              </p:cNvSpPr>
              <p:nvPr/>
            </p:nvSpPr>
            <p:spPr bwMode="auto">
              <a:xfrm>
                <a:off x="7239001" y="4478338"/>
                <a:ext cx="328613" cy="203200"/>
              </a:xfrm>
              <a:custGeom>
                <a:avLst/>
                <a:gdLst>
                  <a:gd name="T0" fmla="*/ 301625 w 207"/>
                  <a:gd name="T1" fmla="*/ 71438 h 128"/>
                  <a:gd name="T2" fmla="*/ 306388 w 207"/>
                  <a:gd name="T3" fmla="*/ 71438 h 128"/>
                  <a:gd name="T4" fmla="*/ 274638 w 207"/>
                  <a:gd name="T5" fmla="*/ 38100 h 128"/>
                  <a:gd name="T6" fmla="*/ 225425 w 207"/>
                  <a:gd name="T7" fmla="*/ 17463 h 128"/>
                  <a:gd name="T8" fmla="*/ 225425 w 207"/>
                  <a:gd name="T9" fmla="*/ 17463 h 128"/>
                  <a:gd name="T10" fmla="*/ 165100 w 207"/>
                  <a:gd name="T11" fmla="*/ 11113 h 128"/>
                  <a:gd name="T12" fmla="*/ 104775 w 207"/>
                  <a:gd name="T13" fmla="*/ 17463 h 128"/>
                  <a:gd name="T14" fmla="*/ 109538 w 207"/>
                  <a:gd name="T15" fmla="*/ 17463 h 128"/>
                  <a:gd name="T16" fmla="*/ 55563 w 207"/>
                  <a:gd name="T17" fmla="*/ 38100 h 128"/>
                  <a:gd name="T18" fmla="*/ 22225 w 207"/>
                  <a:gd name="T19" fmla="*/ 71438 h 128"/>
                  <a:gd name="T20" fmla="*/ 22225 w 207"/>
                  <a:gd name="T21" fmla="*/ 71438 h 128"/>
                  <a:gd name="T22" fmla="*/ 11113 w 207"/>
                  <a:gd name="T23" fmla="*/ 98425 h 128"/>
                  <a:gd name="T24" fmla="*/ 22225 w 207"/>
                  <a:gd name="T25" fmla="*/ 138113 h 128"/>
                  <a:gd name="T26" fmla="*/ 22225 w 207"/>
                  <a:gd name="T27" fmla="*/ 138113 h 128"/>
                  <a:gd name="T28" fmla="*/ 55563 w 207"/>
                  <a:gd name="T29" fmla="*/ 165100 h 128"/>
                  <a:gd name="T30" fmla="*/ 109538 w 207"/>
                  <a:gd name="T31" fmla="*/ 180975 h 128"/>
                  <a:gd name="T32" fmla="*/ 104775 w 207"/>
                  <a:gd name="T33" fmla="*/ 180975 h 128"/>
                  <a:gd name="T34" fmla="*/ 165100 w 207"/>
                  <a:gd name="T35" fmla="*/ 192088 h 128"/>
                  <a:gd name="T36" fmla="*/ 225425 w 207"/>
                  <a:gd name="T37" fmla="*/ 180975 h 128"/>
                  <a:gd name="T38" fmla="*/ 225425 w 207"/>
                  <a:gd name="T39" fmla="*/ 180975 h 128"/>
                  <a:gd name="T40" fmla="*/ 274638 w 207"/>
                  <a:gd name="T41" fmla="*/ 169863 h 128"/>
                  <a:gd name="T42" fmla="*/ 306388 w 207"/>
                  <a:gd name="T43" fmla="*/ 138113 h 128"/>
                  <a:gd name="T44" fmla="*/ 301625 w 207"/>
                  <a:gd name="T45" fmla="*/ 138113 h 128"/>
                  <a:gd name="T46" fmla="*/ 317500 w 207"/>
                  <a:gd name="T47" fmla="*/ 98425 h 128"/>
                  <a:gd name="T48" fmla="*/ 328613 w 207"/>
                  <a:gd name="T49" fmla="*/ 104775 h 128"/>
                  <a:gd name="T50" fmla="*/ 312738 w 207"/>
                  <a:gd name="T51" fmla="*/ 142875 h 128"/>
                  <a:gd name="T52" fmla="*/ 279400 w 207"/>
                  <a:gd name="T53" fmla="*/ 176213 h 128"/>
                  <a:gd name="T54" fmla="*/ 279400 w 207"/>
                  <a:gd name="T55" fmla="*/ 176213 h 128"/>
                  <a:gd name="T56" fmla="*/ 230188 w 207"/>
                  <a:gd name="T57" fmla="*/ 192088 h 128"/>
                  <a:gd name="T58" fmla="*/ 165100 w 207"/>
                  <a:gd name="T59" fmla="*/ 203200 h 128"/>
                  <a:gd name="T60" fmla="*/ 165100 w 207"/>
                  <a:gd name="T61" fmla="*/ 203200 h 128"/>
                  <a:gd name="T62" fmla="*/ 104775 w 207"/>
                  <a:gd name="T63" fmla="*/ 192088 h 128"/>
                  <a:gd name="T64" fmla="*/ 49213 w 207"/>
                  <a:gd name="T65" fmla="*/ 176213 h 128"/>
                  <a:gd name="T66" fmla="*/ 49213 w 207"/>
                  <a:gd name="T67" fmla="*/ 176213 h 128"/>
                  <a:gd name="T68" fmla="*/ 15875 w 207"/>
                  <a:gd name="T69" fmla="*/ 142875 h 128"/>
                  <a:gd name="T70" fmla="*/ 0 w 207"/>
                  <a:gd name="T71" fmla="*/ 104775 h 128"/>
                  <a:gd name="T72" fmla="*/ 0 w 207"/>
                  <a:gd name="T73" fmla="*/ 98425 h 128"/>
                  <a:gd name="T74" fmla="*/ 11113 w 207"/>
                  <a:gd name="T75" fmla="*/ 66675 h 128"/>
                  <a:gd name="T76" fmla="*/ 49213 w 207"/>
                  <a:gd name="T77" fmla="*/ 33338 h 128"/>
                  <a:gd name="T78" fmla="*/ 49213 w 207"/>
                  <a:gd name="T79" fmla="*/ 26988 h 128"/>
                  <a:gd name="T80" fmla="*/ 104775 w 207"/>
                  <a:gd name="T81" fmla="*/ 6350 h 128"/>
                  <a:gd name="T82" fmla="*/ 165100 w 207"/>
                  <a:gd name="T83" fmla="*/ 0 h 128"/>
                  <a:gd name="T84" fmla="*/ 165100 w 207"/>
                  <a:gd name="T85" fmla="*/ 0 h 128"/>
                  <a:gd name="T86" fmla="*/ 225425 w 207"/>
                  <a:gd name="T87" fmla="*/ 6350 h 128"/>
                  <a:gd name="T88" fmla="*/ 279400 w 207"/>
                  <a:gd name="T89" fmla="*/ 26988 h 128"/>
                  <a:gd name="T90" fmla="*/ 279400 w 207"/>
                  <a:gd name="T91" fmla="*/ 33338 h 128"/>
                  <a:gd name="T92" fmla="*/ 312738 w 207"/>
                  <a:gd name="T93" fmla="*/ 66675 h 128"/>
                  <a:gd name="T94" fmla="*/ 328613 w 207"/>
                  <a:gd name="T95" fmla="*/ 98425 h 128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07" h="128">
                    <a:moveTo>
                      <a:pt x="200" y="66"/>
                    </a:moveTo>
                    <a:lnTo>
                      <a:pt x="190" y="45"/>
                    </a:lnTo>
                    <a:lnTo>
                      <a:pt x="193" y="45"/>
                    </a:lnTo>
                    <a:lnTo>
                      <a:pt x="173" y="24"/>
                    </a:lnTo>
                    <a:lnTo>
                      <a:pt x="142" y="11"/>
                    </a:lnTo>
                    <a:lnTo>
                      <a:pt x="104" y="7"/>
                    </a:lnTo>
                    <a:lnTo>
                      <a:pt x="66" y="11"/>
                    </a:lnTo>
                    <a:lnTo>
                      <a:pt x="69" y="11"/>
                    </a:lnTo>
                    <a:lnTo>
                      <a:pt x="35" y="24"/>
                    </a:lnTo>
                    <a:lnTo>
                      <a:pt x="14" y="45"/>
                    </a:lnTo>
                    <a:lnTo>
                      <a:pt x="7" y="66"/>
                    </a:lnTo>
                    <a:lnTo>
                      <a:pt x="7" y="62"/>
                    </a:lnTo>
                    <a:lnTo>
                      <a:pt x="14" y="87"/>
                    </a:lnTo>
                    <a:lnTo>
                      <a:pt x="35" y="107"/>
                    </a:lnTo>
                    <a:lnTo>
                      <a:pt x="35" y="104"/>
                    </a:lnTo>
                    <a:lnTo>
                      <a:pt x="69" y="114"/>
                    </a:lnTo>
                    <a:lnTo>
                      <a:pt x="66" y="114"/>
                    </a:lnTo>
                    <a:lnTo>
                      <a:pt x="104" y="121"/>
                    </a:lnTo>
                    <a:lnTo>
                      <a:pt x="142" y="114"/>
                    </a:lnTo>
                    <a:lnTo>
                      <a:pt x="173" y="104"/>
                    </a:lnTo>
                    <a:lnTo>
                      <a:pt x="173" y="107"/>
                    </a:lnTo>
                    <a:lnTo>
                      <a:pt x="193" y="87"/>
                    </a:lnTo>
                    <a:lnTo>
                      <a:pt x="190" y="87"/>
                    </a:lnTo>
                    <a:lnTo>
                      <a:pt x="200" y="62"/>
                    </a:lnTo>
                    <a:lnTo>
                      <a:pt x="207" y="66"/>
                    </a:lnTo>
                    <a:lnTo>
                      <a:pt x="197" y="90"/>
                    </a:lnTo>
                    <a:lnTo>
                      <a:pt x="176" y="111"/>
                    </a:lnTo>
                    <a:lnTo>
                      <a:pt x="145" y="121"/>
                    </a:lnTo>
                    <a:lnTo>
                      <a:pt x="142" y="121"/>
                    </a:lnTo>
                    <a:lnTo>
                      <a:pt x="104" y="128"/>
                    </a:lnTo>
                    <a:lnTo>
                      <a:pt x="66" y="121"/>
                    </a:lnTo>
                    <a:lnTo>
                      <a:pt x="31" y="111"/>
                    </a:lnTo>
                    <a:lnTo>
                      <a:pt x="10" y="90"/>
                    </a:lnTo>
                    <a:lnTo>
                      <a:pt x="7" y="90"/>
                    </a:lnTo>
                    <a:lnTo>
                      <a:pt x="0" y="66"/>
                    </a:lnTo>
                    <a:lnTo>
                      <a:pt x="0" y="62"/>
                    </a:lnTo>
                    <a:lnTo>
                      <a:pt x="7" y="42"/>
                    </a:lnTo>
                    <a:lnTo>
                      <a:pt x="10" y="42"/>
                    </a:lnTo>
                    <a:lnTo>
                      <a:pt x="31" y="21"/>
                    </a:lnTo>
                    <a:lnTo>
                      <a:pt x="31" y="17"/>
                    </a:lnTo>
                    <a:lnTo>
                      <a:pt x="66" y="4"/>
                    </a:lnTo>
                    <a:lnTo>
                      <a:pt x="104" y="0"/>
                    </a:lnTo>
                    <a:lnTo>
                      <a:pt x="142" y="4"/>
                    </a:lnTo>
                    <a:lnTo>
                      <a:pt x="145" y="4"/>
                    </a:lnTo>
                    <a:lnTo>
                      <a:pt x="176" y="17"/>
                    </a:lnTo>
                    <a:lnTo>
                      <a:pt x="176" y="21"/>
                    </a:lnTo>
                    <a:lnTo>
                      <a:pt x="197" y="42"/>
                    </a:lnTo>
                    <a:lnTo>
                      <a:pt x="207" y="62"/>
                    </a:lnTo>
                    <a:lnTo>
                      <a:pt x="200" y="66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54" name="Freeform 120"/>
              <p:cNvSpPr>
                <a:spLocks/>
              </p:cNvSpPr>
              <p:nvPr/>
            </p:nvSpPr>
            <p:spPr bwMode="auto">
              <a:xfrm>
                <a:off x="7556501" y="4576763"/>
                <a:ext cx="11113" cy="6350"/>
              </a:xfrm>
              <a:custGeom>
                <a:avLst/>
                <a:gdLst>
                  <a:gd name="T0" fmla="*/ 0 w 7"/>
                  <a:gd name="T1" fmla="*/ 0 h 4"/>
                  <a:gd name="T2" fmla="*/ 0 w 7"/>
                  <a:gd name="T3" fmla="*/ 0 h 4"/>
                  <a:gd name="T4" fmla="*/ 0 w 7"/>
                  <a:gd name="T5" fmla="*/ 6350 h 4"/>
                  <a:gd name="T6" fmla="*/ 11113 w 7"/>
                  <a:gd name="T7" fmla="*/ 0 h 4"/>
                  <a:gd name="T8" fmla="*/ 11113 w 7"/>
                  <a:gd name="T9" fmla="*/ 6350 h 4"/>
                  <a:gd name="T10" fmla="*/ 11113 w 7"/>
                  <a:gd name="T11" fmla="*/ 6350 h 4"/>
                  <a:gd name="T12" fmla="*/ 0 w 7"/>
                  <a:gd name="T13" fmla="*/ 0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" h="4">
                    <a:moveTo>
                      <a:pt x="0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7" y="0"/>
                    </a:lnTo>
                    <a:lnTo>
                      <a:pt x="7" y="4"/>
                    </a:lnTo>
                    <a:lnTo>
                      <a:pt x="0" y="0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55" name="Rectangle 121"/>
              <p:cNvSpPr>
                <a:spLocks noChangeArrowheads="1"/>
              </p:cNvSpPr>
              <p:nvPr/>
            </p:nvSpPr>
            <p:spPr bwMode="auto">
              <a:xfrm>
                <a:off x="7318376" y="4522789"/>
                <a:ext cx="225425" cy="1222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lang="en-US" altLang="zh-TW" sz="800">
                    <a:solidFill>
                      <a:srgbClr val="000000"/>
                    </a:solidFill>
                    <a:latin typeface="Times" panose="02020603050405020304" pitchFamily="18" charset="0"/>
                    <a:ea typeface="新細明體" pitchFamily="18" charset="-120"/>
                  </a:rPr>
                  <a:t>DFW</a:t>
                </a:r>
                <a:endParaRPr lang="en-US" altLang="zh-TW">
                  <a:ea typeface="新細明體" pitchFamily="18" charset="-120"/>
                </a:endParaRPr>
              </a:p>
            </p:txBody>
          </p:sp>
          <p:sp>
            <p:nvSpPr>
              <p:cNvPr id="18556" name="Freeform 122"/>
              <p:cNvSpPr>
                <a:spLocks/>
              </p:cNvSpPr>
              <p:nvPr/>
            </p:nvSpPr>
            <p:spPr bwMode="auto">
              <a:xfrm>
                <a:off x="6224589" y="4029075"/>
                <a:ext cx="319087" cy="192088"/>
              </a:xfrm>
              <a:custGeom>
                <a:avLst/>
                <a:gdLst>
                  <a:gd name="T0" fmla="*/ 319087 w 201"/>
                  <a:gd name="T1" fmla="*/ 92075 h 121"/>
                  <a:gd name="T2" fmla="*/ 301625 w 201"/>
                  <a:gd name="T3" fmla="*/ 60325 h 121"/>
                  <a:gd name="T4" fmla="*/ 269875 w 201"/>
                  <a:gd name="T5" fmla="*/ 26988 h 121"/>
                  <a:gd name="T6" fmla="*/ 220662 w 201"/>
                  <a:gd name="T7" fmla="*/ 4763 h 121"/>
                  <a:gd name="T8" fmla="*/ 160337 w 201"/>
                  <a:gd name="T9" fmla="*/ 0 h 121"/>
                  <a:gd name="T10" fmla="*/ 100012 w 201"/>
                  <a:gd name="T11" fmla="*/ 4763 h 121"/>
                  <a:gd name="T12" fmla="*/ 44450 w 201"/>
                  <a:gd name="T13" fmla="*/ 26988 h 121"/>
                  <a:gd name="T14" fmla="*/ 11112 w 201"/>
                  <a:gd name="T15" fmla="*/ 60325 h 121"/>
                  <a:gd name="T16" fmla="*/ 0 w 201"/>
                  <a:gd name="T17" fmla="*/ 92075 h 121"/>
                  <a:gd name="T18" fmla="*/ 11112 w 201"/>
                  <a:gd name="T19" fmla="*/ 131763 h 121"/>
                  <a:gd name="T20" fmla="*/ 44450 w 201"/>
                  <a:gd name="T21" fmla="*/ 163513 h 121"/>
                  <a:gd name="T22" fmla="*/ 100012 w 201"/>
                  <a:gd name="T23" fmla="*/ 180975 h 121"/>
                  <a:gd name="T24" fmla="*/ 160337 w 201"/>
                  <a:gd name="T25" fmla="*/ 192088 h 121"/>
                  <a:gd name="T26" fmla="*/ 220662 w 201"/>
                  <a:gd name="T27" fmla="*/ 180975 h 121"/>
                  <a:gd name="T28" fmla="*/ 269875 w 201"/>
                  <a:gd name="T29" fmla="*/ 163513 h 121"/>
                  <a:gd name="T30" fmla="*/ 301625 w 201"/>
                  <a:gd name="T31" fmla="*/ 131763 h 121"/>
                  <a:gd name="T32" fmla="*/ 319087 w 201"/>
                  <a:gd name="T33" fmla="*/ 92075 h 12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01" h="121">
                    <a:moveTo>
                      <a:pt x="201" y="58"/>
                    </a:moveTo>
                    <a:lnTo>
                      <a:pt x="190" y="38"/>
                    </a:lnTo>
                    <a:lnTo>
                      <a:pt x="170" y="17"/>
                    </a:lnTo>
                    <a:lnTo>
                      <a:pt x="139" y="3"/>
                    </a:lnTo>
                    <a:lnTo>
                      <a:pt x="101" y="0"/>
                    </a:lnTo>
                    <a:lnTo>
                      <a:pt x="63" y="3"/>
                    </a:lnTo>
                    <a:lnTo>
                      <a:pt x="28" y="17"/>
                    </a:lnTo>
                    <a:lnTo>
                      <a:pt x="7" y="38"/>
                    </a:lnTo>
                    <a:lnTo>
                      <a:pt x="0" y="58"/>
                    </a:lnTo>
                    <a:lnTo>
                      <a:pt x="7" y="83"/>
                    </a:lnTo>
                    <a:lnTo>
                      <a:pt x="28" y="103"/>
                    </a:lnTo>
                    <a:lnTo>
                      <a:pt x="63" y="114"/>
                    </a:lnTo>
                    <a:lnTo>
                      <a:pt x="101" y="121"/>
                    </a:lnTo>
                    <a:lnTo>
                      <a:pt x="139" y="114"/>
                    </a:lnTo>
                    <a:lnTo>
                      <a:pt x="170" y="103"/>
                    </a:lnTo>
                    <a:lnTo>
                      <a:pt x="190" y="83"/>
                    </a:lnTo>
                    <a:lnTo>
                      <a:pt x="201" y="58"/>
                    </a:lnTo>
                    <a:close/>
                  </a:path>
                </a:pathLst>
              </a:custGeom>
              <a:blipFill dpi="0" rotWithShape="0">
                <a:blip r:embed="rId4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57" name="Freeform 123"/>
              <p:cNvSpPr>
                <a:spLocks/>
              </p:cNvSpPr>
              <p:nvPr/>
            </p:nvSpPr>
            <p:spPr bwMode="auto">
              <a:xfrm>
                <a:off x="6219826" y="4022725"/>
                <a:ext cx="328613" cy="203200"/>
              </a:xfrm>
              <a:custGeom>
                <a:avLst/>
                <a:gdLst>
                  <a:gd name="T0" fmla="*/ 301625 w 207"/>
                  <a:gd name="T1" fmla="*/ 71438 h 128"/>
                  <a:gd name="T2" fmla="*/ 306388 w 207"/>
                  <a:gd name="T3" fmla="*/ 71438 h 128"/>
                  <a:gd name="T4" fmla="*/ 274638 w 207"/>
                  <a:gd name="T5" fmla="*/ 38100 h 128"/>
                  <a:gd name="T6" fmla="*/ 225425 w 207"/>
                  <a:gd name="T7" fmla="*/ 17463 h 128"/>
                  <a:gd name="T8" fmla="*/ 225425 w 207"/>
                  <a:gd name="T9" fmla="*/ 17463 h 128"/>
                  <a:gd name="T10" fmla="*/ 165100 w 207"/>
                  <a:gd name="T11" fmla="*/ 11113 h 128"/>
                  <a:gd name="T12" fmla="*/ 104775 w 207"/>
                  <a:gd name="T13" fmla="*/ 17463 h 128"/>
                  <a:gd name="T14" fmla="*/ 109538 w 207"/>
                  <a:gd name="T15" fmla="*/ 17463 h 128"/>
                  <a:gd name="T16" fmla="*/ 55563 w 207"/>
                  <a:gd name="T17" fmla="*/ 38100 h 128"/>
                  <a:gd name="T18" fmla="*/ 22225 w 207"/>
                  <a:gd name="T19" fmla="*/ 71438 h 128"/>
                  <a:gd name="T20" fmla="*/ 22225 w 207"/>
                  <a:gd name="T21" fmla="*/ 71438 h 128"/>
                  <a:gd name="T22" fmla="*/ 11113 w 207"/>
                  <a:gd name="T23" fmla="*/ 98425 h 128"/>
                  <a:gd name="T24" fmla="*/ 22225 w 207"/>
                  <a:gd name="T25" fmla="*/ 138113 h 128"/>
                  <a:gd name="T26" fmla="*/ 22225 w 207"/>
                  <a:gd name="T27" fmla="*/ 138113 h 128"/>
                  <a:gd name="T28" fmla="*/ 55563 w 207"/>
                  <a:gd name="T29" fmla="*/ 165100 h 128"/>
                  <a:gd name="T30" fmla="*/ 109538 w 207"/>
                  <a:gd name="T31" fmla="*/ 180975 h 128"/>
                  <a:gd name="T32" fmla="*/ 104775 w 207"/>
                  <a:gd name="T33" fmla="*/ 180975 h 128"/>
                  <a:gd name="T34" fmla="*/ 165100 w 207"/>
                  <a:gd name="T35" fmla="*/ 192088 h 128"/>
                  <a:gd name="T36" fmla="*/ 225425 w 207"/>
                  <a:gd name="T37" fmla="*/ 180975 h 128"/>
                  <a:gd name="T38" fmla="*/ 225425 w 207"/>
                  <a:gd name="T39" fmla="*/ 180975 h 128"/>
                  <a:gd name="T40" fmla="*/ 274638 w 207"/>
                  <a:gd name="T41" fmla="*/ 169863 h 128"/>
                  <a:gd name="T42" fmla="*/ 306388 w 207"/>
                  <a:gd name="T43" fmla="*/ 138113 h 128"/>
                  <a:gd name="T44" fmla="*/ 301625 w 207"/>
                  <a:gd name="T45" fmla="*/ 138113 h 128"/>
                  <a:gd name="T46" fmla="*/ 317500 w 207"/>
                  <a:gd name="T47" fmla="*/ 98425 h 128"/>
                  <a:gd name="T48" fmla="*/ 328613 w 207"/>
                  <a:gd name="T49" fmla="*/ 104775 h 128"/>
                  <a:gd name="T50" fmla="*/ 312738 w 207"/>
                  <a:gd name="T51" fmla="*/ 142875 h 128"/>
                  <a:gd name="T52" fmla="*/ 279400 w 207"/>
                  <a:gd name="T53" fmla="*/ 176213 h 128"/>
                  <a:gd name="T54" fmla="*/ 279400 w 207"/>
                  <a:gd name="T55" fmla="*/ 176213 h 128"/>
                  <a:gd name="T56" fmla="*/ 230188 w 207"/>
                  <a:gd name="T57" fmla="*/ 192088 h 128"/>
                  <a:gd name="T58" fmla="*/ 165100 w 207"/>
                  <a:gd name="T59" fmla="*/ 203200 h 128"/>
                  <a:gd name="T60" fmla="*/ 165100 w 207"/>
                  <a:gd name="T61" fmla="*/ 203200 h 128"/>
                  <a:gd name="T62" fmla="*/ 104775 w 207"/>
                  <a:gd name="T63" fmla="*/ 192088 h 128"/>
                  <a:gd name="T64" fmla="*/ 49213 w 207"/>
                  <a:gd name="T65" fmla="*/ 176213 h 128"/>
                  <a:gd name="T66" fmla="*/ 49213 w 207"/>
                  <a:gd name="T67" fmla="*/ 176213 h 128"/>
                  <a:gd name="T68" fmla="*/ 15875 w 207"/>
                  <a:gd name="T69" fmla="*/ 142875 h 128"/>
                  <a:gd name="T70" fmla="*/ 0 w 207"/>
                  <a:gd name="T71" fmla="*/ 104775 h 128"/>
                  <a:gd name="T72" fmla="*/ 0 w 207"/>
                  <a:gd name="T73" fmla="*/ 98425 h 128"/>
                  <a:gd name="T74" fmla="*/ 11113 w 207"/>
                  <a:gd name="T75" fmla="*/ 66675 h 128"/>
                  <a:gd name="T76" fmla="*/ 49213 w 207"/>
                  <a:gd name="T77" fmla="*/ 33338 h 128"/>
                  <a:gd name="T78" fmla="*/ 49213 w 207"/>
                  <a:gd name="T79" fmla="*/ 28575 h 128"/>
                  <a:gd name="T80" fmla="*/ 104775 w 207"/>
                  <a:gd name="T81" fmla="*/ 6350 h 128"/>
                  <a:gd name="T82" fmla="*/ 165100 w 207"/>
                  <a:gd name="T83" fmla="*/ 0 h 128"/>
                  <a:gd name="T84" fmla="*/ 165100 w 207"/>
                  <a:gd name="T85" fmla="*/ 0 h 128"/>
                  <a:gd name="T86" fmla="*/ 225425 w 207"/>
                  <a:gd name="T87" fmla="*/ 6350 h 128"/>
                  <a:gd name="T88" fmla="*/ 279400 w 207"/>
                  <a:gd name="T89" fmla="*/ 28575 h 128"/>
                  <a:gd name="T90" fmla="*/ 279400 w 207"/>
                  <a:gd name="T91" fmla="*/ 33338 h 128"/>
                  <a:gd name="T92" fmla="*/ 312738 w 207"/>
                  <a:gd name="T93" fmla="*/ 66675 h 128"/>
                  <a:gd name="T94" fmla="*/ 328613 w 207"/>
                  <a:gd name="T95" fmla="*/ 98425 h 128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07" h="128">
                    <a:moveTo>
                      <a:pt x="200" y="66"/>
                    </a:moveTo>
                    <a:lnTo>
                      <a:pt x="190" y="45"/>
                    </a:lnTo>
                    <a:lnTo>
                      <a:pt x="193" y="45"/>
                    </a:lnTo>
                    <a:lnTo>
                      <a:pt x="173" y="24"/>
                    </a:lnTo>
                    <a:lnTo>
                      <a:pt x="142" y="11"/>
                    </a:lnTo>
                    <a:lnTo>
                      <a:pt x="104" y="7"/>
                    </a:lnTo>
                    <a:lnTo>
                      <a:pt x="66" y="11"/>
                    </a:lnTo>
                    <a:lnTo>
                      <a:pt x="69" y="11"/>
                    </a:lnTo>
                    <a:lnTo>
                      <a:pt x="35" y="24"/>
                    </a:lnTo>
                    <a:lnTo>
                      <a:pt x="14" y="45"/>
                    </a:lnTo>
                    <a:lnTo>
                      <a:pt x="7" y="66"/>
                    </a:lnTo>
                    <a:lnTo>
                      <a:pt x="7" y="62"/>
                    </a:lnTo>
                    <a:lnTo>
                      <a:pt x="14" y="87"/>
                    </a:lnTo>
                    <a:lnTo>
                      <a:pt x="35" y="107"/>
                    </a:lnTo>
                    <a:lnTo>
                      <a:pt x="35" y="104"/>
                    </a:lnTo>
                    <a:lnTo>
                      <a:pt x="69" y="114"/>
                    </a:lnTo>
                    <a:lnTo>
                      <a:pt x="66" y="114"/>
                    </a:lnTo>
                    <a:lnTo>
                      <a:pt x="104" y="121"/>
                    </a:lnTo>
                    <a:lnTo>
                      <a:pt x="142" y="114"/>
                    </a:lnTo>
                    <a:lnTo>
                      <a:pt x="173" y="104"/>
                    </a:lnTo>
                    <a:lnTo>
                      <a:pt x="173" y="107"/>
                    </a:lnTo>
                    <a:lnTo>
                      <a:pt x="193" y="87"/>
                    </a:lnTo>
                    <a:lnTo>
                      <a:pt x="190" y="87"/>
                    </a:lnTo>
                    <a:lnTo>
                      <a:pt x="200" y="62"/>
                    </a:lnTo>
                    <a:lnTo>
                      <a:pt x="207" y="66"/>
                    </a:lnTo>
                    <a:lnTo>
                      <a:pt x="197" y="90"/>
                    </a:lnTo>
                    <a:lnTo>
                      <a:pt x="176" y="111"/>
                    </a:lnTo>
                    <a:lnTo>
                      <a:pt x="145" y="121"/>
                    </a:lnTo>
                    <a:lnTo>
                      <a:pt x="142" y="121"/>
                    </a:lnTo>
                    <a:lnTo>
                      <a:pt x="104" y="128"/>
                    </a:lnTo>
                    <a:lnTo>
                      <a:pt x="66" y="121"/>
                    </a:lnTo>
                    <a:lnTo>
                      <a:pt x="31" y="111"/>
                    </a:lnTo>
                    <a:lnTo>
                      <a:pt x="10" y="90"/>
                    </a:lnTo>
                    <a:lnTo>
                      <a:pt x="7" y="90"/>
                    </a:lnTo>
                    <a:lnTo>
                      <a:pt x="0" y="66"/>
                    </a:lnTo>
                    <a:lnTo>
                      <a:pt x="0" y="62"/>
                    </a:lnTo>
                    <a:lnTo>
                      <a:pt x="7" y="42"/>
                    </a:lnTo>
                    <a:lnTo>
                      <a:pt x="10" y="42"/>
                    </a:lnTo>
                    <a:lnTo>
                      <a:pt x="31" y="21"/>
                    </a:lnTo>
                    <a:lnTo>
                      <a:pt x="31" y="18"/>
                    </a:lnTo>
                    <a:lnTo>
                      <a:pt x="66" y="4"/>
                    </a:lnTo>
                    <a:lnTo>
                      <a:pt x="104" y="0"/>
                    </a:lnTo>
                    <a:lnTo>
                      <a:pt x="142" y="4"/>
                    </a:lnTo>
                    <a:lnTo>
                      <a:pt x="145" y="4"/>
                    </a:lnTo>
                    <a:lnTo>
                      <a:pt x="176" y="18"/>
                    </a:lnTo>
                    <a:lnTo>
                      <a:pt x="176" y="21"/>
                    </a:lnTo>
                    <a:lnTo>
                      <a:pt x="197" y="42"/>
                    </a:lnTo>
                    <a:lnTo>
                      <a:pt x="207" y="62"/>
                    </a:lnTo>
                    <a:lnTo>
                      <a:pt x="200" y="66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58" name="Freeform 124"/>
              <p:cNvSpPr>
                <a:spLocks/>
              </p:cNvSpPr>
              <p:nvPr/>
            </p:nvSpPr>
            <p:spPr bwMode="auto">
              <a:xfrm>
                <a:off x="6537326" y="4121150"/>
                <a:ext cx="11113" cy="6350"/>
              </a:xfrm>
              <a:custGeom>
                <a:avLst/>
                <a:gdLst>
                  <a:gd name="T0" fmla="*/ 0 w 7"/>
                  <a:gd name="T1" fmla="*/ 0 h 4"/>
                  <a:gd name="T2" fmla="*/ 0 w 7"/>
                  <a:gd name="T3" fmla="*/ 0 h 4"/>
                  <a:gd name="T4" fmla="*/ 0 w 7"/>
                  <a:gd name="T5" fmla="*/ 6350 h 4"/>
                  <a:gd name="T6" fmla="*/ 11113 w 7"/>
                  <a:gd name="T7" fmla="*/ 0 h 4"/>
                  <a:gd name="T8" fmla="*/ 11113 w 7"/>
                  <a:gd name="T9" fmla="*/ 6350 h 4"/>
                  <a:gd name="T10" fmla="*/ 11113 w 7"/>
                  <a:gd name="T11" fmla="*/ 6350 h 4"/>
                  <a:gd name="T12" fmla="*/ 0 w 7"/>
                  <a:gd name="T13" fmla="*/ 0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" h="4">
                    <a:moveTo>
                      <a:pt x="0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7" y="0"/>
                    </a:lnTo>
                    <a:lnTo>
                      <a:pt x="7" y="4"/>
                    </a:lnTo>
                    <a:lnTo>
                      <a:pt x="0" y="0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59" name="Rectangle 125"/>
              <p:cNvSpPr>
                <a:spLocks noChangeArrowheads="1"/>
              </p:cNvSpPr>
              <p:nvPr/>
            </p:nvSpPr>
            <p:spPr bwMode="auto">
              <a:xfrm>
                <a:off x="6318251" y="4067175"/>
                <a:ext cx="187325" cy="122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lang="en-US" altLang="zh-TW" sz="800">
                    <a:solidFill>
                      <a:srgbClr val="000000"/>
                    </a:solidFill>
                    <a:latin typeface="Times" panose="02020603050405020304" pitchFamily="18" charset="0"/>
                    <a:ea typeface="新細明體" pitchFamily="18" charset="-120"/>
                  </a:rPr>
                  <a:t>SFO</a:t>
                </a:r>
                <a:endParaRPr lang="en-US" altLang="zh-TW">
                  <a:ea typeface="新細明體" pitchFamily="18" charset="-120"/>
                </a:endParaRPr>
              </a:p>
            </p:txBody>
          </p:sp>
          <p:sp>
            <p:nvSpPr>
              <p:cNvPr id="18560" name="Freeform 126"/>
              <p:cNvSpPr>
                <a:spLocks/>
              </p:cNvSpPr>
              <p:nvPr/>
            </p:nvSpPr>
            <p:spPr bwMode="auto">
              <a:xfrm>
                <a:off x="8434388" y="4078289"/>
                <a:ext cx="317500" cy="192087"/>
              </a:xfrm>
              <a:custGeom>
                <a:avLst/>
                <a:gdLst>
                  <a:gd name="T0" fmla="*/ 317500 w 200"/>
                  <a:gd name="T1" fmla="*/ 93662 h 121"/>
                  <a:gd name="T2" fmla="*/ 301625 w 200"/>
                  <a:gd name="T3" fmla="*/ 60325 h 121"/>
                  <a:gd name="T4" fmla="*/ 268288 w 200"/>
                  <a:gd name="T5" fmla="*/ 26987 h 121"/>
                  <a:gd name="T6" fmla="*/ 219075 w 200"/>
                  <a:gd name="T7" fmla="*/ 4762 h 121"/>
                  <a:gd name="T8" fmla="*/ 158750 w 200"/>
                  <a:gd name="T9" fmla="*/ 0 h 121"/>
                  <a:gd name="T10" fmla="*/ 98425 w 200"/>
                  <a:gd name="T11" fmla="*/ 4762 h 121"/>
                  <a:gd name="T12" fmla="*/ 42863 w 200"/>
                  <a:gd name="T13" fmla="*/ 26987 h 121"/>
                  <a:gd name="T14" fmla="*/ 11113 w 200"/>
                  <a:gd name="T15" fmla="*/ 60325 h 121"/>
                  <a:gd name="T16" fmla="*/ 0 w 200"/>
                  <a:gd name="T17" fmla="*/ 93662 h 121"/>
                  <a:gd name="T18" fmla="*/ 11113 w 200"/>
                  <a:gd name="T19" fmla="*/ 131762 h 121"/>
                  <a:gd name="T20" fmla="*/ 42863 w 200"/>
                  <a:gd name="T21" fmla="*/ 165100 h 121"/>
                  <a:gd name="T22" fmla="*/ 98425 w 200"/>
                  <a:gd name="T23" fmla="*/ 180975 h 121"/>
                  <a:gd name="T24" fmla="*/ 158750 w 200"/>
                  <a:gd name="T25" fmla="*/ 192087 h 121"/>
                  <a:gd name="T26" fmla="*/ 219075 w 200"/>
                  <a:gd name="T27" fmla="*/ 180975 h 121"/>
                  <a:gd name="T28" fmla="*/ 268288 w 200"/>
                  <a:gd name="T29" fmla="*/ 165100 h 121"/>
                  <a:gd name="T30" fmla="*/ 301625 w 200"/>
                  <a:gd name="T31" fmla="*/ 131762 h 121"/>
                  <a:gd name="T32" fmla="*/ 317500 w 200"/>
                  <a:gd name="T33" fmla="*/ 93662 h 12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00" h="121">
                    <a:moveTo>
                      <a:pt x="200" y="59"/>
                    </a:moveTo>
                    <a:lnTo>
                      <a:pt x="190" y="38"/>
                    </a:lnTo>
                    <a:lnTo>
                      <a:pt x="169" y="17"/>
                    </a:lnTo>
                    <a:lnTo>
                      <a:pt x="138" y="3"/>
                    </a:lnTo>
                    <a:lnTo>
                      <a:pt x="100" y="0"/>
                    </a:lnTo>
                    <a:lnTo>
                      <a:pt x="62" y="3"/>
                    </a:lnTo>
                    <a:lnTo>
                      <a:pt x="27" y="17"/>
                    </a:lnTo>
                    <a:lnTo>
                      <a:pt x="7" y="38"/>
                    </a:lnTo>
                    <a:lnTo>
                      <a:pt x="0" y="59"/>
                    </a:lnTo>
                    <a:lnTo>
                      <a:pt x="7" y="83"/>
                    </a:lnTo>
                    <a:lnTo>
                      <a:pt x="27" y="104"/>
                    </a:lnTo>
                    <a:lnTo>
                      <a:pt x="62" y="114"/>
                    </a:lnTo>
                    <a:lnTo>
                      <a:pt x="100" y="121"/>
                    </a:lnTo>
                    <a:lnTo>
                      <a:pt x="138" y="114"/>
                    </a:lnTo>
                    <a:lnTo>
                      <a:pt x="169" y="104"/>
                    </a:lnTo>
                    <a:lnTo>
                      <a:pt x="190" y="83"/>
                    </a:lnTo>
                    <a:lnTo>
                      <a:pt x="200" y="59"/>
                    </a:lnTo>
                    <a:close/>
                  </a:path>
                </a:pathLst>
              </a:custGeom>
              <a:blipFill dpi="0" rotWithShape="0">
                <a:blip r:embed="rId4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61" name="Freeform 127"/>
              <p:cNvSpPr>
                <a:spLocks/>
              </p:cNvSpPr>
              <p:nvPr/>
            </p:nvSpPr>
            <p:spPr bwMode="auto">
              <a:xfrm>
                <a:off x="8428038" y="4071938"/>
                <a:ext cx="328612" cy="203200"/>
              </a:xfrm>
              <a:custGeom>
                <a:avLst/>
                <a:gdLst>
                  <a:gd name="T0" fmla="*/ 301625 w 207"/>
                  <a:gd name="T1" fmla="*/ 71438 h 128"/>
                  <a:gd name="T2" fmla="*/ 307975 w 207"/>
                  <a:gd name="T3" fmla="*/ 71438 h 128"/>
                  <a:gd name="T4" fmla="*/ 274637 w 207"/>
                  <a:gd name="T5" fmla="*/ 39688 h 128"/>
                  <a:gd name="T6" fmla="*/ 225425 w 207"/>
                  <a:gd name="T7" fmla="*/ 17463 h 128"/>
                  <a:gd name="T8" fmla="*/ 225425 w 207"/>
                  <a:gd name="T9" fmla="*/ 17463 h 128"/>
                  <a:gd name="T10" fmla="*/ 165100 w 207"/>
                  <a:gd name="T11" fmla="*/ 11113 h 128"/>
                  <a:gd name="T12" fmla="*/ 104775 w 207"/>
                  <a:gd name="T13" fmla="*/ 17463 h 128"/>
                  <a:gd name="T14" fmla="*/ 109537 w 207"/>
                  <a:gd name="T15" fmla="*/ 17463 h 128"/>
                  <a:gd name="T16" fmla="*/ 55562 w 207"/>
                  <a:gd name="T17" fmla="*/ 39688 h 128"/>
                  <a:gd name="T18" fmla="*/ 22225 w 207"/>
                  <a:gd name="T19" fmla="*/ 71438 h 128"/>
                  <a:gd name="T20" fmla="*/ 22225 w 207"/>
                  <a:gd name="T21" fmla="*/ 71438 h 128"/>
                  <a:gd name="T22" fmla="*/ 11112 w 207"/>
                  <a:gd name="T23" fmla="*/ 100013 h 128"/>
                  <a:gd name="T24" fmla="*/ 22225 w 207"/>
                  <a:gd name="T25" fmla="*/ 138113 h 128"/>
                  <a:gd name="T26" fmla="*/ 22225 w 207"/>
                  <a:gd name="T27" fmla="*/ 138113 h 128"/>
                  <a:gd name="T28" fmla="*/ 55562 w 207"/>
                  <a:gd name="T29" fmla="*/ 165100 h 128"/>
                  <a:gd name="T30" fmla="*/ 109537 w 207"/>
                  <a:gd name="T31" fmla="*/ 180975 h 128"/>
                  <a:gd name="T32" fmla="*/ 104775 w 207"/>
                  <a:gd name="T33" fmla="*/ 180975 h 128"/>
                  <a:gd name="T34" fmla="*/ 165100 w 207"/>
                  <a:gd name="T35" fmla="*/ 192088 h 128"/>
                  <a:gd name="T36" fmla="*/ 225425 w 207"/>
                  <a:gd name="T37" fmla="*/ 180975 h 128"/>
                  <a:gd name="T38" fmla="*/ 225425 w 207"/>
                  <a:gd name="T39" fmla="*/ 180975 h 128"/>
                  <a:gd name="T40" fmla="*/ 274637 w 207"/>
                  <a:gd name="T41" fmla="*/ 171450 h 128"/>
                  <a:gd name="T42" fmla="*/ 307975 w 207"/>
                  <a:gd name="T43" fmla="*/ 138113 h 128"/>
                  <a:gd name="T44" fmla="*/ 301625 w 207"/>
                  <a:gd name="T45" fmla="*/ 138113 h 128"/>
                  <a:gd name="T46" fmla="*/ 317500 w 207"/>
                  <a:gd name="T47" fmla="*/ 100013 h 128"/>
                  <a:gd name="T48" fmla="*/ 328612 w 207"/>
                  <a:gd name="T49" fmla="*/ 104775 h 128"/>
                  <a:gd name="T50" fmla="*/ 312737 w 207"/>
                  <a:gd name="T51" fmla="*/ 142875 h 128"/>
                  <a:gd name="T52" fmla="*/ 279400 w 207"/>
                  <a:gd name="T53" fmla="*/ 176213 h 128"/>
                  <a:gd name="T54" fmla="*/ 279400 w 207"/>
                  <a:gd name="T55" fmla="*/ 176213 h 128"/>
                  <a:gd name="T56" fmla="*/ 230187 w 207"/>
                  <a:gd name="T57" fmla="*/ 192088 h 128"/>
                  <a:gd name="T58" fmla="*/ 165100 w 207"/>
                  <a:gd name="T59" fmla="*/ 203200 h 128"/>
                  <a:gd name="T60" fmla="*/ 165100 w 207"/>
                  <a:gd name="T61" fmla="*/ 203200 h 128"/>
                  <a:gd name="T62" fmla="*/ 104775 w 207"/>
                  <a:gd name="T63" fmla="*/ 192088 h 128"/>
                  <a:gd name="T64" fmla="*/ 49212 w 207"/>
                  <a:gd name="T65" fmla="*/ 176213 h 128"/>
                  <a:gd name="T66" fmla="*/ 49212 w 207"/>
                  <a:gd name="T67" fmla="*/ 176213 h 128"/>
                  <a:gd name="T68" fmla="*/ 17462 w 207"/>
                  <a:gd name="T69" fmla="*/ 142875 h 128"/>
                  <a:gd name="T70" fmla="*/ 0 w 207"/>
                  <a:gd name="T71" fmla="*/ 104775 h 128"/>
                  <a:gd name="T72" fmla="*/ 0 w 207"/>
                  <a:gd name="T73" fmla="*/ 100013 h 128"/>
                  <a:gd name="T74" fmla="*/ 11112 w 207"/>
                  <a:gd name="T75" fmla="*/ 66675 h 128"/>
                  <a:gd name="T76" fmla="*/ 49212 w 207"/>
                  <a:gd name="T77" fmla="*/ 33338 h 128"/>
                  <a:gd name="T78" fmla="*/ 49212 w 207"/>
                  <a:gd name="T79" fmla="*/ 28575 h 128"/>
                  <a:gd name="T80" fmla="*/ 104775 w 207"/>
                  <a:gd name="T81" fmla="*/ 6350 h 128"/>
                  <a:gd name="T82" fmla="*/ 165100 w 207"/>
                  <a:gd name="T83" fmla="*/ 0 h 128"/>
                  <a:gd name="T84" fmla="*/ 165100 w 207"/>
                  <a:gd name="T85" fmla="*/ 0 h 128"/>
                  <a:gd name="T86" fmla="*/ 225425 w 207"/>
                  <a:gd name="T87" fmla="*/ 6350 h 128"/>
                  <a:gd name="T88" fmla="*/ 279400 w 207"/>
                  <a:gd name="T89" fmla="*/ 28575 h 128"/>
                  <a:gd name="T90" fmla="*/ 279400 w 207"/>
                  <a:gd name="T91" fmla="*/ 33338 h 128"/>
                  <a:gd name="T92" fmla="*/ 312737 w 207"/>
                  <a:gd name="T93" fmla="*/ 66675 h 128"/>
                  <a:gd name="T94" fmla="*/ 328612 w 207"/>
                  <a:gd name="T95" fmla="*/ 100013 h 128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07" h="128">
                    <a:moveTo>
                      <a:pt x="200" y="66"/>
                    </a:moveTo>
                    <a:lnTo>
                      <a:pt x="190" y="45"/>
                    </a:lnTo>
                    <a:lnTo>
                      <a:pt x="194" y="45"/>
                    </a:lnTo>
                    <a:lnTo>
                      <a:pt x="173" y="25"/>
                    </a:lnTo>
                    <a:lnTo>
                      <a:pt x="142" y="11"/>
                    </a:lnTo>
                    <a:lnTo>
                      <a:pt x="104" y="7"/>
                    </a:lnTo>
                    <a:lnTo>
                      <a:pt x="66" y="11"/>
                    </a:lnTo>
                    <a:lnTo>
                      <a:pt x="69" y="11"/>
                    </a:lnTo>
                    <a:lnTo>
                      <a:pt x="35" y="25"/>
                    </a:lnTo>
                    <a:lnTo>
                      <a:pt x="14" y="45"/>
                    </a:lnTo>
                    <a:lnTo>
                      <a:pt x="7" y="66"/>
                    </a:lnTo>
                    <a:lnTo>
                      <a:pt x="7" y="63"/>
                    </a:lnTo>
                    <a:lnTo>
                      <a:pt x="14" y="87"/>
                    </a:lnTo>
                    <a:lnTo>
                      <a:pt x="35" y="108"/>
                    </a:lnTo>
                    <a:lnTo>
                      <a:pt x="35" y="104"/>
                    </a:lnTo>
                    <a:lnTo>
                      <a:pt x="69" y="114"/>
                    </a:lnTo>
                    <a:lnTo>
                      <a:pt x="66" y="114"/>
                    </a:lnTo>
                    <a:lnTo>
                      <a:pt x="104" y="121"/>
                    </a:lnTo>
                    <a:lnTo>
                      <a:pt x="142" y="114"/>
                    </a:lnTo>
                    <a:lnTo>
                      <a:pt x="173" y="104"/>
                    </a:lnTo>
                    <a:lnTo>
                      <a:pt x="173" y="108"/>
                    </a:lnTo>
                    <a:lnTo>
                      <a:pt x="194" y="87"/>
                    </a:lnTo>
                    <a:lnTo>
                      <a:pt x="190" y="87"/>
                    </a:lnTo>
                    <a:lnTo>
                      <a:pt x="200" y="63"/>
                    </a:lnTo>
                    <a:lnTo>
                      <a:pt x="207" y="66"/>
                    </a:lnTo>
                    <a:lnTo>
                      <a:pt x="197" y="90"/>
                    </a:lnTo>
                    <a:lnTo>
                      <a:pt x="176" y="111"/>
                    </a:lnTo>
                    <a:lnTo>
                      <a:pt x="145" y="121"/>
                    </a:lnTo>
                    <a:lnTo>
                      <a:pt x="142" y="121"/>
                    </a:lnTo>
                    <a:lnTo>
                      <a:pt x="104" y="128"/>
                    </a:lnTo>
                    <a:lnTo>
                      <a:pt x="66" y="121"/>
                    </a:lnTo>
                    <a:lnTo>
                      <a:pt x="31" y="111"/>
                    </a:lnTo>
                    <a:lnTo>
                      <a:pt x="11" y="90"/>
                    </a:lnTo>
                    <a:lnTo>
                      <a:pt x="7" y="90"/>
                    </a:lnTo>
                    <a:lnTo>
                      <a:pt x="0" y="66"/>
                    </a:lnTo>
                    <a:lnTo>
                      <a:pt x="0" y="63"/>
                    </a:lnTo>
                    <a:lnTo>
                      <a:pt x="7" y="42"/>
                    </a:lnTo>
                    <a:lnTo>
                      <a:pt x="11" y="42"/>
                    </a:lnTo>
                    <a:lnTo>
                      <a:pt x="31" y="21"/>
                    </a:lnTo>
                    <a:lnTo>
                      <a:pt x="31" y="18"/>
                    </a:lnTo>
                    <a:lnTo>
                      <a:pt x="66" y="4"/>
                    </a:lnTo>
                    <a:lnTo>
                      <a:pt x="104" y="0"/>
                    </a:lnTo>
                    <a:lnTo>
                      <a:pt x="142" y="4"/>
                    </a:lnTo>
                    <a:lnTo>
                      <a:pt x="145" y="4"/>
                    </a:lnTo>
                    <a:lnTo>
                      <a:pt x="176" y="18"/>
                    </a:lnTo>
                    <a:lnTo>
                      <a:pt x="176" y="21"/>
                    </a:lnTo>
                    <a:lnTo>
                      <a:pt x="197" y="42"/>
                    </a:lnTo>
                    <a:lnTo>
                      <a:pt x="207" y="63"/>
                    </a:lnTo>
                    <a:lnTo>
                      <a:pt x="200" y="66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62" name="Freeform 128"/>
              <p:cNvSpPr>
                <a:spLocks/>
              </p:cNvSpPr>
              <p:nvPr/>
            </p:nvSpPr>
            <p:spPr bwMode="auto">
              <a:xfrm>
                <a:off x="8745538" y="4171951"/>
                <a:ext cx="11112" cy="4763"/>
              </a:xfrm>
              <a:custGeom>
                <a:avLst/>
                <a:gdLst>
                  <a:gd name="T0" fmla="*/ 0 w 7"/>
                  <a:gd name="T1" fmla="*/ 0 h 3"/>
                  <a:gd name="T2" fmla="*/ 0 w 7"/>
                  <a:gd name="T3" fmla="*/ 0 h 3"/>
                  <a:gd name="T4" fmla="*/ 0 w 7"/>
                  <a:gd name="T5" fmla="*/ 4763 h 3"/>
                  <a:gd name="T6" fmla="*/ 11112 w 7"/>
                  <a:gd name="T7" fmla="*/ 0 h 3"/>
                  <a:gd name="T8" fmla="*/ 11112 w 7"/>
                  <a:gd name="T9" fmla="*/ 4763 h 3"/>
                  <a:gd name="T10" fmla="*/ 11112 w 7"/>
                  <a:gd name="T11" fmla="*/ 4763 h 3"/>
                  <a:gd name="T12" fmla="*/ 0 w 7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7" y="0"/>
                    </a:lnTo>
                    <a:lnTo>
                      <a:pt x="7" y="3"/>
                    </a:lnTo>
                    <a:lnTo>
                      <a:pt x="0" y="0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63" name="Rectangle 129"/>
              <p:cNvSpPr>
                <a:spLocks noChangeArrowheads="1"/>
              </p:cNvSpPr>
              <p:nvPr/>
            </p:nvSpPr>
            <p:spPr bwMode="auto">
              <a:xfrm>
                <a:off x="8521700" y="4116389"/>
                <a:ext cx="196850" cy="1222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lang="en-US" altLang="zh-TW" sz="800" dirty="0">
                    <a:solidFill>
                      <a:srgbClr val="000000"/>
                    </a:solidFill>
                    <a:latin typeface="Times" panose="02020603050405020304" pitchFamily="18" charset="0"/>
                    <a:ea typeface="新細明體" pitchFamily="18" charset="-120"/>
                  </a:rPr>
                  <a:t>BWI</a:t>
                </a:r>
                <a:endParaRPr lang="en-US" altLang="zh-TW" dirty="0">
                  <a:ea typeface="新細明體" pitchFamily="18" charset="-120"/>
                </a:endParaRPr>
              </a:p>
            </p:txBody>
          </p:sp>
          <p:sp>
            <p:nvSpPr>
              <p:cNvPr id="18564" name="Freeform 130"/>
              <p:cNvSpPr>
                <a:spLocks/>
              </p:cNvSpPr>
              <p:nvPr/>
            </p:nvSpPr>
            <p:spPr bwMode="auto">
              <a:xfrm>
                <a:off x="8763000" y="3348039"/>
                <a:ext cx="317500" cy="192087"/>
              </a:xfrm>
              <a:custGeom>
                <a:avLst/>
                <a:gdLst>
                  <a:gd name="T0" fmla="*/ 317500 w 200"/>
                  <a:gd name="T1" fmla="*/ 93662 h 121"/>
                  <a:gd name="T2" fmla="*/ 301625 w 200"/>
                  <a:gd name="T3" fmla="*/ 60325 h 121"/>
                  <a:gd name="T4" fmla="*/ 268288 w 200"/>
                  <a:gd name="T5" fmla="*/ 26987 h 121"/>
                  <a:gd name="T6" fmla="*/ 219075 w 200"/>
                  <a:gd name="T7" fmla="*/ 6350 h 121"/>
                  <a:gd name="T8" fmla="*/ 158750 w 200"/>
                  <a:gd name="T9" fmla="*/ 0 h 121"/>
                  <a:gd name="T10" fmla="*/ 98425 w 200"/>
                  <a:gd name="T11" fmla="*/ 6350 h 121"/>
                  <a:gd name="T12" fmla="*/ 42863 w 200"/>
                  <a:gd name="T13" fmla="*/ 26987 h 121"/>
                  <a:gd name="T14" fmla="*/ 11113 w 200"/>
                  <a:gd name="T15" fmla="*/ 60325 h 121"/>
                  <a:gd name="T16" fmla="*/ 0 w 200"/>
                  <a:gd name="T17" fmla="*/ 93662 h 121"/>
                  <a:gd name="T18" fmla="*/ 11113 w 200"/>
                  <a:gd name="T19" fmla="*/ 131762 h 121"/>
                  <a:gd name="T20" fmla="*/ 42863 w 200"/>
                  <a:gd name="T21" fmla="*/ 165100 h 121"/>
                  <a:gd name="T22" fmla="*/ 98425 w 200"/>
                  <a:gd name="T23" fmla="*/ 180975 h 121"/>
                  <a:gd name="T24" fmla="*/ 158750 w 200"/>
                  <a:gd name="T25" fmla="*/ 192087 h 121"/>
                  <a:gd name="T26" fmla="*/ 219075 w 200"/>
                  <a:gd name="T27" fmla="*/ 180975 h 121"/>
                  <a:gd name="T28" fmla="*/ 268288 w 200"/>
                  <a:gd name="T29" fmla="*/ 165100 h 121"/>
                  <a:gd name="T30" fmla="*/ 301625 w 200"/>
                  <a:gd name="T31" fmla="*/ 131762 h 121"/>
                  <a:gd name="T32" fmla="*/ 317500 w 200"/>
                  <a:gd name="T33" fmla="*/ 93662 h 12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00" h="121">
                    <a:moveTo>
                      <a:pt x="200" y="59"/>
                    </a:moveTo>
                    <a:lnTo>
                      <a:pt x="190" y="38"/>
                    </a:lnTo>
                    <a:lnTo>
                      <a:pt x="169" y="17"/>
                    </a:lnTo>
                    <a:lnTo>
                      <a:pt x="138" y="4"/>
                    </a:lnTo>
                    <a:lnTo>
                      <a:pt x="100" y="0"/>
                    </a:lnTo>
                    <a:lnTo>
                      <a:pt x="62" y="4"/>
                    </a:lnTo>
                    <a:lnTo>
                      <a:pt x="27" y="17"/>
                    </a:lnTo>
                    <a:lnTo>
                      <a:pt x="7" y="38"/>
                    </a:lnTo>
                    <a:lnTo>
                      <a:pt x="0" y="59"/>
                    </a:lnTo>
                    <a:lnTo>
                      <a:pt x="7" y="83"/>
                    </a:lnTo>
                    <a:lnTo>
                      <a:pt x="27" y="104"/>
                    </a:lnTo>
                    <a:lnTo>
                      <a:pt x="62" y="114"/>
                    </a:lnTo>
                    <a:lnTo>
                      <a:pt x="100" y="121"/>
                    </a:lnTo>
                    <a:lnTo>
                      <a:pt x="138" y="114"/>
                    </a:lnTo>
                    <a:lnTo>
                      <a:pt x="169" y="104"/>
                    </a:lnTo>
                    <a:lnTo>
                      <a:pt x="190" y="83"/>
                    </a:lnTo>
                    <a:lnTo>
                      <a:pt x="200" y="59"/>
                    </a:lnTo>
                    <a:close/>
                  </a:path>
                </a:pathLst>
              </a:custGeom>
              <a:blipFill dpi="0" rotWithShape="0">
                <a:blip r:embed="rId4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65" name="Freeform 131"/>
              <p:cNvSpPr>
                <a:spLocks/>
              </p:cNvSpPr>
              <p:nvPr/>
            </p:nvSpPr>
            <p:spPr bwMode="auto">
              <a:xfrm>
                <a:off x="8756651" y="3343275"/>
                <a:ext cx="328613" cy="203200"/>
              </a:xfrm>
              <a:custGeom>
                <a:avLst/>
                <a:gdLst>
                  <a:gd name="T0" fmla="*/ 301625 w 207"/>
                  <a:gd name="T1" fmla="*/ 71438 h 128"/>
                  <a:gd name="T2" fmla="*/ 307975 w 207"/>
                  <a:gd name="T3" fmla="*/ 71438 h 128"/>
                  <a:gd name="T4" fmla="*/ 274638 w 207"/>
                  <a:gd name="T5" fmla="*/ 38100 h 128"/>
                  <a:gd name="T6" fmla="*/ 225425 w 207"/>
                  <a:gd name="T7" fmla="*/ 15875 h 128"/>
                  <a:gd name="T8" fmla="*/ 225425 w 207"/>
                  <a:gd name="T9" fmla="*/ 15875 h 128"/>
                  <a:gd name="T10" fmla="*/ 165100 w 207"/>
                  <a:gd name="T11" fmla="*/ 11113 h 128"/>
                  <a:gd name="T12" fmla="*/ 104775 w 207"/>
                  <a:gd name="T13" fmla="*/ 15875 h 128"/>
                  <a:gd name="T14" fmla="*/ 109538 w 207"/>
                  <a:gd name="T15" fmla="*/ 15875 h 128"/>
                  <a:gd name="T16" fmla="*/ 55563 w 207"/>
                  <a:gd name="T17" fmla="*/ 38100 h 128"/>
                  <a:gd name="T18" fmla="*/ 22225 w 207"/>
                  <a:gd name="T19" fmla="*/ 71438 h 128"/>
                  <a:gd name="T20" fmla="*/ 22225 w 207"/>
                  <a:gd name="T21" fmla="*/ 71438 h 128"/>
                  <a:gd name="T22" fmla="*/ 11113 w 207"/>
                  <a:gd name="T23" fmla="*/ 98425 h 128"/>
                  <a:gd name="T24" fmla="*/ 22225 w 207"/>
                  <a:gd name="T25" fmla="*/ 136525 h 128"/>
                  <a:gd name="T26" fmla="*/ 22225 w 207"/>
                  <a:gd name="T27" fmla="*/ 136525 h 128"/>
                  <a:gd name="T28" fmla="*/ 55563 w 207"/>
                  <a:gd name="T29" fmla="*/ 163513 h 128"/>
                  <a:gd name="T30" fmla="*/ 109538 w 207"/>
                  <a:gd name="T31" fmla="*/ 180975 h 128"/>
                  <a:gd name="T32" fmla="*/ 104775 w 207"/>
                  <a:gd name="T33" fmla="*/ 180975 h 128"/>
                  <a:gd name="T34" fmla="*/ 165100 w 207"/>
                  <a:gd name="T35" fmla="*/ 192088 h 128"/>
                  <a:gd name="T36" fmla="*/ 225425 w 207"/>
                  <a:gd name="T37" fmla="*/ 180975 h 128"/>
                  <a:gd name="T38" fmla="*/ 225425 w 207"/>
                  <a:gd name="T39" fmla="*/ 180975 h 128"/>
                  <a:gd name="T40" fmla="*/ 274638 w 207"/>
                  <a:gd name="T41" fmla="*/ 169863 h 128"/>
                  <a:gd name="T42" fmla="*/ 307975 w 207"/>
                  <a:gd name="T43" fmla="*/ 136525 h 128"/>
                  <a:gd name="T44" fmla="*/ 301625 w 207"/>
                  <a:gd name="T45" fmla="*/ 136525 h 128"/>
                  <a:gd name="T46" fmla="*/ 319088 w 207"/>
                  <a:gd name="T47" fmla="*/ 98425 h 128"/>
                  <a:gd name="T48" fmla="*/ 328613 w 207"/>
                  <a:gd name="T49" fmla="*/ 103188 h 128"/>
                  <a:gd name="T50" fmla="*/ 312738 w 207"/>
                  <a:gd name="T51" fmla="*/ 141288 h 128"/>
                  <a:gd name="T52" fmla="*/ 279400 w 207"/>
                  <a:gd name="T53" fmla="*/ 174625 h 128"/>
                  <a:gd name="T54" fmla="*/ 279400 w 207"/>
                  <a:gd name="T55" fmla="*/ 174625 h 128"/>
                  <a:gd name="T56" fmla="*/ 230188 w 207"/>
                  <a:gd name="T57" fmla="*/ 192088 h 128"/>
                  <a:gd name="T58" fmla="*/ 165100 w 207"/>
                  <a:gd name="T59" fmla="*/ 203200 h 128"/>
                  <a:gd name="T60" fmla="*/ 165100 w 207"/>
                  <a:gd name="T61" fmla="*/ 203200 h 128"/>
                  <a:gd name="T62" fmla="*/ 104775 w 207"/>
                  <a:gd name="T63" fmla="*/ 192088 h 128"/>
                  <a:gd name="T64" fmla="*/ 49213 w 207"/>
                  <a:gd name="T65" fmla="*/ 174625 h 128"/>
                  <a:gd name="T66" fmla="*/ 49213 w 207"/>
                  <a:gd name="T67" fmla="*/ 174625 h 128"/>
                  <a:gd name="T68" fmla="*/ 17463 w 207"/>
                  <a:gd name="T69" fmla="*/ 141288 h 128"/>
                  <a:gd name="T70" fmla="*/ 0 w 207"/>
                  <a:gd name="T71" fmla="*/ 103188 h 128"/>
                  <a:gd name="T72" fmla="*/ 0 w 207"/>
                  <a:gd name="T73" fmla="*/ 98425 h 128"/>
                  <a:gd name="T74" fmla="*/ 11113 w 207"/>
                  <a:gd name="T75" fmla="*/ 65088 h 128"/>
                  <a:gd name="T76" fmla="*/ 49213 w 207"/>
                  <a:gd name="T77" fmla="*/ 31750 h 128"/>
                  <a:gd name="T78" fmla="*/ 49213 w 207"/>
                  <a:gd name="T79" fmla="*/ 26988 h 128"/>
                  <a:gd name="T80" fmla="*/ 104775 w 207"/>
                  <a:gd name="T81" fmla="*/ 4763 h 128"/>
                  <a:gd name="T82" fmla="*/ 165100 w 207"/>
                  <a:gd name="T83" fmla="*/ 0 h 128"/>
                  <a:gd name="T84" fmla="*/ 165100 w 207"/>
                  <a:gd name="T85" fmla="*/ 0 h 128"/>
                  <a:gd name="T86" fmla="*/ 225425 w 207"/>
                  <a:gd name="T87" fmla="*/ 4763 h 128"/>
                  <a:gd name="T88" fmla="*/ 279400 w 207"/>
                  <a:gd name="T89" fmla="*/ 26988 h 128"/>
                  <a:gd name="T90" fmla="*/ 279400 w 207"/>
                  <a:gd name="T91" fmla="*/ 31750 h 128"/>
                  <a:gd name="T92" fmla="*/ 312738 w 207"/>
                  <a:gd name="T93" fmla="*/ 65088 h 128"/>
                  <a:gd name="T94" fmla="*/ 328613 w 207"/>
                  <a:gd name="T95" fmla="*/ 98425 h 128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07" h="128">
                    <a:moveTo>
                      <a:pt x="201" y="65"/>
                    </a:moveTo>
                    <a:lnTo>
                      <a:pt x="190" y="45"/>
                    </a:lnTo>
                    <a:lnTo>
                      <a:pt x="194" y="45"/>
                    </a:lnTo>
                    <a:lnTo>
                      <a:pt x="173" y="24"/>
                    </a:lnTo>
                    <a:lnTo>
                      <a:pt x="142" y="10"/>
                    </a:lnTo>
                    <a:lnTo>
                      <a:pt x="104" y="7"/>
                    </a:lnTo>
                    <a:lnTo>
                      <a:pt x="66" y="10"/>
                    </a:lnTo>
                    <a:lnTo>
                      <a:pt x="69" y="10"/>
                    </a:lnTo>
                    <a:lnTo>
                      <a:pt x="35" y="24"/>
                    </a:lnTo>
                    <a:lnTo>
                      <a:pt x="14" y="45"/>
                    </a:lnTo>
                    <a:lnTo>
                      <a:pt x="7" y="65"/>
                    </a:lnTo>
                    <a:lnTo>
                      <a:pt x="7" y="62"/>
                    </a:lnTo>
                    <a:lnTo>
                      <a:pt x="14" y="86"/>
                    </a:lnTo>
                    <a:lnTo>
                      <a:pt x="35" y="107"/>
                    </a:lnTo>
                    <a:lnTo>
                      <a:pt x="35" y="103"/>
                    </a:lnTo>
                    <a:lnTo>
                      <a:pt x="69" y="114"/>
                    </a:lnTo>
                    <a:lnTo>
                      <a:pt x="66" y="114"/>
                    </a:lnTo>
                    <a:lnTo>
                      <a:pt x="104" y="121"/>
                    </a:lnTo>
                    <a:lnTo>
                      <a:pt x="142" y="114"/>
                    </a:lnTo>
                    <a:lnTo>
                      <a:pt x="173" y="103"/>
                    </a:lnTo>
                    <a:lnTo>
                      <a:pt x="173" y="107"/>
                    </a:lnTo>
                    <a:lnTo>
                      <a:pt x="194" y="86"/>
                    </a:lnTo>
                    <a:lnTo>
                      <a:pt x="190" y="86"/>
                    </a:lnTo>
                    <a:lnTo>
                      <a:pt x="201" y="62"/>
                    </a:lnTo>
                    <a:lnTo>
                      <a:pt x="207" y="65"/>
                    </a:lnTo>
                    <a:lnTo>
                      <a:pt x="197" y="89"/>
                    </a:lnTo>
                    <a:lnTo>
                      <a:pt x="176" y="110"/>
                    </a:lnTo>
                    <a:lnTo>
                      <a:pt x="145" y="121"/>
                    </a:lnTo>
                    <a:lnTo>
                      <a:pt x="142" y="121"/>
                    </a:lnTo>
                    <a:lnTo>
                      <a:pt x="104" y="128"/>
                    </a:lnTo>
                    <a:lnTo>
                      <a:pt x="66" y="121"/>
                    </a:lnTo>
                    <a:lnTo>
                      <a:pt x="31" y="110"/>
                    </a:lnTo>
                    <a:lnTo>
                      <a:pt x="11" y="89"/>
                    </a:lnTo>
                    <a:lnTo>
                      <a:pt x="7" y="89"/>
                    </a:lnTo>
                    <a:lnTo>
                      <a:pt x="0" y="65"/>
                    </a:lnTo>
                    <a:lnTo>
                      <a:pt x="0" y="62"/>
                    </a:lnTo>
                    <a:lnTo>
                      <a:pt x="7" y="41"/>
                    </a:lnTo>
                    <a:lnTo>
                      <a:pt x="11" y="41"/>
                    </a:lnTo>
                    <a:lnTo>
                      <a:pt x="31" y="20"/>
                    </a:lnTo>
                    <a:lnTo>
                      <a:pt x="31" y="17"/>
                    </a:lnTo>
                    <a:lnTo>
                      <a:pt x="66" y="3"/>
                    </a:lnTo>
                    <a:lnTo>
                      <a:pt x="104" y="0"/>
                    </a:lnTo>
                    <a:lnTo>
                      <a:pt x="142" y="3"/>
                    </a:lnTo>
                    <a:lnTo>
                      <a:pt x="145" y="3"/>
                    </a:lnTo>
                    <a:lnTo>
                      <a:pt x="176" y="17"/>
                    </a:lnTo>
                    <a:lnTo>
                      <a:pt x="176" y="20"/>
                    </a:lnTo>
                    <a:lnTo>
                      <a:pt x="197" y="41"/>
                    </a:lnTo>
                    <a:lnTo>
                      <a:pt x="207" y="62"/>
                    </a:lnTo>
                    <a:lnTo>
                      <a:pt x="201" y="65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66" name="Freeform 132"/>
              <p:cNvSpPr>
                <a:spLocks/>
              </p:cNvSpPr>
              <p:nvPr/>
            </p:nvSpPr>
            <p:spPr bwMode="auto">
              <a:xfrm>
                <a:off x="9075739" y="3441701"/>
                <a:ext cx="9525" cy="4763"/>
              </a:xfrm>
              <a:custGeom>
                <a:avLst/>
                <a:gdLst>
                  <a:gd name="T0" fmla="*/ 0 w 6"/>
                  <a:gd name="T1" fmla="*/ 0 h 3"/>
                  <a:gd name="T2" fmla="*/ 0 w 6"/>
                  <a:gd name="T3" fmla="*/ 0 h 3"/>
                  <a:gd name="T4" fmla="*/ 0 w 6"/>
                  <a:gd name="T5" fmla="*/ 4763 h 3"/>
                  <a:gd name="T6" fmla="*/ 9525 w 6"/>
                  <a:gd name="T7" fmla="*/ 0 h 3"/>
                  <a:gd name="T8" fmla="*/ 9525 w 6"/>
                  <a:gd name="T9" fmla="*/ 4763 h 3"/>
                  <a:gd name="T10" fmla="*/ 9525 w 6"/>
                  <a:gd name="T11" fmla="*/ 4763 h 3"/>
                  <a:gd name="T12" fmla="*/ 0 w 6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6" y="0"/>
                    </a:lnTo>
                    <a:lnTo>
                      <a:pt x="6" y="3"/>
                    </a:lnTo>
                    <a:lnTo>
                      <a:pt x="0" y="0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67" name="Rectangle 133"/>
              <p:cNvSpPr>
                <a:spLocks noChangeArrowheads="1"/>
              </p:cNvSpPr>
              <p:nvPr/>
            </p:nvSpPr>
            <p:spPr bwMode="auto">
              <a:xfrm>
                <a:off x="8848725" y="3386139"/>
                <a:ext cx="203200" cy="1222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lang="en-US" altLang="zh-TW" sz="800">
                    <a:solidFill>
                      <a:srgbClr val="000000"/>
                    </a:solidFill>
                    <a:latin typeface="Times" panose="02020603050405020304" pitchFamily="18" charset="0"/>
                    <a:ea typeface="新細明體" pitchFamily="18" charset="-120"/>
                  </a:rPr>
                  <a:t>PVD</a:t>
                </a:r>
                <a:endParaRPr lang="en-US" altLang="zh-TW">
                  <a:ea typeface="新細明體" pitchFamily="18" charset="-120"/>
                </a:endParaRPr>
              </a:p>
            </p:txBody>
          </p:sp>
          <p:sp>
            <p:nvSpPr>
              <p:cNvPr id="18568" name="Rectangle 134"/>
              <p:cNvSpPr>
                <a:spLocks noChangeArrowheads="1"/>
              </p:cNvSpPr>
              <p:nvPr/>
            </p:nvSpPr>
            <p:spPr bwMode="auto">
              <a:xfrm>
                <a:off x="8412163" y="3117850"/>
                <a:ext cx="152400" cy="122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lang="en-US" altLang="zh-TW" sz="800">
                    <a:solidFill>
                      <a:srgbClr val="000000"/>
                    </a:solidFill>
                    <a:latin typeface="Times" panose="02020603050405020304" pitchFamily="18" charset="0"/>
                    <a:ea typeface="新細明體" pitchFamily="18" charset="-120"/>
                  </a:rPr>
                  <a:t>867</a:t>
                </a:r>
                <a:endParaRPr lang="en-US" altLang="zh-TW">
                  <a:ea typeface="新細明體" pitchFamily="18" charset="-120"/>
                </a:endParaRPr>
              </a:p>
            </p:txBody>
          </p:sp>
          <p:sp>
            <p:nvSpPr>
              <p:cNvPr id="18569" name="Rectangle 135"/>
              <p:cNvSpPr>
                <a:spLocks noChangeArrowheads="1"/>
              </p:cNvSpPr>
              <p:nvPr/>
            </p:nvSpPr>
            <p:spPr bwMode="auto">
              <a:xfrm>
                <a:off x="7491413" y="3024189"/>
                <a:ext cx="203200" cy="1222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lang="en-US" altLang="zh-TW" sz="800" dirty="0">
                    <a:solidFill>
                      <a:srgbClr val="000000"/>
                    </a:solidFill>
                    <a:latin typeface="Times" panose="02020603050405020304" pitchFamily="18" charset="0"/>
                    <a:ea typeface="新細明體" pitchFamily="18" charset="-120"/>
                  </a:rPr>
                  <a:t>2704</a:t>
                </a:r>
                <a:endParaRPr lang="en-US" altLang="zh-TW" dirty="0">
                  <a:ea typeface="新細明體" pitchFamily="18" charset="-120"/>
                </a:endParaRPr>
              </a:p>
            </p:txBody>
          </p:sp>
          <p:sp>
            <p:nvSpPr>
              <p:cNvPr id="18570" name="Rectangle 136"/>
              <p:cNvSpPr>
                <a:spLocks noChangeArrowheads="1"/>
              </p:cNvSpPr>
              <p:nvPr/>
            </p:nvSpPr>
            <p:spPr bwMode="auto">
              <a:xfrm>
                <a:off x="8648700" y="3517900"/>
                <a:ext cx="152400" cy="122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lang="en-US" altLang="zh-TW" sz="800">
                    <a:solidFill>
                      <a:srgbClr val="000000"/>
                    </a:solidFill>
                    <a:latin typeface="Times" panose="02020603050405020304" pitchFamily="18" charset="0"/>
                    <a:ea typeface="新細明體" pitchFamily="18" charset="-120"/>
                  </a:rPr>
                  <a:t>187</a:t>
                </a:r>
                <a:endParaRPr lang="en-US" altLang="zh-TW">
                  <a:ea typeface="新細明體" pitchFamily="18" charset="-120"/>
                </a:endParaRPr>
              </a:p>
            </p:txBody>
          </p:sp>
          <p:sp>
            <p:nvSpPr>
              <p:cNvPr id="18571" name="Rectangle 137"/>
              <p:cNvSpPr>
                <a:spLocks noChangeArrowheads="1"/>
              </p:cNvSpPr>
              <p:nvPr/>
            </p:nvSpPr>
            <p:spPr bwMode="auto">
              <a:xfrm>
                <a:off x="9085263" y="3897314"/>
                <a:ext cx="203200" cy="1222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lang="en-US" altLang="zh-TW" sz="800">
                    <a:solidFill>
                      <a:srgbClr val="000000"/>
                    </a:solidFill>
                    <a:latin typeface="Times" panose="02020603050405020304" pitchFamily="18" charset="0"/>
                    <a:ea typeface="新細明體" pitchFamily="18" charset="-120"/>
                  </a:rPr>
                  <a:t>1258</a:t>
                </a:r>
                <a:endParaRPr lang="en-US" altLang="zh-TW">
                  <a:ea typeface="新細明體" pitchFamily="18" charset="-120"/>
                </a:endParaRPr>
              </a:p>
            </p:txBody>
          </p:sp>
          <p:sp>
            <p:nvSpPr>
              <p:cNvPr id="18572" name="Rectangle 138"/>
              <p:cNvSpPr>
                <a:spLocks noChangeArrowheads="1"/>
              </p:cNvSpPr>
              <p:nvPr/>
            </p:nvSpPr>
            <p:spPr bwMode="auto">
              <a:xfrm>
                <a:off x="8313738" y="3359150"/>
                <a:ext cx="152400" cy="122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lang="en-US" altLang="zh-TW" sz="800">
                    <a:solidFill>
                      <a:srgbClr val="000000"/>
                    </a:solidFill>
                    <a:latin typeface="Times" panose="02020603050405020304" pitchFamily="18" charset="0"/>
                    <a:ea typeface="新細明體" pitchFamily="18" charset="-120"/>
                  </a:rPr>
                  <a:t>849</a:t>
                </a:r>
                <a:endParaRPr lang="en-US" altLang="zh-TW">
                  <a:ea typeface="新細明體" pitchFamily="18" charset="-120"/>
                </a:endParaRPr>
              </a:p>
            </p:txBody>
          </p:sp>
          <p:sp>
            <p:nvSpPr>
              <p:cNvPr id="18573" name="Rectangle 139"/>
              <p:cNvSpPr>
                <a:spLocks noChangeArrowheads="1"/>
              </p:cNvSpPr>
              <p:nvPr/>
            </p:nvSpPr>
            <p:spPr bwMode="auto">
              <a:xfrm>
                <a:off x="8901113" y="3644900"/>
                <a:ext cx="152400" cy="122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lang="en-US" altLang="zh-TW" sz="800">
                    <a:solidFill>
                      <a:srgbClr val="000000"/>
                    </a:solidFill>
                    <a:latin typeface="Times" panose="02020603050405020304" pitchFamily="18" charset="0"/>
                    <a:ea typeface="新細明體" pitchFamily="18" charset="-120"/>
                  </a:rPr>
                  <a:t>144</a:t>
                </a:r>
                <a:endParaRPr lang="en-US" altLang="zh-TW">
                  <a:ea typeface="新細明體" pitchFamily="18" charset="-120"/>
                </a:endParaRPr>
              </a:p>
            </p:txBody>
          </p:sp>
          <p:sp>
            <p:nvSpPr>
              <p:cNvPr id="18574" name="Rectangle 140"/>
              <p:cNvSpPr>
                <a:spLocks noChangeArrowheads="1"/>
              </p:cNvSpPr>
              <p:nvPr/>
            </p:nvSpPr>
            <p:spPr bwMode="auto">
              <a:xfrm>
                <a:off x="8154988" y="3633789"/>
                <a:ext cx="152400" cy="1222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lang="en-US" altLang="zh-TW" sz="800" dirty="0">
                    <a:solidFill>
                      <a:srgbClr val="000000"/>
                    </a:solidFill>
                    <a:latin typeface="Times" panose="02020603050405020304" pitchFamily="18" charset="0"/>
                    <a:ea typeface="新細明體" pitchFamily="18" charset="-120"/>
                  </a:rPr>
                  <a:t>740</a:t>
                </a:r>
                <a:endParaRPr lang="en-US" altLang="zh-TW" dirty="0">
                  <a:ea typeface="新細明體" pitchFamily="18" charset="-120"/>
                </a:endParaRPr>
              </a:p>
            </p:txBody>
          </p:sp>
          <p:sp>
            <p:nvSpPr>
              <p:cNvPr id="18575" name="Rectangle 141"/>
              <p:cNvSpPr>
                <a:spLocks noChangeArrowheads="1"/>
              </p:cNvSpPr>
              <p:nvPr/>
            </p:nvSpPr>
            <p:spPr bwMode="auto">
              <a:xfrm>
                <a:off x="7853363" y="4165600"/>
                <a:ext cx="203200" cy="122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lang="en-US" altLang="zh-TW" sz="800">
                    <a:solidFill>
                      <a:srgbClr val="000000"/>
                    </a:solidFill>
                    <a:latin typeface="Times" panose="02020603050405020304" pitchFamily="18" charset="0"/>
                    <a:ea typeface="新細明體" pitchFamily="18" charset="-120"/>
                  </a:rPr>
                  <a:t>1391</a:t>
                </a:r>
                <a:endParaRPr lang="en-US" altLang="zh-TW">
                  <a:ea typeface="新細明體" pitchFamily="18" charset="-120"/>
                </a:endParaRPr>
              </a:p>
            </p:txBody>
          </p:sp>
          <p:sp>
            <p:nvSpPr>
              <p:cNvPr id="18576" name="Rectangle 142"/>
              <p:cNvSpPr>
                <a:spLocks noChangeArrowheads="1"/>
              </p:cNvSpPr>
              <p:nvPr/>
            </p:nvSpPr>
            <p:spPr bwMode="auto">
              <a:xfrm>
                <a:off x="8458200" y="3919539"/>
                <a:ext cx="152400" cy="1222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lang="en-US" altLang="zh-TW" sz="800">
                    <a:solidFill>
                      <a:srgbClr val="000000"/>
                    </a:solidFill>
                    <a:latin typeface="Times" panose="02020603050405020304" pitchFamily="18" charset="0"/>
                    <a:ea typeface="新細明體" pitchFamily="18" charset="-120"/>
                  </a:rPr>
                  <a:t>184</a:t>
                </a:r>
                <a:endParaRPr lang="en-US" altLang="zh-TW">
                  <a:ea typeface="新細明體" pitchFamily="18" charset="-120"/>
                </a:endParaRPr>
              </a:p>
            </p:txBody>
          </p:sp>
          <p:sp>
            <p:nvSpPr>
              <p:cNvPr id="18577" name="Rectangle 143"/>
              <p:cNvSpPr>
                <a:spLocks noChangeArrowheads="1"/>
              </p:cNvSpPr>
              <p:nvPr/>
            </p:nvSpPr>
            <p:spPr bwMode="auto">
              <a:xfrm>
                <a:off x="8532813" y="4522789"/>
                <a:ext cx="152400" cy="1222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lang="en-US" altLang="zh-TW" sz="800">
                    <a:solidFill>
                      <a:srgbClr val="000000"/>
                    </a:solidFill>
                    <a:latin typeface="Times" panose="02020603050405020304" pitchFamily="18" charset="0"/>
                    <a:ea typeface="新細明體" pitchFamily="18" charset="-120"/>
                  </a:rPr>
                  <a:t>946</a:t>
                </a:r>
                <a:endParaRPr lang="en-US" altLang="zh-TW">
                  <a:ea typeface="新細明體" pitchFamily="18" charset="-120"/>
                </a:endParaRPr>
              </a:p>
            </p:txBody>
          </p:sp>
          <p:sp>
            <p:nvSpPr>
              <p:cNvPr id="18578" name="Rectangle 144"/>
              <p:cNvSpPr>
                <a:spLocks noChangeArrowheads="1"/>
              </p:cNvSpPr>
              <p:nvPr/>
            </p:nvSpPr>
            <p:spPr bwMode="auto">
              <a:xfrm>
                <a:off x="8707438" y="4352925"/>
                <a:ext cx="203200" cy="122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lang="en-US" altLang="zh-TW" sz="800">
                    <a:solidFill>
                      <a:srgbClr val="000000"/>
                    </a:solidFill>
                    <a:latin typeface="Times" panose="02020603050405020304" pitchFamily="18" charset="0"/>
                    <a:ea typeface="新細明體" pitchFamily="18" charset="-120"/>
                  </a:rPr>
                  <a:t>1090</a:t>
                </a:r>
                <a:endParaRPr lang="en-US" altLang="zh-TW">
                  <a:ea typeface="新細明體" pitchFamily="18" charset="-120"/>
                </a:endParaRPr>
              </a:p>
            </p:txBody>
          </p:sp>
          <p:sp>
            <p:nvSpPr>
              <p:cNvPr id="18579" name="Rectangle 145"/>
              <p:cNvSpPr>
                <a:spLocks noChangeArrowheads="1"/>
              </p:cNvSpPr>
              <p:nvPr/>
            </p:nvSpPr>
            <p:spPr bwMode="auto">
              <a:xfrm>
                <a:off x="7793038" y="4819650"/>
                <a:ext cx="203200" cy="122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lang="en-US" altLang="zh-TW" sz="800">
                    <a:solidFill>
                      <a:srgbClr val="000000"/>
                    </a:solidFill>
                    <a:latin typeface="Times" panose="02020603050405020304" pitchFamily="18" charset="0"/>
                    <a:ea typeface="新細明體" pitchFamily="18" charset="-120"/>
                  </a:rPr>
                  <a:t>1121</a:t>
                </a:r>
                <a:endParaRPr lang="en-US" altLang="zh-TW">
                  <a:ea typeface="新細明體" pitchFamily="18" charset="-120"/>
                </a:endParaRPr>
              </a:p>
            </p:txBody>
          </p:sp>
          <p:sp>
            <p:nvSpPr>
              <p:cNvPr id="18580" name="Rectangle 146"/>
              <p:cNvSpPr>
                <a:spLocks noChangeArrowheads="1"/>
              </p:cNvSpPr>
              <p:nvPr/>
            </p:nvSpPr>
            <p:spPr bwMode="auto">
              <a:xfrm>
                <a:off x="7354888" y="5092700"/>
                <a:ext cx="203200" cy="122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lang="en-US" altLang="zh-TW" sz="800">
                    <a:solidFill>
                      <a:srgbClr val="000000"/>
                    </a:solidFill>
                    <a:latin typeface="Times" panose="02020603050405020304" pitchFamily="18" charset="0"/>
                    <a:ea typeface="新細明體" pitchFamily="18" charset="-120"/>
                  </a:rPr>
                  <a:t>2342</a:t>
                </a:r>
                <a:endParaRPr lang="en-US" altLang="zh-TW">
                  <a:ea typeface="新細明體" pitchFamily="18" charset="-120"/>
                </a:endParaRPr>
              </a:p>
            </p:txBody>
          </p:sp>
          <p:sp>
            <p:nvSpPr>
              <p:cNvPr id="18581" name="Rectangle 147"/>
              <p:cNvSpPr>
                <a:spLocks noChangeArrowheads="1"/>
              </p:cNvSpPr>
              <p:nvPr/>
            </p:nvSpPr>
            <p:spPr bwMode="auto">
              <a:xfrm>
                <a:off x="7085013" y="3743325"/>
                <a:ext cx="203200" cy="122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lang="en-US" altLang="zh-TW" sz="800">
                    <a:solidFill>
                      <a:srgbClr val="000000"/>
                    </a:solidFill>
                    <a:latin typeface="Times" panose="02020603050405020304" pitchFamily="18" charset="0"/>
                    <a:ea typeface="新細明體" pitchFamily="18" charset="-120"/>
                  </a:rPr>
                  <a:t>1846</a:t>
                </a:r>
                <a:endParaRPr lang="en-US" altLang="zh-TW">
                  <a:ea typeface="新細明體" pitchFamily="18" charset="-120"/>
                </a:endParaRPr>
              </a:p>
            </p:txBody>
          </p:sp>
          <p:sp>
            <p:nvSpPr>
              <p:cNvPr id="18582" name="Rectangle 148"/>
              <p:cNvSpPr>
                <a:spLocks noChangeArrowheads="1"/>
              </p:cNvSpPr>
              <p:nvPr/>
            </p:nvSpPr>
            <p:spPr bwMode="auto">
              <a:xfrm>
                <a:off x="8012113" y="3770314"/>
                <a:ext cx="152400" cy="1222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lang="en-US" altLang="zh-TW" sz="800">
                    <a:solidFill>
                      <a:srgbClr val="000000"/>
                    </a:solidFill>
                    <a:latin typeface="Times" panose="02020603050405020304" pitchFamily="18" charset="0"/>
                    <a:ea typeface="新細明體" pitchFamily="18" charset="-120"/>
                  </a:rPr>
                  <a:t>621</a:t>
                </a:r>
                <a:endParaRPr lang="en-US" altLang="zh-TW">
                  <a:ea typeface="新細明體" pitchFamily="18" charset="-120"/>
                </a:endParaRPr>
              </a:p>
            </p:txBody>
          </p:sp>
          <p:sp>
            <p:nvSpPr>
              <p:cNvPr id="18583" name="Rectangle 149"/>
              <p:cNvSpPr>
                <a:spLocks noChangeArrowheads="1"/>
              </p:cNvSpPr>
              <p:nvPr/>
            </p:nvSpPr>
            <p:spPr bwMode="auto">
              <a:xfrm>
                <a:off x="7589838" y="3984625"/>
                <a:ext cx="152400" cy="122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lang="en-US" altLang="zh-TW" sz="800">
                    <a:solidFill>
                      <a:srgbClr val="000000"/>
                    </a:solidFill>
                    <a:latin typeface="Times" panose="02020603050405020304" pitchFamily="18" charset="0"/>
                    <a:ea typeface="新細明體" pitchFamily="18" charset="-120"/>
                  </a:rPr>
                  <a:t>802</a:t>
                </a:r>
                <a:endParaRPr lang="en-US" altLang="zh-TW">
                  <a:ea typeface="新細明體" pitchFamily="18" charset="-120"/>
                </a:endParaRPr>
              </a:p>
            </p:txBody>
          </p:sp>
          <p:sp>
            <p:nvSpPr>
              <p:cNvPr id="18584" name="Rectangle 150"/>
              <p:cNvSpPr>
                <a:spLocks noChangeArrowheads="1"/>
              </p:cNvSpPr>
              <p:nvPr/>
            </p:nvSpPr>
            <p:spPr bwMode="auto">
              <a:xfrm>
                <a:off x="6767513" y="4252914"/>
                <a:ext cx="203200" cy="1222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lang="en-US" altLang="zh-TW" sz="800">
                    <a:solidFill>
                      <a:srgbClr val="000000"/>
                    </a:solidFill>
                    <a:latin typeface="Times" panose="02020603050405020304" pitchFamily="18" charset="0"/>
                    <a:ea typeface="新細明體" pitchFamily="18" charset="-120"/>
                  </a:rPr>
                  <a:t>1464</a:t>
                </a:r>
                <a:endParaRPr lang="en-US" altLang="zh-TW">
                  <a:ea typeface="新細明體" pitchFamily="18" charset="-120"/>
                </a:endParaRPr>
              </a:p>
            </p:txBody>
          </p:sp>
          <p:sp>
            <p:nvSpPr>
              <p:cNvPr id="18585" name="Rectangle 151"/>
              <p:cNvSpPr>
                <a:spLocks noChangeArrowheads="1"/>
              </p:cNvSpPr>
              <p:nvPr/>
            </p:nvSpPr>
            <p:spPr bwMode="auto">
              <a:xfrm>
                <a:off x="6805613" y="4627564"/>
                <a:ext cx="203200" cy="1222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lang="en-US" altLang="zh-TW" sz="800">
                    <a:solidFill>
                      <a:srgbClr val="000000"/>
                    </a:solidFill>
                    <a:latin typeface="Times" panose="02020603050405020304" pitchFamily="18" charset="0"/>
                    <a:ea typeface="新細明體" pitchFamily="18" charset="-120"/>
                  </a:rPr>
                  <a:t>1235</a:t>
                </a:r>
                <a:endParaRPr lang="en-US" altLang="zh-TW">
                  <a:ea typeface="新細明體" pitchFamily="18" charset="-120"/>
                </a:endParaRPr>
              </a:p>
            </p:txBody>
          </p:sp>
          <p:sp>
            <p:nvSpPr>
              <p:cNvPr id="18586" name="Rectangle 152"/>
              <p:cNvSpPr>
                <a:spLocks noChangeArrowheads="1"/>
              </p:cNvSpPr>
              <p:nvPr/>
            </p:nvSpPr>
            <p:spPr bwMode="auto">
              <a:xfrm>
                <a:off x="6407150" y="4330700"/>
                <a:ext cx="152400" cy="122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lang="en-US" altLang="zh-TW" sz="800">
                    <a:solidFill>
                      <a:srgbClr val="000000"/>
                    </a:solidFill>
                    <a:latin typeface="Times" panose="02020603050405020304" pitchFamily="18" charset="0"/>
                    <a:ea typeface="新細明體" pitchFamily="18" charset="-120"/>
                  </a:rPr>
                  <a:t>337</a:t>
                </a:r>
                <a:endParaRPr lang="en-US" altLang="zh-TW">
                  <a:ea typeface="新細明體" pitchFamily="18" charset="-12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734493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Example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074182" y="941349"/>
            <a:ext cx="6973229" cy="5829300"/>
            <a:chOff x="2475571" y="952500"/>
            <a:chExt cx="6973229" cy="5829300"/>
          </a:xfrm>
        </p:grpSpPr>
        <p:sp>
          <p:nvSpPr>
            <p:cNvPr id="5" name="Rectangle 4"/>
            <p:cNvSpPr/>
            <p:nvPr/>
          </p:nvSpPr>
          <p:spPr>
            <a:xfrm>
              <a:off x="2475571" y="1260088"/>
              <a:ext cx="6657278" cy="528567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7893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8100" y="952500"/>
              <a:ext cx="6870700" cy="5829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01788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Example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074182" y="863290"/>
            <a:ext cx="6973229" cy="5829300"/>
            <a:chOff x="2475571" y="952500"/>
            <a:chExt cx="6973229" cy="5829300"/>
          </a:xfrm>
        </p:grpSpPr>
        <p:sp>
          <p:nvSpPr>
            <p:cNvPr id="5" name="Rectangle 4"/>
            <p:cNvSpPr/>
            <p:nvPr/>
          </p:nvSpPr>
          <p:spPr>
            <a:xfrm>
              <a:off x="2475571" y="1338146"/>
              <a:ext cx="6690731" cy="52076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891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8100" y="952500"/>
              <a:ext cx="6870700" cy="5829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61405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Example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063031" y="829837"/>
            <a:ext cx="6984380" cy="5829300"/>
            <a:chOff x="2464420" y="952500"/>
            <a:chExt cx="6984380" cy="5829300"/>
          </a:xfrm>
        </p:grpSpPr>
        <p:sp>
          <p:nvSpPr>
            <p:cNvPr id="5" name="Rectangle 4"/>
            <p:cNvSpPr/>
            <p:nvPr/>
          </p:nvSpPr>
          <p:spPr>
            <a:xfrm>
              <a:off x="2464420" y="1338146"/>
              <a:ext cx="6568068" cy="52076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9941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5400" y="952500"/>
              <a:ext cx="6883400" cy="5829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95876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ea typeface="新細明體" pitchFamily="18" charset="-120"/>
              </a:rPr>
              <a:t>Example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051879" y="874441"/>
            <a:ext cx="6995532" cy="5829300"/>
            <a:chOff x="2453268" y="952500"/>
            <a:chExt cx="6995532" cy="5829300"/>
          </a:xfrm>
        </p:grpSpPr>
        <p:sp>
          <p:nvSpPr>
            <p:cNvPr id="4" name="Rectangle 3"/>
            <p:cNvSpPr/>
            <p:nvPr/>
          </p:nvSpPr>
          <p:spPr>
            <a:xfrm>
              <a:off x="2453268" y="1293540"/>
              <a:ext cx="6523464" cy="525222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0965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5400" y="952500"/>
              <a:ext cx="6883400" cy="5829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68020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ea typeface="新細明體" pitchFamily="18" charset="-120"/>
              </a:rPr>
              <a:t>Example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029577" y="807534"/>
            <a:ext cx="7017834" cy="5829300"/>
            <a:chOff x="2430966" y="952500"/>
            <a:chExt cx="7017834" cy="5829300"/>
          </a:xfrm>
        </p:grpSpPr>
        <p:sp>
          <p:nvSpPr>
            <p:cNvPr id="4" name="Rectangle 3"/>
            <p:cNvSpPr/>
            <p:nvPr/>
          </p:nvSpPr>
          <p:spPr>
            <a:xfrm>
              <a:off x="2430966" y="1357803"/>
              <a:ext cx="6690732" cy="525222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1989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5400" y="952500"/>
              <a:ext cx="6883400" cy="5829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87908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ea typeface="新細明體" pitchFamily="18" charset="-120"/>
              </a:rPr>
              <a:t>Example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074182" y="707174"/>
            <a:ext cx="6973229" cy="5829300"/>
            <a:chOff x="2475571" y="952500"/>
            <a:chExt cx="6973229" cy="5829300"/>
          </a:xfrm>
        </p:grpSpPr>
        <p:sp>
          <p:nvSpPr>
            <p:cNvPr id="4" name="Rectangle 3"/>
            <p:cNvSpPr/>
            <p:nvPr/>
          </p:nvSpPr>
          <p:spPr>
            <a:xfrm>
              <a:off x="2475571" y="1193180"/>
              <a:ext cx="6713034" cy="53525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3013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5400" y="952500"/>
              <a:ext cx="6883400" cy="5829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25859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ea typeface="新細明體" pitchFamily="18" charset="-120"/>
              </a:rPr>
              <a:t>Example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040728" y="1028700"/>
            <a:ext cx="7006683" cy="5829300"/>
            <a:chOff x="2442117" y="990600"/>
            <a:chExt cx="7006683" cy="5829300"/>
          </a:xfrm>
        </p:grpSpPr>
        <p:sp>
          <p:nvSpPr>
            <p:cNvPr id="4" name="Rectangle 3"/>
            <p:cNvSpPr/>
            <p:nvPr/>
          </p:nvSpPr>
          <p:spPr>
            <a:xfrm>
              <a:off x="2442117" y="1382750"/>
              <a:ext cx="6657278" cy="516301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403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5400" y="990600"/>
              <a:ext cx="6883400" cy="5829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57876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ea typeface="新細明體" pitchFamily="18" charset="-120"/>
              </a:rPr>
              <a:t>Example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072323" y="1028700"/>
            <a:ext cx="6975088" cy="5829300"/>
            <a:chOff x="2397512" y="1028700"/>
            <a:chExt cx="6975088" cy="5829300"/>
          </a:xfrm>
        </p:grpSpPr>
        <p:sp>
          <p:nvSpPr>
            <p:cNvPr id="4" name="Rectangle 3"/>
            <p:cNvSpPr/>
            <p:nvPr/>
          </p:nvSpPr>
          <p:spPr>
            <a:xfrm>
              <a:off x="2397512" y="1416204"/>
              <a:ext cx="6657278" cy="512956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5061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9200" y="1028700"/>
              <a:ext cx="6883400" cy="5829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52808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ea typeface="新細明體" pitchFamily="18" charset="-120"/>
              </a:rPr>
              <a:t>Example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780262" y="1028700"/>
            <a:ext cx="6975089" cy="5829300"/>
            <a:chOff x="2397511" y="1028700"/>
            <a:chExt cx="6975089" cy="5829300"/>
          </a:xfrm>
        </p:grpSpPr>
        <p:sp>
          <p:nvSpPr>
            <p:cNvPr id="4" name="Rectangle 3"/>
            <p:cNvSpPr/>
            <p:nvPr/>
          </p:nvSpPr>
          <p:spPr>
            <a:xfrm>
              <a:off x="2397511" y="1349298"/>
              <a:ext cx="6824547" cy="519646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6085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9200" y="1028700"/>
              <a:ext cx="6883400" cy="5829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42453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ea typeface="新細明體" pitchFamily="18" charset="-120"/>
              </a:rPr>
              <a:t>Example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050020" y="1051661"/>
            <a:ext cx="6997391" cy="5829300"/>
            <a:chOff x="2375209" y="1028700"/>
            <a:chExt cx="6997391" cy="5829300"/>
          </a:xfrm>
        </p:grpSpPr>
        <p:sp>
          <p:nvSpPr>
            <p:cNvPr id="6" name="Rectangle 5"/>
            <p:cNvSpPr/>
            <p:nvPr/>
          </p:nvSpPr>
          <p:spPr>
            <a:xfrm>
              <a:off x="2375209" y="1349298"/>
              <a:ext cx="6657279" cy="519646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7109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9200" y="1028700"/>
              <a:ext cx="6883400" cy="5829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28503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Reminder</a:t>
            </a:r>
            <a:br>
              <a:rPr lang="en-US" altLang="zh-TW" dirty="0" smtClean="0"/>
            </a:br>
            <a:r>
              <a:rPr lang="en-US" altLang="zh-TW" sz="2800" dirty="0" smtClean="0"/>
              <a:t>Weighted Graphs</a:t>
            </a:r>
            <a:endParaRPr lang="en-US" altLang="zh-TW" dirty="0" smtClean="0"/>
          </a:p>
        </p:txBody>
      </p:sp>
      <p:sp>
        <p:nvSpPr>
          <p:cNvPr id="2048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1141412" y="2249487"/>
            <a:ext cx="9905999" cy="2277607"/>
          </a:xfrm>
        </p:spPr>
        <p:txBody>
          <a:bodyPr>
            <a:normAutofit fontScale="85000" lnSpcReduction="20000"/>
          </a:bodyPr>
          <a:lstStyle/>
          <a:p>
            <a:r>
              <a:rPr lang="en-US" altLang="zh-TW" dirty="0" smtClean="0"/>
              <a:t>In a weighted graph, each edge has an associated numerical value, called the weight of the edge</a:t>
            </a:r>
          </a:p>
          <a:p>
            <a:r>
              <a:rPr lang="en-US" altLang="zh-TW" dirty="0" smtClean="0"/>
              <a:t>Edge weights may represent, distances, costs, etc.</a:t>
            </a:r>
          </a:p>
          <a:p>
            <a:r>
              <a:rPr lang="en-US" altLang="zh-TW" dirty="0" smtClean="0"/>
              <a:t>Example:</a:t>
            </a:r>
          </a:p>
          <a:p>
            <a:pPr lvl="1"/>
            <a:r>
              <a:rPr lang="en-US" altLang="zh-TW" dirty="0" smtClean="0"/>
              <a:t>In a  flight route graph, the weight of an edge represents the distance in miles between the endpoint airports</a:t>
            </a:r>
            <a:endParaRPr lang="en-US" altLang="zh-TW" dirty="0"/>
          </a:p>
        </p:txBody>
      </p:sp>
      <p:grpSp>
        <p:nvGrpSpPr>
          <p:cNvPr id="4" name="Group 3"/>
          <p:cNvGrpSpPr/>
          <p:nvPr/>
        </p:nvGrpSpPr>
        <p:grpSpPr>
          <a:xfrm>
            <a:off x="2349498" y="4267201"/>
            <a:ext cx="7489825" cy="2384424"/>
            <a:chOff x="2286001" y="3810001"/>
            <a:chExt cx="7489825" cy="2384424"/>
          </a:xfrm>
        </p:grpSpPr>
        <p:sp>
          <p:nvSpPr>
            <p:cNvPr id="20486" name="Oval 4"/>
            <p:cNvSpPr>
              <a:spLocks noChangeArrowheads="1"/>
            </p:cNvSpPr>
            <p:nvPr/>
          </p:nvSpPr>
          <p:spPr bwMode="auto">
            <a:xfrm>
              <a:off x="6324601" y="3984625"/>
              <a:ext cx="936625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>
                  <a:ea typeface="新細明體" pitchFamily="18" charset="-120"/>
                </a:rPr>
                <a:t>ORD</a:t>
              </a:r>
            </a:p>
          </p:txBody>
        </p:sp>
        <p:sp>
          <p:nvSpPr>
            <p:cNvPr id="20487" name="Oval 5"/>
            <p:cNvSpPr>
              <a:spLocks noChangeArrowheads="1"/>
            </p:cNvSpPr>
            <p:nvPr/>
          </p:nvSpPr>
          <p:spPr bwMode="auto">
            <a:xfrm>
              <a:off x="8839201" y="3829050"/>
              <a:ext cx="936625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>
                  <a:ea typeface="新細明體" pitchFamily="18" charset="-120"/>
                </a:rPr>
                <a:t>PVD</a:t>
              </a:r>
            </a:p>
          </p:txBody>
        </p:sp>
        <p:sp>
          <p:nvSpPr>
            <p:cNvPr id="20488" name="Oval 6"/>
            <p:cNvSpPr>
              <a:spLocks noChangeArrowheads="1"/>
            </p:cNvSpPr>
            <p:nvPr/>
          </p:nvSpPr>
          <p:spPr bwMode="auto">
            <a:xfrm>
              <a:off x="8588376" y="5737225"/>
              <a:ext cx="936625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>
                  <a:ea typeface="新細明體" pitchFamily="18" charset="-120"/>
                </a:rPr>
                <a:t>MIA</a:t>
              </a:r>
            </a:p>
          </p:txBody>
        </p:sp>
        <p:sp>
          <p:nvSpPr>
            <p:cNvPr id="20489" name="Oval 7"/>
            <p:cNvSpPr>
              <a:spLocks noChangeArrowheads="1"/>
            </p:cNvSpPr>
            <p:nvPr/>
          </p:nvSpPr>
          <p:spPr bwMode="auto">
            <a:xfrm>
              <a:off x="6035676" y="5499100"/>
              <a:ext cx="936625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>
                  <a:ea typeface="新細明體" pitchFamily="18" charset="-120"/>
                </a:rPr>
                <a:t>DFW</a:t>
              </a:r>
            </a:p>
          </p:txBody>
        </p:sp>
        <p:sp>
          <p:nvSpPr>
            <p:cNvPr id="20490" name="Oval 8"/>
            <p:cNvSpPr>
              <a:spLocks noChangeArrowheads="1"/>
            </p:cNvSpPr>
            <p:nvPr/>
          </p:nvSpPr>
          <p:spPr bwMode="auto">
            <a:xfrm>
              <a:off x="4114801" y="4213225"/>
              <a:ext cx="936625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>
                  <a:ea typeface="新細明體" pitchFamily="18" charset="-120"/>
                </a:rPr>
                <a:t>SFO</a:t>
              </a:r>
            </a:p>
          </p:txBody>
        </p:sp>
        <p:sp>
          <p:nvSpPr>
            <p:cNvPr id="20491" name="Oval 9"/>
            <p:cNvSpPr>
              <a:spLocks noChangeArrowheads="1"/>
            </p:cNvSpPr>
            <p:nvPr/>
          </p:nvSpPr>
          <p:spPr bwMode="auto">
            <a:xfrm>
              <a:off x="4267201" y="5356225"/>
              <a:ext cx="936625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>
                  <a:ea typeface="新細明體" pitchFamily="18" charset="-120"/>
                </a:rPr>
                <a:t>LAX</a:t>
              </a:r>
            </a:p>
          </p:txBody>
        </p:sp>
        <p:sp>
          <p:nvSpPr>
            <p:cNvPr id="20492" name="Oval 10"/>
            <p:cNvSpPr>
              <a:spLocks noChangeArrowheads="1"/>
            </p:cNvSpPr>
            <p:nvPr/>
          </p:nvSpPr>
          <p:spPr bwMode="auto">
            <a:xfrm>
              <a:off x="7902576" y="4594225"/>
              <a:ext cx="936625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>
                  <a:ea typeface="新細明體" pitchFamily="18" charset="-120"/>
                </a:rPr>
                <a:t>LGA</a:t>
              </a:r>
            </a:p>
          </p:txBody>
        </p:sp>
        <p:sp>
          <p:nvSpPr>
            <p:cNvPr id="20493" name="Oval 11"/>
            <p:cNvSpPr>
              <a:spLocks noChangeArrowheads="1"/>
            </p:cNvSpPr>
            <p:nvPr/>
          </p:nvSpPr>
          <p:spPr bwMode="auto">
            <a:xfrm>
              <a:off x="2286001" y="5127625"/>
              <a:ext cx="936625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>
                  <a:ea typeface="新細明體" pitchFamily="18" charset="-120"/>
                </a:rPr>
                <a:t>HNL</a:t>
              </a:r>
            </a:p>
          </p:txBody>
        </p:sp>
        <p:cxnSp>
          <p:nvCxnSpPr>
            <p:cNvPr id="20494" name="AutoShape 12"/>
            <p:cNvCxnSpPr>
              <a:cxnSpLocks noChangeShapeType="1"/>
              <a:stCxn id="20490" idx="6"/>
              <a:endCxn id="20486" idx="2"/>
            </p:cNvCxnSpPr>
            <p:nvPr/>
          </p:nvCxnSpPr>
          <p:spPr bwMode="auto">
            <a:xfrm flipV="1">
              <a:off x="5060951" y="4213225"/>
              <a:ext cx="1254125" cy="2286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495" name="AutoShape 13"/>
            <p:cNvCxnSpPr>
              <a:cxnSpLocks noChangeShapeType="1"/>
              <a:stCxn id="20489" idx="0"/>
              <a:endCxn id="20486" idx="4"/>
            </p:cNvCxnSpPr>
            <p:nvPr/>
          </p:nvCxnSpPr>
          <p:spPr bwMode="auto">
            <a:xfrm flipV="1">
              <a:off x="6503989" y="4451351"/>
              <a:ext cx="288925" cy="103822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496" name="AutoShape 14"/>
            <p:cNvCxnSpPr>
              <a:cxnSpLocks noChangeShapeType="1"/>
              <a:stCxn id="20489" idx="7"/>
              <a:endCxn id="20492" idx="3"/>
            </p:cNvCxnSpPr>
            <p:nvPr/>
          </p:nvCxnSpPr>
          <p:spPr bwMode="auto">
            <a:xfrm flipV="1">
              <a:off x="6835776" y="4994276"/>
              <a:ext cx="1203325" cy="56197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497" name="AutoShape 15"/>
            <p:cNvCxnSpPr>
              <a:cxnSpLocks noChangeShapeType="1"/>
              <a:stCxn id="20492" idx="0"/>
              <a:endCxn id="20487" idx="3"/>
            </p:cNvCxnSpPr>
            <p:nvPr/>
          </p:nvCxnSpPr>
          <p:spPr bwMode="auto">
            <a:xfrm flipV="1">
              <a:off x="8370889" y="4229100"/>
              <a:ext cx="604837" cy="3556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498" name="AutoShape 16"/>
            <p:cNvCxnSpPr>
              <a:cxnSpLocks noChangeShapeType="1"/>
              <a:stCxn id="20486" idx="6"/>
              <a:endCxn id="20487" idx="2"/>
            </p:cNvCxnSpPr>
            <p:nvPr/>
          </p:nvCxnSpPr>
          <p:spPr bwMode="auto">
            <a:xfrm flipV="1">
              <a:off x="7270751" y="4057651"/>
              <a:ext cx="1558925" cy="15557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499" name="AutoShape 17"/>
            <p:cNvCxnSpPr>
              <a:cxnSpLocks noChangeShapeType="1"/>
              <a:stCxn id="20493" idx="6"/>
              <a:endCxn id="20491" idx="2"/>
            </p:cNvCxnSpPr>
            <p:nvPr/>
          </p:nvCxnSpPr>
          <p:spPr bwMode="auto">
            <a:xfrm>
              <a:off x="3232151" y="5356225"/>
              <a:ext cx="1025525" cy="2286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00" name="AutoShape 18"/>
            <p:cNvCxnSpPr>
              <a:cxnSpLocks noChangeShapeType="1"/>
              <a:stCxn id="20490" idx="4"/>
              <a:endCxn id="20491" idx="0"/>
            </p:cNvCxnSpPr>
            <p:nvPr/>
          </p:nvCxnSpPr>
          <p:spPr bwMode="auto">
            <a:xfrm>
              <a:off x="4583113" y="4679950"/>
              <a:ext cx="152400" cy="6667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01" name="AutoShape 19"/>
            <p:cNvCxnSpPr>
              <a:cxnSpLocks noChangeShapeType="1"/>
              <a:stCxn id="20492" idx="4"/>
              <a:endCxn id="20488" idx="0"/>
            </p:cNvCxnSpPr>
            <p:nvPr/>
          </p:nvCxnSpPr>
          <p:spPr bwMode="auto">
            <a:xfrm>
              <a:off x="8370888" y="5060950"/>
              <a:ext cx="685800" cy="6667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02" name="AutoShape 20"/>
            <p:cNvCxnSpPr>
              <a:cxnSpLocks noChangeShapeType="1"/>
              <a:endCxn id="20489" idx="6"/>
            </p:cNvCxnSpPr>
            <p:nvPr/>
          </p:nvCxnSpPr>
          <p:spPr bwMode="auto">
            <a:xfrm flipH="1" flipV="1">
              <a:off x="6981826" y="5727701"/>
              <a:ext cx="1597025" cy="23812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03" name="AutoShape 21"/>
            <p:cNvCxnSpPr>
              <a:cxnSpLocks noChangeShapeType="1"/>
              <a:stCxn id="20491" idx="6"/>
              <a:endCxn id="20489" idx="2"/>
            </p:cNvCxnSpPr>
            <p:nvPr/>
          </p:nvCxnSpPr>
          <p:spPr bwMode="auto">
            <a:xfrm>
              <a:off x="5213350" y="5584826"/>
              <a:ext cx="812800" cy="14287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04" name="AutoShape 22"/>
            <p:cNvCxnSpPr>
              <a:cxnSpLocks noChangeShapeType="1"/>
              <a:stCxn id="20491" idx="7"/>
              <a:endCxn id="20486" idx="3"/>
            </p:cNvCxnSpPr>
            <p:nvPr/>
          </p:nvCxnSpPr>
          <p:spPr bwMode="auto">
            <a:xfrm flipV="1">
              <a:off x="5067301" y="4384675"/>
              <a:ext cx="1393825" cy="10287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0505" name="Text Box 23"/>
            <p:cNvSpPr txBox="1">
              <a:spLocks noChangeArrowheads="1"/>
            </p:cNvSpPr>
            <p:nvPr/>
          </p:nvSpPr>
          <p:spPr bwMode="auto">
            <a:xfrm rot="-347285">
              <a:off x="7605714" y="3810001"/>
              <a:ext cx="598487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2000">
                  <a:ea typeface="新細明體" pitchFamily="18" charset="-120"/>
                </a:rPr>
                <a:t>849</a:t>
              </a:r>
            </a:p>
          </p:txBody>
        </p:sp>
        <p:sp>
          <p:nvSpPr>
            <p:cNvPr id="20506" name="Text Box 24"/>
            <p:cNvSpPr txBox="1">
              <a:spLocks noChangeArrowheads="1"/>
            </p:cNvSpPr>
            <p:nvPr/>
          </p:nvSpPr>
          <p:spPr bwMode="auto">
            <a:xfrm rot="-4662247">
              <a:off x="6283326" y="4540251"/>
              <a:ext cx="598487" cy="398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2000">
                  <a:ea typeface="新細明體" pitchFamily="18" charset="-120"/>
                </a:rPr>
                <a:t>802</a:t>
              </a:r>
            </a:p>
          </p:txBody>
        </p:sp>
        <p:sp>
          <p:nvSpPr>
            <p:cNvPr id="20507" name="Text Box 25"/>
            <p:cNvSpPr txBox="1">
              <a:spLocks noChangeArrowheads="1"/>
            </p:cNvSpPr>
            <p:nvPr/>
          </p:nvSpPr>
          <p:spPr bwMode="auto">
            <a:xfrm rot="-1544869">
              <a:off x="6959600" y="4959351"/>
              <a:ext cx="736600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2000">
                  <a:ea typeface="新細明體" pitchFamily="18" charset="-120"/>
                </a:rPr>
                <a:t>1387</a:t>
              </a:r>
            </a:p>
          </p:txBody>
        </p:sp>
        <p:sp>
          <p:nvSpPr>
            <p:cNvPr id="20508" name="Text Box 26"/>
            <p:cNvSpPr txBox="1">
              <a:spLocks noChangeArrowheads="1"/>
            </p:cNvSpPr>
            <p:nvPr/>
          </p:nvSpPr>
          <p:spPr bwMode="auto">
            <a:xfrm rot="-2136302">
              <a:off x="5146675" y="4721226"/>
              <a:ext cx="736600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2000">
                  <a:ea typeface="新細明體" pitchFamily="18" charset="-120"/>
                </a:rPr>
                <a:t>1743</a:t>
              </a:r>
            </a:p>
          </p:txBody>
        </p:sp>
        <p:sp>
          <p:nvSpPr>
            <p:cNvPr id="20509" name="Text Box 27"/>
            <p:cNvSpPr txBox="1">
              <a:spLocks noChangeArrowheads="1"/>
            </p:cNvSpPr>
            <p:nvPr/>
          </p:nvSpPr>
          <p:spPr bwMode="auto">
            <a:xfrm rot="-689345">
              <a:off x="5257800" y="3984626"/>
              <a:ext cx="736600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2000">
                  <a:ea typeface="新細明體" pitchFamily="18" charset="-120"/>
                </a:rPr>
                <a:t>1843</a:t>
              </a:r>
            </a:p>
          </p:txBody>
        </p:sp>
        <p:sp>
          <p:nvSpPr>
            <p:cNvPr id="20510" name="Text Box 28"/>
            <p:cNvSpPr txBox="1">
              <a:spLocks noChangeArrowheads="1"/>
            </p:cNvSpPr>
            <p:nvPr/>
          </p:nvSpPr>
          <p:spPr bwMode="auto">
            <a:xfrm rot="2626382">
              <a:off x="8555038" y="5187951"/>
              <a:ext cx="736600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2000">
                  <a:ea typeface="新細明體" pitchFamily="18" charset="-120"/>
                </a:rPr>
                <a:t>1099</a:t>
              </a:r>
            </a:p>
          </p:txBody>
        </p:sp>
        <p:sp>
          <p:nvSpPr>
            <p:cNvPr id="20511" name="Text Box 29"/>
            <p:cNvSpPr txBox="1">
              <a:spLocks noChangeArrowheads="1"/>
            </p:cNvSpPr>
            <p:nvPr/>
          </p:nvSpPr>
          <p:spPr bwMode="auto">
            <a:xfrm rot="565849">
              <a:off x="7499350" y="5492751"/>
              <a:ext cx="736600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2000">
                  <a:ea typeface="新細明體" pitchFamily="18" charset="-120"/>
                </a:rPr>
                <a:t>1120</a:t>
              </a:r>
            </a:p>
          </p:txBody>
        </p:sp>
        <p:sp>
          <p:nvSpPr>
            <p:cNvPr id="20512" name="Text Box 30"/>
            <p:cNvSpPr txBox="1">
              <a:spLocks noChangeArrowheads="1"/>
            </p:cNvSpPr>
            <p:nvPr/>
          </p:nvSpPr>
          <p:spPr bwMode="auto">
            <a:xfrm rot="695916">
              <a:off x="5299075" y="5311776"/>
              <a:ext cx="736600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2000">
                  <a:ea typeface="新細明體" pitchFamily="18" charset="-120"/>
                </a:rPr>
                <a:t>1233</a:t>
              </a:r>
            </a:p>
          </p:txBody>
        </p:sp>
        <p:sp>
          <p:nvSpPr>
            <p:cNvPr id="20513" name="Text Box 31"/>
            <p:cNvSpPr txBox="1">
              <a:spLocks noChangeArrowheads="1"/>
            </p:cNvSpPr>
            <p:nvPr/>
          </p:nvSpPr>
          <p:spPr bwMode="auto">
            <a:xfrm rot="4665015">
              <a:off x="4516439" y="4848226"/>
              <a:ext cx="598487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2000">
                  <a:ea typeface="新細明體" pitchFamily="18" charset="-120"/>
                </a:rPr>
                <a:t>337</a:t>
              </a:r>
            </a:p>
          </p:txBody>
        </p:sp>
        <p:sp>
          <p:nvSpPr>
            <p:cNvPr id="20514" name="Text Box 32"/>
            <p:cNvSpPr txBox="1">
              <a:spLocks noChangeArrowheads="1"/>
            </p:cNvSpPr>
            <p:nvPr/>
          </p:nvSpPr>
          <p:spPr bwMode="auto">
            <a:xfrm rot="832501">
              <a:off x="3451225" y="5127626"/>
              <a:ext cx="736600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2000">
                  <a:ea typeface="新細明體" pitchFamily="18" charset="-120"/>
                </a:rPr>
                <a:t>2555</a:t>
              </a:r>
            </a:p>
          </p:txBody>
        </p:sp>
        <p:sp>
          <p:nvSpPr>
            <p:cNvPr id="20515" name="Text Box 33"/>
            <p:cNvSpPr txBox="1">
              <a:spLocks noChangeArrowheads="1"/>
            </p:cNvSpPr>
            <p:nvPr/>
          </p:nvSpPr>
          <p:spPr bwMode="auto">
            <a:xfrm rot="-1891667">
              <a:off x="8307389" y="4111626"/>
              <a:ext cx="598487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2000">
                  <a:ea typeface="新細明體" pitchFamily="18" charset="-120"/>
                </a:rPr>
                <a:t>142</a:t>
              </a:r>
            </a:p>
          </p:txBody>
        </p:sp>
        <p:cxnSp>
          <p:nvCxnSpPr>
            <p:cNvPr id="20516" name="AutoShape 34"/>
            <p:cNvCxnSpPr>
              <a:cxnSpLocks noChangeShapeType="1"/>
              <a:stCxn id="20487" idx="4"/>
              <a:endCxn id="20488" idx="7"/>
            </p:cNvCxnSpPr>
            <p:nvPr/>
          </p:nvCxnSpPr>
          <p:spPr bwMode="auto">
            <a:xfrm>
              <a:off x="9307513" y="4295775"/>
              <a:ext cx="80962" cy="14986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0517" name="Text Box 35"/>
            <p:cNvSpPr txBox="1">
              <a:spLocks noChangeArrowheads="1"/>
            </p:cNvSpPr>
            <p:nvPr/>
          </p:nvSpPr>
          <p:spPr bwMode="auto">
            <a:xfrm rot="5207815">
              <a:off x="9184482" y="4695032"/>
              <a:ext cx="736600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2000">
                  <a:ea typeface="新細明體" pitchFamily="18" charset="-120"/>
                </a:rPr>
                <a:t>1205</a:t>
              </a:r>
            </a:p>
          </p:txBody>
        </p:sp>
      </p:grpSp>
      <p:pic>
        <p:nvPicPr>
          <p:cNvPr id="20518" name="Picture 36" descr="BD19857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0888" y="214314"/>
            <a:ext cx="1916112" cy="136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13230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ea typeface="新細明體" pitchFamily="18" charset="-120"/>
              </a:rPr>
              <a:t>Example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780264" y="1028700"/>
            <a:ext cx="7008541" cy="5829300"/>
            <a:chOff x="2364059" y="1028700"/>
            <a:chExt cx="7008541" cy="5829300"/>
          </a:xfrm>
        </p:grpSpPr>
        <p:sp>
          <p:nvSpPr>
            <p:cNvPr id="5" name="Rectangle 4"/>
            <p:cNvSpPr/>
            <p:nvPr/>
          </p:nvSpPr>
          <p:spPr>
            <a:xfrm>
              <a:off x="2364059" y="1505414"/>
              <a:ext cx="6846848" cy="504035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8133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9200" y="1028700"/>
              <a:ext cx="6883400" cy="5829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93745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ea typeface="新細明體" pitchFamily="18" charset="-120"/>
              </a:rPr>
              <a:t>Example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066584" y="412595"/>
            <a:ext cx="8129239" cy="6144322"/>
            <a:chOff x="2018370" y="401444"/>
            <a:chExt cx="8129239" cy="6144322"/>
          </a:xfrm>
        </p:grpSpPr>
        <p:sp>
          <p:nvSpPr>
            <p:cNvPr id="418" name="Rectangle 417"/>
            <p:cNvSpPr/>
            <p:nvPr/>
          </p:nvSpPr>
          <p:spPr>
            <a:xfrm>
              <a:off x="2018370" y="401444"/>
              <a:ext cx="8129239" cy="614432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157" name="Freeform 3"/>
            <p:cNvSpPr>
              <a:spLocks/>
            </p:cNvSpPr>
            <p:nvPr/>
          </p:nvSpPr>
          <p:spPr bwMode="auto">
            <a:xfrm>
              <a:off x="2500314" y="879476"/>
              <a:ext cx="7329487" cy="5521325"/>
            </a:xfrm>
            <a:custGeom>
              <a:avLst/>
              <a:gdLst>
                <a:gd name="T0" fmla="*/ 6986587 w 4617"/>
                <a:gd name="T1" fmla="*/ 3814199 h 3755"/>
                <a:gd name="T2" fmla="*/ 7100887 w 4617"/>
                <a:gd name="T3" fmla="*/ 3555410 h 3755"/>
                <a:gd name="T4" fmla="*/ 7189787 w 4617"/>
                <a:gd name="T5" fmla="*/ 3284858 h 3755"/>
                <a:gd name="T6" fmla="*/ 7291387 w 4617"/>
                <a:gd name="T7" fmla="*/ 2731990 h 3755"/>
                <a:gd name="T8" fmla="*/ 7329487 w 4617"/>
                <a:gd name="T9" fmla="*/ 2177652 h 3755"/>
                <a:gd name="T10" fmla="*/ 7278687 w 4617"/>
                <a:gd name="T11" fmla="*/ 1660073 h 3755"/>
                <a:gd name="T12" fmla="*/ 7177087 w 4617"/>
                <a:gd name="T13" fmla="*/ 1189548 h 3755"/>
                <a:gd name="T14" fmla="*/ 6999287 w 4617"/>
                <a:gd name="T15" fmla="*/ 801364 h 3755"/>
                <a:gd name="T16" fmla="*/ 6897687 w 4617"/>
                <a:gd name="T17" fmla="*/ 648443 h 3755"/>
                <a:gd name="T18" fmla="*/ 6783387 w 4617"/>
                <a:gd name="T19" fmla="*/ 519049 h 3755"/>
                <a:gd name="T20" fmla="*/ 6656387 w 4617"/>
                <a:gd name="T21" fmla="*/ 423473 h 3755"/>
                <a:gd name="T22" fmla="*/ 6516687 w 4617"/>
                <a:gd name="T23" fmla="*/ 364657 h 3755"/>
                <a:gd name="T24" fmla="*/ 5919787 w 4617"/>
                <a:gd name="T25" fmla="*/ 211737 h 3755"/>
                <a:gd name="T26" fmla="*/ 5322887 w 4617"/>
                <a:gd name="T27" fmla="*/ 94105 h 3755"/>
                <a:gd name="T28" fmla="*/ 4713287 w 4617"/>
                <a:gd name="T29" fmla="*/ 23526 h 3755"/>
                <a:gd name="T30" fmla="*/ 4129087 w 4617"/>
                <a:gd name="T31" fmla="*/ 0 h 3755"/>
                <a:gd name="T32" fmla="*/ 3556000 w 4617"/>
                <a:gd name="T33" fmla="*/ 11763 h 3755"/>
                <a:gd name="T34" fmla="*/ 3009900 w 4617"/>
                <a:gd name="T35" fmla="*/ 70579 h 3755"/>
                <a:gd name="T36" fmla="*/ 2489200 w 4617"/>
                <a:gd name="T37" fmla="*/ 176447 h 3755"/>
                <a:gd name="T38" fmla="*/ 2006600 w 4617"/>
                <a:gd name="T39" fmla="*/ 329368 h 3755"/>
                <a:gd name="T40" fmla="*/ 1549400 w 4617"/>
                <a:gd name="T41" fmla="*/ 542575 h 3755"/>
                <a:gd name="T42" fmla="*/ 1155700 w 4617"/>
                <a:gd name="T43" fmla="*/ 801364 h 3755"/>
                <a:gd name="T44" fmla="*/ 965200 w 4617"/>
                <a:gd name="T45" fmla="*/ 942522 h 3755"/>
                <a:gd name="T46" fmla="*/ 800100 w 4617"/>
                <a:gd name="T47" fmla="*/ 1107206 h 3755"/>
                <a:gd name="T48" fmla="*/ 647700 w 4617"/>
                <a:gd name="T49" fmla="*/ 1283653 h 3755"/>
                <a:gd name="T50" fmla="*/ 508000 w 4617"/>
                <a:gd name="T51" fmla="*/ 1471863 h 3755"/>
                <a:gd name="T52" fmla="*/ 266700 w 4617"/>
                <a:gd name="T53" fmla="*/ 1895336 h 3755"/>
                <a:gd name="T54" fmla="*/ 101600 w 4617"/>
                <a:gd name="T55" fmla="*/ 2365862 h 3755"/>
                <a:gd name="T56" fmla="*/ 12700 w 4617"/>
                <a:gd name="T57" fmla="*/ 2896674 h 3755"/>
                <a:gd name="T58" fmla="*/ 0 w 4617"/>
                <a:gd name="T59" fmla="*/ 3496594 h 3755"/>
                <a:gd name="T60" fmla="*/ 50800 w 4617"/>
                <a:gd name="T61" fmla="*/ 3837725 h 3755"/>
                <a:gd name="T62" fmla="*/ 152400 w 4617"/>
                <a:gd name="T63" fmla="*/ 4143567 h 3755"/>
                <a:gd name="T64" fmla="*/ 304800 w 4617"/>
                <a:gd name="T65" fmla="*/ 4414119 h 3755"/>
                <a:gd name="T66" fmla="*/ 495300 w 4617"/>
                <a:gd name="T67" fmla="*/ 4661145 h 3755"/>
                <a:gd name="T68" fmla="*/ 736600 w 4617"/>
                <a:gd name="T69" fmla="*/ 4874352 h 3755"/>
                <a:gd name="T70" fmla="*/ 1016000 w 4617"/>
                <a:gd name="T71" fmla="*/ 5050799 h 3755"/>
                <a:gd name="T72" fmla="*/ 1333500 w 4617"/>
                <a:gd name="T73" fmla="*/ 5203720 h 3755"/>
                <a:gd name="T74" fmla="*/ 1663700 w 4617"/>
                <a:gd name="T75" fmla="*/ 5321352 h 3755"/>
                <a:gd name="T76" fmla="*/ 2032000 w 4617"/>
                <a:gd name="T77" fmla="*/ 5415457 h 3755"/>
                <a:gd name="T78" fmla="*/ 2413000 w 4617"/>
                <a:gd name="T79" fmla="*/ 5486036 h 3755"/>
                <a:gd name="T80" fmla="*/ 2794000 w 4617"/>
                <a:gd name="T81" fmla="*/ 5521325 h 3755"/>
                <a:gd name="T82" fmla="*/ 3200400 w 4617"/>
                <a:gd name="T83" fmla="*/ 5521325 h 3755"/>
                <a:gd name="T84" fmla="*/ 3606800 w 4617"/>
                <a:gd name="T85" fmla="*/ 5509562 h 3755"/>
                <a:gd name="T86" fmla="*/ 4014787 w 4617"/>
                <a:gd name="T87" fmla="*/ 5462509 h 3755"/>
                <a:gd name="T88" fmla="*/ 4408487 w 4617"/>
                <a:gd name="T89" fmla="*/ 5391930 h 3755"/>
                <a:gd name="T90" fmla="*/ 4802187 w 4617"/>
                <a:gd name="T91" fmla="*/ 5297825 h 3755"/>
                <a:gd name="T92" fmla="*/ 5513387 w 4617"/>
                <a:gd name="T93" fmla="*/ 5097852 h 3755"/>
                <a:gd name="T94" fmla="*/ 5792787 w 4617"/>
                <a:gd name="T95" fmla="*/ 5003747 h 3755"/>
                <a:gd name="T96" fmla="*/ 6034087 w 4617"/>
                <a:gd name="T97" fmla="*/ 4886115 h 3755"/>
                <a:gd name="T98" fmla="*/ 6249987 w 4617"/>
                <a:gd name="T99" fmla="*/ 4719961 h 3755"/>
                <a:gd name="T100" fmla="*/ 6465887 w 4617"/>
                <a:gd name="T101" fmla="*/ 4508224 h 3755"/>
                <a:gd name="T102" fmla="*/ 6707187 w 4617"/>
                <a:gd name="T103" fmla="*/ 4202383 h 3755"/>
                <a:gd name="T104" fmla="*/ 6986587 w 4617"/>
                <a:gd name="T105" fmla="*/ 3814199 h 375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4617" h="3755">
                  <a:moveTo>
                    <a:pt x="4401" y="2594"/>
                  </a:moveTo>
                  <a:lnTo>
                    <a:pt x="4473" y="2418"/>
                  </a:lnTo>
                  <a:lnTo>
                    <a:pt x="4529" y="2234"/>
                  </a:lnTo>
                  <a:lnTo>
                    <a:pt x="4593" y="1858"/>
                  </a:lnTo>
                  <a:lnTo>
                    <a:pt x="4617" y="1481"/>
                  </a:lnTo>
                  <a:lnTo>
                    <a:pt x="4585" y="1129"/>
                  </a:lnTo>
                  <a:lnTo>
                    <a:pt x="4521" y="809"/>
                  </a:lnTo>
                  <a:lnTo>
                    <a:pt x="4409" y="545"/>
                  </a:lnTo>
                  <a:lnTo>
                    <a:pt x="4345" y="441"/>
                  </a:lnTo>
                  <a:lnTo>
                    <a:pt x="4273" y="353"/>
                  </a:lnTo>
                  <a:lnTo>
                    <a:pt x="4193" y="288"/>
                  </a:lnTo>
                  <a:lnTo>
                    <a:pt x="4105" y="248"/>
                  </a:lnTo>
                  <a:lnTo>
                    <a:pt x="3729" y="144"/>
                  </a:lnTo>
                  <a:lnTo>
                    <a:pt x="3353" y="64"/>
                  </a:lnTo>
                  <a:lnTo>
                    <a:pt x="2969" y="16"/>
                  </a:lnTo>
                  <a:lnTo>
                    <a:pt x="2601" y="0"/>
                  </a:lnTo>
                  <a:lnTo>
                    <a:pt x="2240" y="8"/>
                  </a:lnTo>
                  <a:lnTo>
                    <a:pt x="1896" y="48"/>
                  </a:lnTo>
                  <a:lnTo>
                    <a:pt x="1568" y="120"/>
                  </a:lnTo>
                  <a:lnTo>
                    <a:pt x="1264" y="224"/>
                  </a:lnTo>
                  <a:lnTo>
                    <a:pt x="976" y="369"/>
                  </a:lnTo>
                  <a:lnTo>
                    <a:pt x="728" y="545"/>
                  </a:lnTo>
                  <a:lnTo>
                    <a:pt x="608" y="641"/>
                  </a:lnTo>
                  <a:lnTo>
                    <a:pt x="504" y="753"/>
                  </a:lnTo>
                  <a:lnTo>
                    <a:pt x="408" y="873"/>
                  </a:lnTo>
                  <a:lnTo>
                    <a:pt x="320" y="1001"/>
                  </a:lnTo>
                  <a:lnTo>
                    <a:pt x="168" y="1289"/>
                  </a:lnTo>
                  <a:lnTo>
                    <a:pt x="64" y="1609"/>
                  </a:lnTo>
                  <a:lnTo>
                    <a:pt x="8" y="1970"/>
                  </a:lnTo>
                  <a:lnTo>
                    <a:pt x="0" y="2378"/>
                  </a:lnTo>
                  <a:lnTo>
                    <a:pt x="32" y="2610"/>
                  </a:lnTo>
                  <a:lnTo>
                    <a:pt x="96" y="2818"/>
                  </a:lnTo>
                  <a:lnTo>
                    <a:pt x="192" y="3002"/>
                  </a:lnTo>
                  <a:lnTo>
                    <a:pt x="312" y="3170"/>
                  </a:lnTo>
                  <a:lnTo>
                    <a:pt x="464" y="3315"/>
                  </a:lnTo>
                  <a:lnTo>
                    <a:pt x="640" y="3435"/>
                  </a:lnTo>
                  <a:lnTo>
                    <a:pt x="840" y="3539"/>
                  </a:lnTo>
                  <a:lnTo>
                    <a:pt x="1048" y="3619"/>
                  </a:lnTo>
                  <a:lnTo>
                    <a:pt x="1280" y="3683"/>
                  </a:lnTo>
                  <a:lnTo>
                    <a:pt x="1520" y="3731"/>
                  </a:lnTo>
                  <a:lnTo>
                    <a:pt x="1760" y="3755"/>
                  </a:lnTo>
                  <a:lnTo>
                    <a:pt x="2016" y="3755"/>
                  </a:lnTo>
                  <a:lnTo>
                    <a:pt x="2272" y="3747"/>
                  </a:lnTo>
                  <a:lnTo>
                    <a:pt x="2529" y="3715"/>
                  </a:lnTo>
                  <a:lnTo>
                    <a:pt x="2777" y="3667"/>
                  </a:lnTo>
                  <a:lnTo>
                    <a:pt x="3025" y="3603"/>
                  </a:lnTo>
                  <a:lnTo>
                    <a:pt x="3473" y="3467"/>
                  </a:lnTo>
                  <a:lnTo>
                    <a:pt x="3649" y="3403"/>
                  </a:lnTo>
                  <a:lnTo>
                    <a:pt x="3801" y="3323"/>
                  </a:lnTo>
                  <a:lnTo>
                    <a:pt x="3937" y="3210"/>
                  </a:lnTo>
                  <a:lnTo>
                    <a:pt x="4073" y="3066"/>
                  </a:lnTo>
                  <a:lnTo>
                    <a:pt x="4225" y="2858"/>
                  </a:lnTo>
                  <a:lnTo>
                    <a:pt x="4401" y="2594"/>
                  </a:lnTo>
                  <a:close/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58" name="Freeform 4"/>
            <p:cNvSpPr>
              <a:spLocks/>
            </p:cNvSpPr>
            <p:nvPr/>
          </p:nvSpPr>
          <p:spPr bwMode="auto">
            <a:xfrm>
              <a:off x="3465513" y="4689475"/>
              <a:ext cx="762000" cy="533400"/>
            </a:xfrm>
            <a:custGeom>
              <a:avLst/>
              <a:gdLst>
                <a:gd name="T0" fmla="*/ 457200 w 480"/>
                <a:gd name="T1" fmla="*/ 139700 h 336"/>
                <a:gd name="T2" fmla="*/ 596900 w 480"/>
                <a:gd name="T3" fmla="*/ 25400 h 336"/>
                <a:gd name="T4" fmla="*/ 596900 w 480"/>
                <a:gd name="T5" fmla="*/ 165100 h 336"/>
                <a:gd name="T6" fmla="*/ 762000 w 480"/>
                <a:gd name="T7" fmla="*/ 215900 h 336"/>
                <a:gd name="T8" fmla="*/ 660400 w 480"/>
                <a:gd name="T9" fmla="*/ 317500 h 336"/>
                <a:gd name="T10" fmla="*/ 749300 w 480"/>
                <a:gd name="T11" fmla="*/ 431800 h 336"/>
                <a:gd name="T12" fmla="*/ 533400 w 480"/>
                <a:gd name="T13" fmla="*/ 431800 h 336"/>
                <a:gd name="T14" fmla="*/ 381000 w 480"/>
                <a:gd name="T15" fmla="*/ 533400 h 336"/>
                <a:gd name="T16" fmla="*/ 228600 w 480"/>
                <a:gd name="T17" fmla="*/ 444500 h 336"/>
                <a:gd name="T18" fmla="*/ 0 w 480"/>
                <a:gd name="T19" fmla="*/ 482600 h 336"/>
                <a:gd name="T20" fmla="*/ 88900 w 480"/>
                <a:gd name="T21" fmla="*/ 304800 h 336"/>
                <a:gd name="T22" fmla="*/ 0 w 480"/>
                <a:gd name="T23" fmla="*/ 152400 h 336"/>
                <a:gd name="T24" fmla="*/ 254000 w 480"/>
                <a:gd name="T25" fmla="*/ 190500 h 336"/>
                <a:gd name="T26" fmla="*/ 254000 w 480"/>
                <a:gd name="T27" fmla="*/ 0 h 336"/>
                <a:gd name="T28" fmla="*/ 457200 w 480"/>
                <a:gd name="T29" fmla="*/ 139700 h 3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80" h="336">
                  <a:moveTo>
                    <a:pt x="288" y="88"/>
                  </a:moveTo>
                  <a:lnTo>
                    <a:pt x="376" y="16"/>
                  </a:lnTo>
                  <a:lnTo>
                    <a:pt x="376" y="104"/>
                  </a:lnTo>
                  <a:lnTo>
                    <a:pt x="480" y="136"/>
                  </a:lnTo>
                  <a:lnTo>
                    <a:pt x="416" y="200"/>
                  </a:lnTo>
                  <a:lnTo>
                    <a:pt x="472" y="272"/>
                  </a:lnTo>
                  <a:lnTo>
                    <a:pt x="336" y="272"/>
                  </a:lnTo>
                  <a:lnTo>
                    <a:pt x="240" y="336"/>
                  </a:lnTo>
                  <a:lnTo>
                    <a:pt x="144" y="280"/>
                  </a:lnTo>
                  <a:lnTo>
                    <a:pt x="0" y="304"/>
                  </a:lnTo>
                  <a:lnTo>
                    <a:pt x="56" y="192"/>
                  </a:lnTo>
                  <a:lnTo>
                    <a:pt x="0" y="96"/>
                  </a:lnTo>
                  <a:lnTo>
                    <a:pt x="160" y="120"/>
                  </a:lnTo>
                  <a:lnTo>
                    <a:pt x="160" y="0"/>
                  </a:lnTo>
                  <a:lnTo>
                    <a:pt x="288" y="88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59" name="Freeform 5"/>
            <p:cNvSpPr>
              <a:spLocks/>
            </p:cNvSpPr>
            <p:nvPr/>
          </p:nvSpPr>
          <p:spPr bwMode="auto">
            <a:xfrm>
              <a:off x="8559800" y="2109788"/>
              <a:ext cx="50800" cy="38100"/>
            </a:xfrm>
            <a:custGeom>
              <a:avLst/>
              <a:gdLst>
                <a:gd name="T0" fmla="*/ 50800 w 32"/>
                <a:gd name="T1" fmla="*/ 38100 h 24"/>
                <a:gd name="T2" fmla="*/ 50800 w 32"/>
                <a:gd name="T3" fmla="*/ 12700 h 24"/>
                <a:gd name="T4" fmla="*/ 0 w 32"/>
                <a:gd name="T5" fmla="*/ 0 h 24"/>
                <a:gd name="T6" fmla="*/ 0 w 32"/>
                <a:gd name="T7" fmla="*/ 25400 h 24"/>
                <a:gd name="T8" fmla="*/ 50800 w 32"/>
                <a:gd name="T9" fmla="*/ 3810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" h="24">
                  <a:moveTo>
                    <a:pt x="32" y="24"/>
                  </a:moveTo>
                  <a:lnTo>
                    <a:pt x="32" y="8"/>
                  </a:lnTo>
                  <a:lnTo>
                    <a:pt x="0" y="0"/>
                  </a:lnTo>
                  <a:lnTo>
                    <a:pt x="0" y="16"/>
                  </a:lnTo>
                  <a:lnTo>
                    <a:pt x="32" y="24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60" name="Freeform 6"/>
            <p:cNvSpPr>
              <a:spLocks/>
            </p:cNvSpPr>
            <p:nvPr/>
          </p:nvSpPr>
          <p:spPr bwMode="auto">
            <a:xfrm>
              <a:off x="8115300" y="2135188"/>
              <a:ext cx="495300" cy="723900"/>
            </a:xfrm>
            <a:custGeom>
              <a:avLst/>
              <a:gdLst>
                <a:gd name="T0" fmla="*/ 495300 w 312"/>
                <a:gd name="T1" fmla="*/ 12700 h 456"/>
                <a:gd name="T2" fmla="*/ 431800 w 312"/>
                <a:gd name="T3" fmla="*/ 279400 h 456"/>
                <a:gd name="T4" fmla="*/ 431800 w 312"/>
                <a:gd name="T5" fmla="*/ 279400 h 456"/>
                <a:gd name="T6" fmla="*/ 431800 w 312"/>
                <a:gd name="T7" fmla="*/ 279400 h 456"/>
                <a:gd name="T8" fmla="*/ 368300 w 312"/>
                <a:gd name="T9" fmla="*/ 406400 h 456"/>
                <a:gd name="T10" fmla="*/ 368300 w 312"/>
                <a:gd name="T11" fmla="*/ 406400 h 456"/>
                <a:gd name="T12" fmla="*/ 368300 w 312"/>
                <a:gd name="T13" fmla="*/ 406400 h 456"/>
                <a:gd name="T14" fmla="*/ 279400 w 312"/>
                <a:gd name="T15" fmla="*/ 520700 h 456"/>
                <a:gd name="T16" fmla="*/ 279400 w 312"/>
                <a:gd name="T17" fmla="*/ 533400 h 456"/>
                <a:gd name="T18" fmla="*/ 279400 w 312"/>
                <a:gd name="T19" fmla="*/ 533400 h 456"/>
                <a:gd name="T20" fmla="*/ 165100 w 312"/>
                <a:gd name="T21" fmla="*/ 647700 h 456"/>
                <a:gd name="T22" fmla="*/ 152400 w 312"/>
                <a:gd name="T23" fmla="*/ 647700 h 456"/>
                <a:gd name="T24" fmla="*/ 152400 w 312"/>
                <a:gd name="T25" fmla="*/ 647700 h 456"/>
                <a:gd name="T26" fmla="*/ 25400 w 312"/>
                <a:gd name="T27" fmla="*/ 723900 h 456"/>
                <a:gd name="T28" fmla="*/ 25400 w 312"/>
                <a:gd name="T29" fmla="*/ 723900 h 456"/>
                <a:gd name="T30" fmla="*/ 0 w 312"/>
                <a:gd name="T31" fmla="*/ 673100 h 456"/>
                <a:gd name="T32" fmla="*/ 0 w 312"/>
                <a:gd name="T33" fmla="*/ 685800 h 456"/>
                <a:gd name="T34" fmla="*/ 127000 w 312"/>
                <a:gd name="T35" fmla="*/ 609600 h 456"/>
                <a:gd name="T36" fmla="*/ 127000 w 312"/>
                <a:gd name="T37" fmla="*/ 609600 h 456"/>
                <a:gd name="T38" fmla="*/ 127000 w 312"/>
                <a:gd name="T39" fmla="*/ 609600 h 456"/>
                <a:gd name="T40" fmla="*/ 241300 w 312"/>
                <a:gd name="T41" fmla="*/ 495300 h 456"/>
                <a:gd name="T42" fmla="*/ 241300 w 312"/>
                <a:gd name="T43" fmla="*/ 495300 h 456"/>
                <a:gd name="T44" fmla="*/ 241300 w 312"/>
                <a:gd name="T45" fmla="*/ 495300 h 456"/>
                <a:gd name="T46" fmla="*/ 330200 w 312"/>
                <a:gd name="T47" fmla="*/ 381000 h 456"/>
                <a:gd name="T48" fmla="*/ 330200 w 312"/>
                <a:gd name="T49" fmla="*/ 381000 h 456"/>
                <a:gd name="T50" fmla="*/ 317500 w 312"/>
                <a:gd name="T51" fmla="*/ 381000 h 456"/>
                <a:gd name="T52" fmla="*/ 381000 w 312"/>
                <a:gd name="T53" fmla="*/ 254000 h 456"/>
                <a:gd name="T54" fmla="*/ 381000 w 312"/>
                <a:gd name="T55" fmla="*/ 254000 h 456"/>
                <a:gd name="T56" fmla="*/ 381000 w 312"/>
                <a:gd name="T57" fmla="*/ 266700 h 456"/>
                <a:gd name="T58" fmla="*/ 444500 w 312"/>
                <a:gd name="T59" fmla="*/ 0 h 456"/>
                <a:gd name="T60" fmla="*/ 495300 w 312"/>
                <a:gd name="T61" fmla="*/ 12700 h 45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312" h="456">
                  <a:moveTo>
                    <a:pt x="312" y="8"/>
                  </a:moveTo>
                  <a:lnTo>
                    <a:pt x="272" y="176"/>
                  </a:lnTo>
                  <a:lnTo>
                    <a:pt x="232" y="256"/>
                  </a:lnTo>
                  <a:lnTo>
                    <a:pt x="176" y="328"/>
                  </a:lnTo>
                  <a:lnTo>
                    <a:pt x="176" y="336"/>
                  </a:lnTo>
                  <a:lnTo>
                    <a:pt x="104" y="408"/>
                  </a:lnTo>
                  <a:lnTo>
                    <a:pt x="96" y="408"/>
                  </a:lnTo>
                  <a:lnTo>
                    <a:pt x="16" y="456"/>
                  </a:lnTo>
                  <a:lnTo>
                    <a:pt x="0" y="424"/>
                  </a:lnTo>
                  <a:lnTo>
                    <a:pt x="0" y="432"/>
                  </a:lnTo>
                  <a:lnTo>
                    <a:pt x="80" y="384"/>
                  </a:lnTo>
                  <a:lnTo>
                    <a:pt x="152" y="312"/>
                  </a:lnTo>
                  <a:lnTo>
                    <a:pt x="208" y="240"/>
                  </a:lnTo>
                  <a:lnTo>
                    <a:pt x="200" y="240"/>
                  </a:lnTo>
                  <a:lnTo>
                    <a:pt x="240" y="160"/>
                  </a:lnTo>
                  <a:lnTo>
                    <a:pt x="240" y="168"/>
                  </a:lnTo>
                  <a:lnTo>
                    <a:pt x="280" y="0"/>
                  </a:lnTo>
                  <a:lnTo>
                    <a:pt x="312" y="8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61" name="Freeform 7"/>
            <p:cNvSpPr>
              <a:spLocks/>
            </p:cNvSpPr>
            <p:nvPr/>
          </p:nvSpPr>
          <p:spPr bwMode="auto">
            <a:xfrm>
              <a:off x="7962900" y="2808288"/>
              <a:ext cx="177800" cy="114300"/>
            </a:xfrm>
            <a:custGeom>
              <a:avLst/>
              <a:gdLst>
                <a:gd name="T0" fmla="*/ 177800 w 112"/>
                <a:gd name="T1" fmla="*/ 50800 h 72"/>
                <a:gd name="T2" fmla="*/ 25400 w 112"/>
                <a:gd name="T3" fmla="*/ 114300 h 72"/>
                <a:gd name="T4" fmla="*/ 25400 w 112"/>
                <a:gd name="T5" fmla="*/ 114300 h 72"/>
                <a:gd name="T6" fmla="*/ 12700 w 112"/>
                <a:gd name="T7" fmla="*/ 63500 h 72"/>
                <a:gd name="T8" fmla="*/ 0 w 112"/>
                <a:gd name="T9" fmla="*/ 63500 h 72"/>
                <a:gd name="T10" fmla="*/ 152400 w 112"/>
                <a:gd name="T11" fmla="*/ 0 h 72"/>
                <a:gd name="T12" fmla="*/ 177800 w 112"/>
                <a:gd name="T13" fmla="*/ 50800 h 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2" h="72">
                  <a:moveTo>
                    <a:pt x="112" y="32"/>
                  </a:moveTo>
                  <a:lnTo>
                    <a:pt x="16" y="72"/>
                  </a:lnTo>
                  <a:lnTo>
                    <a:pt x="8" y="40"/>
                  </a:lnTo>
                  <a:lnTo>
                    <a:pt x="0" y="40"/>
                  </a:lnTo>
                  <a:lnTo>
                    <a:pt x="96" y="0"/>
                  </a:lnTo>
                  <a:lnTo>
                    <a:pt x="112" y="32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62" name="Freeform 8"/>
            <p:cNvSpPr>
              <a:spLocks/>
            </p:cNvSpPr>
            <p:nvPr/>
          </p:nvSpPr>
          <p:spPr bwMode="auto">
            <a:xfrm>
              <a:off x="7785100" y="2909888"/>
              <a:ext cx="38100" cy="50800"/>
            </a:xfrm>
            <a:custGeom>
              <a:avLst/>
              <a:gdLst>
                <a:gd name="T0" fmla="*/ 38100 w 24"/>
                <a:gd name="T1" fmla="*/ 50800 h 32"/>
                <a:gd name="T2" fmla="*/ 12700 w 24"/>
                <a:gd name="T3" fmla="*/ 50800 h 32"/>
                <a:gd name="T4" fmla="*/ 0 w 24"/>
                <a:gd name="T5" fmla="*/ 0 h 32"/>
                <a:gd name="T6" fmla="*/ 25400 w 24"/>
                <a:gd name="T7" fmla="*/ 0 h 32"/>
                <a:gd name="T8" fmla="*/ 38100 w 24"/>
                <a:gd name="T9" fmla="*/ 5080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" h="32">
                  <a:moveTo>
                    <a:pt x="24" y="32"/>
                  </a:moveTo>
                  <a:lnTo>
                    <a:pt x="8" y="32"/>
                  </a:lnTo>
                  <a:lnTo>
                    <a:pt x="0" y="0"/>
                  </a:lnTo>
                  <a:lnTo>
                    <a:pt x="16" y="0"/>
                  </a:lnTo>
                  <a:lnTo>
                    <a:pt x="24" y="32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63" name="Freeform 9"/>
            <p:cNvSpPr>
              <a:spLocks/>
            </p:cNvSpPr>
            <p:nvPr/>
          </p:nvSpPr>
          <p:spPr bwMode="auto">
            <a:xfrm>
              <a:off x="7810500" y="2871788"/>
              <a:ext cx="177800" cy="88900"/>
            </a:xfrm>
            <a:custGeom>
              <a:avLst/>
              <a:gdLst>
                <a:gd name="T0" fmla="*/ 177800 w 112"/>
                <a:gd name="T1" fmla="*/ 50800 h 56"/>
                <a:gd name="T2" fmla="*/ 165100 w 112"/>
                <a:gd name="T3" fmla="*/ 0 h 56"/>
                <a:gd name="T4" fmla="*/ 0 w 112"/>
                <a:gd name="T5" fmla="*/ 38100 h 56"/>
                <a:gd name="T6" fmla="*/ 12700 w 112"/>
                <a:gd name="T7" fmla="*/ 88900 h 56"/>
                <a:gd name="T8" fmla="*/ 177800 w 112"/>
                <a:gd name="T9" fmla="*/ 50800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2" h="56">
                  <a:moveTo>
                    <a:pt x="112" y="32"/>
                  </a:moveTo>
                  <a:lnTo>
                    <a:pt x="104" y="0"/>
                  </a:lnTo>
                  <a:lnTo>
                    <a:pt x="0" y="24"/>
                  </a:lnTo>
                  <a:lnTo>
                    <a:pt x="8" y="56"/>
                  </a:lnTo>
                  <a:lnTo>
                    <a:pt x="112" y="32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64" name="Freeform 10"/>
            <p:cNvSpPr>
              <a:spLocks/>
            </p:cNvSpPr>
            <p:nvPr/>
          </p:nvSpPr>
          <p:spPr bwMode="auto">
            <a:xfrm>
              <a:off x="7759700" y="2897188"/>
              <a:ext cx="63500" cy="50800"/>
            </a:xfrm>
            <a:custGeom>
              <a:avLst/>
              <a:gdLst>
                <a:gd name="T0" fmla="*/ 50800 w 40"/>
                <a:gd name="T1" fmla="*/ 50800 h 32"/>
                <a:gd name="T2" fmla="*/ 63500 w 40"/>
                <a:gd name="T3" fmla="*/ 25400 h 32"/>
                <a:gd name="T4" fmla="*/ 12700 w 40"/>
                <a:gd name="T5" fmla="*/ 0 h 32"/>
                <a:gd name="T6" fmla="*/ 0 w 40"/>
                <a:gd name="T7" fmla="*/ 25400 h 32"/>
                <a:gd name="T8" fmla="*/ 50800 w 40"/>
                <a:gd name="T9" fmla="*/ 5080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" h="32">
                  <a:moveTo>
                    <a:pt x="32" y="32"/>
                  </a:moveTo>
                  <a:lnTo>
                    <a:pt x="40" y="16"/>
                  </a:lnTo>
                  <a:lnTo>
                    <a:pt x="8" y="0"/>
                  </a:lnTo>
                  <a:lnTo>
                    <a:pt x="0" y="16"/>
                  </a:lnTo>
                  <a:lnTo>
                    <a:pt x="32" y="32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65" name="Freeform 11"/>
            <p:cNvSpPr>
              <a:spLocks/>
            </p:cNvSpPr>
            <p:nvPr/>
          </p:nvSpPr>
          <p:spPr bwMode="auto">
            <a:xfrm>
              <a:off x="7620000" y="2795588"/>
              <a:ext cx="88900" cy="76200"/>
            </a:xfrm>
            <a:custGeom>
              <a:avLst/>
              <a:gdLst>
                <a:gd name="T0" fmla="*/ 76200 w 56"/>
                <a:gd name="T1" fmla="*/ 76200 h 48"/>
                <a:gd name="T2" fmla="*/ 88900 w 56"/>
                <a:gd name="T3" fmla="*/ 50800 h 48"/>
                <a:gd name="T4" fmla="*/ 12700 w 56"/>
                <a:gd name="T5" fmla="*/ 0 h 48"/>
                <a:gd name="T6" fmla="*/ 0 w 56"/>
                <a:gd name="T7" fmla="*/ 25400 h 48"/>
                <a:gd name="T8" fmla="*/ 76200 w 56"/>
                <a:gd name="T9" fmla="*/ 76200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6" h="48">
                  <a:moveTo>
                    <a:pt x="48" y="48"/>
                  </a:moveTo>
                  <a:lnTo>
                    <a:pt x="56" y="32"/>
                  </a:lnTo>
                  <a:lnTo>
                    <a:pt x="8" y="0"/>
                  </a:lnTo>
                  <a:lnTo>
                    <a:pt x="0" y="16"/>
                  </a:lnTo>
                  <a:lnTo>
                    <a:pt x="48" y="48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66" name="Freeform 12"/>
            <p:cNvSpPr>
              <a:spLocks/>
            </p:cNvSpPr>
            <p:nvPr/>
          </p:nvSpPr>
          <p:spPr bwMode="auto">
            <a:xfrm>
              <a:off x="7518400" y="2719388"/>
              <a:ext cx="50800" cy="50800"/>
            </a:xfrm>
            <a:custGeom>
              <a:avLst/>
              <a:gdLst>
                <a:gd name="T0" fmla="*/ 38100 w 32"/>
                <a:gd name="T1" fmla="*/ 50800 h 32"/>
                <a:gd name="T2" fmla="*/ 50800 w 32"/>
                <a:gd name="T3" fmla="*/ 25400 h 32"/>
                <a:gd name="T4" fmla="*/ 12700 w 32"/>
                <a:gd name="T5" fmla="*/ 0 h 32"/>
                <a:gd name="T6" fmla="*/ 0 w 32"/>
                <a:gd name="T7" fmla="*/ 0 h 32"/>
                <a:gd name="T8" fmla="*/ 0 w 32"/>
                <a:gd name="T9" fmla="*/ 25400 h 32"/>
                <a:gd name="T10" fmla="*/ 0 w 32"/>
                <a:gd name="T11" fmla="*/ 25400 h 32"/>
                <a:gd name="T12" fmla="*/ 38100 w 32"/>
                <a:gd name="T13" fmla="*/ 50800 h 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2" h="32">
                  <a:moveTo>
                    <a:pt x="24" y="32"/>
                  </a:moveTo>
                  <a:lnTo>
                    <a:pt x="32" y="16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24" y="32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67" name="Freeform 13"/>
            <p:cNvSpPr>
              <a:spLocks/>
            </p:cNvSpPr>
            <p:nvPr/>
          </p:nvSpPr>
          <p:spPr bwMode="auto">
            <a:xfrm>
              <a:off x="7467600" y="2706688"/>
              <a:ext cx="50800" cy="38100"/>
            </a:xfrm>
            <a:custGeom>
              <a:avLst/>
              <a:gdLst>
                <a:gd name="T0" fmla="*/ 50800 w 32"/>
                <a:gd name="T1" fmla="*/ 38100 h 24"/>
                <a:gd name="T2" fmla="*/ 50800 w 32"/>
                <a:gd name="T3" fmla="*/ 12700 h 24"/>
                <a:gd name="T4" fmla="*/ 0 w 32"/>
                <a:gd name="T5" fmla="*/ 0 h 24"/>
                <a:gd name="T6" fmla="*/ 0 w 32"/>
                <a:gd name="T7" fmla="*/ 25400 h 24"/>
                <a:gd name="T8" fmla="*/ 50800 w 32"/>
                <a:gd name="T9" fmla="*/ 3810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" h="24">
                  <a:moveTo>
                    <a:pt x="32" y="24"/>
                  </a:moveTo>
                  <a:lnTo>
                    <a:pt x="32" y="8"/>
                  </a:lnTo>
                  <a:lnTo>
                    <a:pt x="0" y="0"/>
                  </a:lnTo>
                  <a:lnTo>
                    <a:pt x="0" y="16"/>
                  </a:lnTo>
                  <a:lnTo>
                    <a:pt x="32" y="24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68" name="Freeform 14"/>
            <p:cNvSpPr>
              <a:spLocks/>
            </p:cNvSpPr>
            <p:nvPr/>
          </p:nvSpPr>
          <p:spPr bwMode="auto">
            <a:xfrm>
              <a:off x="7289800" y="2630488"/>
              <a:ext cx="114300" cy="63500"/>
            </a:xfrm>
            <a:custGeom>
              <a:avLst/>
              <a:gdLst>
                <a:gd name="T0" fmla="*/ 101600 w 72"/>
                <a:gd name="T1" fmla="*/ 63500 h 40"/>
                <a:gd name="T2" fmla="*/ 114300 w 72"/>
                <a:gd name="T3" fmla="*/ 38100 h 40"/>
                <a:gd name="T4" fmla="*/ 12700 w 72"/>
                <a:gd name="T5" fmla="*/ 0 h 40"/>
                <a:gd name="T6" fmla="*/ 0 w 72"/>
                <a:gd name="T7" fmla="*/ 25400 h 40"/>
                <a:gd name="T8" fmla="*/ 101600 w 72"/>
                <a:gd name="T9" fmla="*/ 63500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" h="40">
                  <a:moveTo>
                    <a:pt x="64" y="40"/>
                  </a:moveTo>
                  <a:lnTo>
                    <a:pt x="72" y="24"/>
                  </a:lnTo>
                  <a:lnTo>
                    <a:pt x="8" y="0"/>
                  </a:lnTo>
                  <a:lnTo>
                    <a:pt x="0" y="16"/>
                  </a:lnTo>
                  <a:lnTo>
                    <a:pt x="64" y="40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69" name="Freeform 15"/>
            <p:cNvSpPr>
              <a:spLocks/>
            </p:cNvSpPr>
            <p:nvPr/>
          </p:nvSpPr>
          <p:spPr bwMode="auto">
            <a:xfrm>
              <a:off x="7150100" y="2579688"/>
              <a:ext cx="88900" cy="50800"/>
            </a:xfrm>
            <a:custGeom>
              <a:avLst/>
              <a:gdLst>
                <a:gd name="T0" fmla="*/ 76200 w 56"/>
                <a:gd name="T1" fmla="*/ 50800 h 32"/>
                <a:gd name="T2" fmla="*/ 88900 w 56"/>
                <a:gd name="T3" fmla="*/ 25400 h 32"/>
                <a:gd name="T4" fmla="*/ 12700 w 56"/>
                <a:gd name="T5" fmla="*/ 0 h 32"/>
                <a:gd name="T6" fmla="*/ 0 w 56"/>
                <a:gd name="T7" fmla="*/ 0 h 32"/>
                <a:gd name="T8" fmla="*/ 0 w 56"/>
                <a:gd name="T9" fmla="*/ 25400 h 32"/>
                <a:gd name="T10" fmla="*/ 0 w 56"/>
                <a:gd name="T11" fmla="*/ 25400 h 32"/>
                <a:gd name="T12" fmla="*/ 76200 w 56"/>
                <a:gd name="T13" fmla="*/ 50800 h 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" h="32">
                  <a:moveTo>
                    <a:pt x="48" y="32"/>
                  </a:moveTo>
                  <a:lnTo>
                    <a:pt x="56" y="16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48" y="32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70" name="Rectangle 16"/>
            <p:cNvSpPr>
              <a:spLocks noChangeArrowheads="1"/>
            </p:cNvSpPr>
            <p:nvPr/>
          </p:nvSpPr>
          <p:spPr bwMode="auto">
            <a:xfrm>
              <a:off x="7124700" y="2579688"/>
              <a:ext cx="25400" cy="25400"/>
            </a:xfrm>
            <a:prstGeom prst="rect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9171" name="Freeform 17"/>
            <p:cNvSpPr>
              <a:spLocks/>
            </p:cNvSpPr>
            <p:nvPr/>
          </p:nvSpPr>
          <p:spPr bwMode="auto">
            <a:xfrm>
              <a:off x="6946900" y="2541588"/>
              <a:ext cx="101600" cy="38100"/>
            </a:xfrm>
            <a:custGeom>
              <a:avLst/>
              <a:gdLst>
                <a:gd name="T0" fmla="*/ 101600 w 64"/>
                <a:gd name="T1" fmla="*/ 38100 h 24"/>
                <a:gd name="T2" fmla="*/ 101600 w 64"/>
                <a:gd name="T3" fmla="*/ 12700 h 24"/>
                <a:gd name="T4" fmla="*/ 0 w 64"/>
                <a:gd name="T5" fmla="*/ 0 h 24"/>
                <a:gd name="T6" fmla="*/ 0 w 64"/>
                <a:gd name="T7" fmla="*/ 25400 h 24"/>
                <a:gd name="T8" fmla="*/ 101600 w 64"/>
                <a:gd name="T9" fmla="*/ 3810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4" h="24">
                  <a:moveTo>
                    <a:pt x="64" y="24"/>
                  </a:moveTo>
                  <a:lnTo>
                    <a:pt x="64" y="8"/>
                  </a:lnTo>
                  <a:lnTo>
                    <a:pt x="0" y="0"/>
                  </a:lnTo>
                  <a:lnTo>
                    <a:pt x="0" y="16"/>
                  </a:lnTo>
                  <a:lnTo>
                    <a:pt x="64" y="24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72" name="Freeform 18"/>
            <p:cNvSpPr>
              <a:spLocks/>
            </p:cNvSpPr>
            <p:nvPr/>
          </p:nvSpPr>
          <p:spPr bwMode="auto">
            <a:xfrm>
              <a:off x="6769100" y="2503488"/>
              <a:ext cx="101600" cy="50800"/>
            </a:xfrm>
            <a:custGeom>
              <a:avLst/>
              <a:gdLst>
                <a:gd name="T0" fmla="*/ 101600 w 64"/>
                <a:gd name="T1" fmla="*/ 50800 h 32"/>
                <a:gd name="T2" fmla="*/ 101600 w 64"/>
                <a:gd name="T3" fmla="*/ 25400 h 32"/>
                <a:gd name="T4" fmla="*/ 0 w 64"/>
                <a:gd name="T5" fmla="*/ 0 h 32"/>
                <a:gd name="T6" fmla="*/ 0 w 64"/>
                <a:gd name="T7" fmla="*/ 25400 h 32"/>
                <a:gd name="T8" fmla="*/ 101600 w 64"/>
                <a:gd name="T9" fmla="*/ 5080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4" h="32">
                  <a:moveTo>
                    <a:pt x="64" y="32"/>
                  </a:moveTo>
                  <a:lnTo>
                    <a:pt x="64" y="16"/>
                  </a:lnTo>
                  <a:lnTo>
                    <a:pt x="0" y="0"/>
                  </a:lnTo>
                  <a:lnTo>
                    <a:pt x="0" y="16"/>
                  </a:lnTo>
                  <a:lnTo>
                    <a:pt x="64" y="32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73" name="Freeform 19"/>
            <p:cNvSpPr>
              <a:spLocks/>
            </p:cNvSpPr>
            <p:nvPr/>
          </p:nvSpPr>
          <p:spPr bwMode="auto">
            <a:xfrm>
              <a:off x="6642100" y="2478088"/>
              <a:ext cx="50800" cy="38100"/>
            </a:xfrm>
            <a:custGeom>
              <a:avLst/>
              <a:gdLst>
                <a:gd name="T0" fmla="*/ 50800 w 32"/>
                <a:gd name="T1" fmla="*/ 38100 h 24"/>
                <a:gd name="T2" fmla="*/ 50800 w 32"/>
                <a:gd name="T3" fmla="*/ 12700 h 24"/>
                <a:gd name="T4" fmla="*/ 0 w 32"/>
                <a:gd name="T5" fmla="*/ 0 h 24"/>
                <a:gd name="T6" fmla="*/ 0 w 32"/>
                <a:gd name="T7" fmla="*/ 0 h 24"/>
                <a:gd name="T8" fmla="*/ 0 w 32"/>
                <a:gd name="T9" fmla="*/ 25400 h 24"/>
                <a:gd name="T10" fmla="*/ 0 w 32"/>
                <a:gd name="T11" fmla="*/ 25400 h 24"/>
                <a:gd name="T12" fmla="*/ 50800 w 32"/>
                <a:gd name="T13" fmla="*/ 38100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2" h="24">
                  <a:moveTo>
                    <a:pt x="32" y="24"/>
                  </a:moveTo>
                  <a:lnTo>
                    <a:pt x="32" y="8"/>
                  </a:lnTo>
                  <a:lnTo>
                    <a:pt x="0" y="0"/>
                  </a:lnTo>
                  <a:lnTo>
                    <a:pt x="0" y="16"/>
                  </a:lnTo>
                  <a:lnTo>
                    <a:pt x="32" y="24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74" name="Rectangle 20"/>
            <p:cNvSpPr>
              <a:spLocks noChangeArrowheads="1"/>
            </p:cNvSpPr>
            <p:nvPr/>
          </p:nvSpPr>
          <p:spPr bwMode="auto">
            <a:xfrm>
              <a:off x="6591300" y="2478088"/>
              <a:ext cx="50800" cy="25400"/>
            </a:xfrm>
            <a:prstGeom prst="rect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9175" name="Rectangle 21"/>
            <p:cNvSpPr>
              <a:spLocks noChangeArrowheads="1"/>
            </p:cNvSpPr>
            <p:nvPr/>
          </p:nvSpPr>
          <p:spPr bwMode="auto">
            <a:xfrm>
              <a:off x="6413500" y="2465388"/>
              <a:ext cx="101600" cy="25400"/>
            </a:xfrm>
            <a:prstGeom prst="rect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9176" name="Freeform 22"/>
            <p:cNvSpPr>
              <a:spLocks/>
            </p:cNvSpPr>
            <p:nvPr/>
          </p:nvSpPr>
          <p:spPr bwMode="auto">
            <a:xfrm>
              <a:off x="6235700" y="2439988"/>
              <a:ext cx="101600" cy="38100"/>
            </a:xfrm>
            <a:custGeom>
              <a:avLst/>
              <a:gdLst>
                <a:gd name="T0" fmla="*/ 101600 w 64"/>
                <a:gd name="T1" fmla="*/ 38100 h 24"/>
                <a:gd name="T2" fmla="*/ 101600 w 64"/>
                <a:gd name="T3" fmla="*/ 12700 h 24"/>
                <a:gd name="T4" fmla="*/ 0 w 64"/>
                <a:gd name="T5" fmla="*/ 0 h 24"/>
                <a:gd name="T6" fmla="*/ 0 w 64"/>
                <a:gd name="T7" fmla="*/ 25400 h 24"/>
                <a:gd name="T8" fmla="*/ 101600 w 64"/>
                <a:gd name="T9" fmla="*/ 3810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4" h="24">
                  <a:moveTo>
                    <a:pt x="64" y="24"/>
                  </a:moveTo>
                  <a:lnTo>
                    <a:pt x="64" y="8"/>
                  </a:lnTo>
                  <a:lnTo>
                    <a:pt x="0" y="0"/>
                  </a:lnTo>
                  <a:lnTo>
                    <a:pt x="0" y="16"/>
                  </a:lnTo>
                  <a:lnTo>
                    <a:pt x="64" y="24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77" name="Freeform 23"/>
            <p:cNvSpPr>
              <a:spLocks/>
            </p:cNvSpPr>
            <p:nvPr/>
          </p:nvSpPr>
          <p:spPr bwMode="auto">
            <a:xfrm>
              <a:off x="6056314" y="2427288"/>
              <a:ext cx="103187" cy="38100"/>
            </a:xfrm>
            <a:custGeom>
              <a:avLst/>
              <a:gdLst>
                <a:gd name="T0" fmla="*/ 103187 w 65"/>
                <a:gd name="T1" fmla="*/ 38100 h 24"/>
                <a:gd name="T2" fmla="*/ 103187 w 65"/>
                <a:gd name="T3" fmla="*/ 12700 h 24"/>
                <a:gd name="T4" fmla="*/ 0 w 65"/>
                <a:gd name="T5" fmla="*/ 0 h 24"/>
                <a:gd name="T6" fmla="*/ 0 w 65"/>
                <a:gd name="T7" fmla="*/ 25400 h 24"/>
                <a:gd name="T8" fmla="*/ 103187 w 65"/>
                <a:gd name="T9" fmla="*/ 3810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5" h="24">
                  <a:moveTo>
                    <a:pt x="65" y="24"/>
                  </a:moveTo>
                  <a:lnTo>
                    <a:pt x="65" y="8"/>
                  </a:lnTo>
                  <a:lnTo>
                    <a:pt x="0" y="0"/>
                  </a:lnTo>
                  <a:lnTo>
                    <a:pt x="0" y="16"/>
                  </a:lnTo>
                  <a:lnTo>
                    <a:pt x="65" y="24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78" name="Freeform 24"/>
            <p:cNvSpPr>
              <a:spLocks/>
            </p:cNvSpPr>
            <p:nvPr/>
          </p:nvSpPr>
          <p:spPr bwMode="auto">
            <a:xfrm>
              <a:off x="5929313" y="2414588"/>
              <a:ext cx="50800" cy="38100"/>
            </a:xfrm>
            <a:custGeom>
              <a:avLst/>
              <a:gdLst>
                <a:gd name="T0" fmla="*/ 50800 w 32"/>
                <a:gd name="T1" fmla="*/ 38100 h 24"/>
                <a:gd name="T2" fmla="*/ 50800 w 32"/>
                <a:gd name="T3" fmla="*/ 12700 h 24"/>
                <a:gd name="T4" fmla="*/ 0 w 32"/>
                <a:gd name="T5" fmla="*/ 0 h 24"/>
                <a:gd name="T6" fmla="*/ 0 w 32"/>
                <a:gd name="T7" fmla="*/ 25400 h 24"/>
                <a:gd name="T8" fmla="*/ 50800 w 32"/>
                <a:gd name="T9" fmla="*/ 3810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" h="24">
                  <a:moveTo>
                    <a:pt x="32" y="24"/>
                  </a:moveTo>
                  <a:lnTo>
                    <a:pt x="32" y="8"/>
                  </a:lnTo>
                  <a:lnTo>
                    <a:pt x="0" y="0"/>
                  </a:lnTo>
                  <a:lnTo>
                    <a:pt x="0" y="16"/>
                  </a:lnTo>
                  <a:lnTo>
                    <a:pt x="32" y="24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79" name="Rectangle 25"/>
            <p:cNvSpPr>
              <a:spLocks noChangeArrowheads="1"/>
            </p:cNvSpPr>
            <p:nvPr/>
          </p:nvSpPr>
          <p:spPr bwMode="auto">
            <a:xfrm>
              <a:off x="5878513" y="2414588"/>
              <a:ext cx="50800" cy="25400"/>
            </a:xfrm>
            <a:prstGeom prst="rect">
              <a:avLst/>
            </a:prstGeom>
            <a:blipFill dpi="0" rotWithShape="0">
              <a:blip r:embed="rId5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9180" name="Rectangle 26"/>
            <p:cNvSpPr>
              <a:spLocks noChangeArrowheads="1"/>
            </p:cNvSpPr>
            <p:nvPr/>
          </p:nvSpPr>
          <p:spPr bwMode="auto">
            <a:xfrm>
              <a:off x="5700713" y="2414588"/>
              <a:ext cx="101600" cy="25400"/>
            </a:xfrm>
            <a:prstGeom prst="rect">
              <a:avLst/>
            </a:prstGeom>
            <a:blipFill dpi="0" rotWithShape="0">
              <a:blip r:embed="rId5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9181" name="Freeform 27"/>
            <p:cNvSpPr>
              <a:spLocks/>
            </p:cNvSpPr>
            <p:nvPr/>
          </p:nvSpPr>
          <p:spPr bwMode="auto">
            <a:xfrm>
              <a:off x="5573713" y="2414588"/>
              <a:ext cx="50800" cy="25400"/>
            </a:xfrm>
            <a:custGeom>
              <a:avLst/>
              <a:gdLst>
                <a:gd name="T0" fmla="*/ 50800 w 32"/>
                <a:gd name="T1" fmla="*/ 25400 h 16"/>
                <a:gd name="T2" fmla="*/ 50800 w 32"/>
                <a:gd name="T3" fmla="*/ 0 h 16"/>
                <a:gd name="T4" fmla="*/ 0 w 32"/>
                <a:gd name="T5" fmla="*/ 0 h 16"/>
                <a:gd name="T6" fmla="*/ 0 w 32"/>
                <a:gd name="T7" fmla="*/ 0 h 16"/>
                <a:gd name="T8" fmla="*/ 0 w 32"/>
                <a:gd name="T9" fmla="*/ 25400 h 16"/>
                <a:gd name="T10" fmla="*/ 0 w 32"/>
                <a:gd name="T11" fmla="*/ 25400 h 16"/>
                <a:gd name="T12" fmla="*/ 50800 w 32"/>
                <a:gd name="T13" fmla="*/ 25400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2" h="16">
                  <a:moveTo>
                    <a:pt x="32" y="16"/>
                  </a:moveTo>
                  <a:lnTo>
                    <a:pt x="32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32" y="16"/>
                  </a:lnTo>
                  <a:close/>
                </a:path>
              </a:pathLst>
            </a:custGeom>
            <a:blipFill dpi="0" rotWithShape="0">
              <a:blip r:embed="rId5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82" name="Rectangle 28"/>
            <p:cNvSpPr>
              <a:spLocks noChangeArrowheads="1"/>
            </p:cNvSpPr>
            <p:nvPr/>
          </p:nvSpPr>
          <p:spPr bwMode="auto">
            <a:xfrm>
              <a:off x="5522913" y="2414588"/>
              <a:ext cx="50800" cy="25400"/>
            </a:xfrm>
            <a:prstGeom prst="rect">
              <a:avLst/>
            </a:prstGeom>
            <a:blipFill dpi="0" rotWithShape="0">
              <a:blip r:embed="rId5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9183" name="Freeform 29"/>
            <p:cNvSpPr>
              <a:spLocks/>
            </p:cNvSpPr>
            <p:nvPr/>
          </p:nvSpPr>
          <p:spPr bwMode="auto">
            <a:xfrm>
              <a:off x="5345113" y="2427288"/>
              <a:ext cx="101600" cy="38100"/>
            </a:xfrm>
            <a:custGeom>
              <a:avLst/>
              <a:gdLst>
                <a:gd name="T0" fmla="*/ 101600 w 64"/>
                <a:gd name="T1" fmla="*/ 25400 h 24"/>
                <a:gd name="T2" fmla="*/ 101600 w 64"/>
                <a:gd name="T3" fmla="*/ 0 h 24"/>
                <a:gd name="T4" fmla="*/ 0 w 64"/>
                <a:gd name="T5" fmla="*/ 12700 h 24"/>
                <a:gd name="T6" fmla="*/ 0 w 64"/>
                <a:gd name="T7" fmla="*/ 38100 h 24"/>
                <a:gd name="T8" fmla="*/ 101600 w 64"/>
                <a:gd name="T9" fmla="*/ 2540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4" h="24">
                  <a:moveTo>
                    <a:pt x="64" y="16"/>
                  </a:moveTo>
                  <a:lnTo>
                    <a:pt x="64" y="0"/>
                  </a:lnTo>
                  <a:lnTo>
                    <a:pt x="0" y="8"/>
                  </a:lnTo>
                  <a:lnTo>
                    <a:pt x="0" y="24"/>
                  </a:lnTo>
                  <a:lnTo>
                    <a:pt x="64" y="16"/>
                  </a:lnTo>
                  <a:close/>
                </a:path>
              </a:pathLst>
            </a:custGeom>
            <a:blipFill dpi="0" rotWithShape="0">
              <a:blip r:embed="rId5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84" name="Freeform 30"/>
            <p:cNvSpPr>
              <a:spLocks/>
            </p:cNvSpPr>
            <p:nvPr/>
          </p:nvSpPr>
          <p:spPr bwMode="auto">
            <a:xfrm>
              <a:off x="5205413" y="2452688"/>
              <a:ext cx="63500" cy="25400"/>
            </a:xfrm>
            <a:custGeom>
              <a:avLst/>
              <a:gdLst>
                <a:gd name="T0" fmla="*/ 63500 w 40"/>
                <a:gd name="T1" fmla="*/ 25400 h 16"/>
                <a:gd name="T2" fmla="*/ 63500 w 40"/>
                <a:gd name="T3" fmla="*/ 0 h 16"/>
                <a:gd name="T4" fmla="*/ 0 w 40"/>
                <a:gd name="T5" fmla="*/ 0 h 16"/>
                <a:gd name="T6" fmla="*/ 0 w 40"/>
                <a:gd name="T7" fmla="*/ 0 h 16"/>
                <a:gd name="T8" fmla="*/ 12700 w 40"/>
                <a:gd name="T9" fmla="*/ 25400 h 16"/>
                <a:gd name="T10" fmla="*/ 0 w 40"/>
                <a:gd name="T11" fmla="*/ 25400 h 16"/>
                <a:gd name="T12" fmla="*/ 63500 w 40"/>
                <a:gd name="T13" fmla="*/ 25400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0" h="16">
                  <a:moveTo>
                    <a:pt x="40" y="16"/>
                  </a:moveTo>
                  <a:lnTo>
                    <a:pt x="40" y="0"/>
                  </a:lnTo>
                  <a:lnTo>
                    <a:pt x="0" y="0"/>
                  </a:lnTo>
                  <a:lnTo>
                    <a:pt x="8" y="16"/>
                  </a:lnTo>
                  <a:lnTo>
                    <a:pt x="0" y="16"/>
                  </a:lnTo>
                  <a:lnTo>
                    <a:pt x="40" y="16"/>
                  </a:lnTo>
                  <a:close/>
                </a:path>
              </a:pathLst>
            </a:custGeom>
            <a:blipFill dpi="0" rotWithShape="0">
              <a:blip r:embed="rId5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85" name="Freeform 31"/>
            <p:cNvSpPr>
              <a:spLocks/>
            </p:cNvSpPr>
            <p:nvPr/>
          </p:nvSpPr>
          <p:spPr bwMode="auto">
            <a:xfrm>
              <a:off x="5167313" y="2452688"/>
              <a:ext cx="50800" cy="38100"/>
            </a:xfrm>
            <a:custGeom>
              <a:avLst/>
              <a:gdLst>
                <a:gd name="T0" fmla="*/ 50800 w 32"/>
                <a:gd name="T1" fmla="*/ 25400 h 24"/>
                <a:gd name="T2" fmla="*/ 38100 w 32"/>
                <a:gd name="T3" fmla="*/ 0 h 24"/>
                <a:gd name="T4" fmla="*/ 0 w 32"/>
                <a:gd name="T5" fmla="*/ 12700 h 24"/>
                <a:gd name="T6" fmla="*/ 12700 w 32"/>
                <a:gd name="T7" fmla="*/ 38100 h 24"/>
                <a:gd name="T8" fmla="*/ 50800 w 32"/>
                <a:gd name="T9" fmla="*/ 2540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" h="24">
                  <a:moveTo>
                    <a:pt x="32" y="16"/>
                  </a:moveTo>
                  <a:lnTo>
                    <a:pt x="24" y="0"/>
                  </a:lnTo>
                  <a:lnTo>
                    <a:pt x="0" y="8"/>
                  </a:lnTo>
                  <a:lnTo>
                    <a:pt x="8" y="24"/>
                  </a:lnTo>
                  <a:lnTo>
                    <a:pt x="32" y="16"/>
                  </a:lnTo>
                  <a:close/>
                </a:path>
              </a:pathLst>
            </a:custGeom>
            <a:blipFill dpi="0" rotWithShape="0">
              <a:blip r:embed="rId5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86" name="Freeform 32"/>
            <p:cNvSpPr>
              <a:spLocks/>
            </p:cNvSpPr>
            <p:nvPr/>
          </p:nvSpPr>
          <p:spPr bwMode="auto">
            <a:xfrm>
              <a:off x="5002213" y="2478088"/>
              <a:ext cx="101600" cy="50800"/>
            </a:xfrm>
            <a:custGeom>
              <a:avLst/>
              <a:gdLst>
                <a:gd name="T0" fmla="*/ 101600 w 64"/>
                <a:gd name="T1" fmla="*/ 25400 h 32"/>
                <a:gd name="T2" fmla="*/ 88900 w 64"/>
                <a:gd name="T3" fmla="*/ 0 h 32"/>
                <a:gd name="T4" fmla="*/ 0 w 64"/>
                <a:gd name="T5" fmla="*/ 25400 h 32"/>
                <a:gd name="T6" fmla="*/ 12700 w 64"/>
                <a:gd name="T7" fmla="*/ 50800 h 32"/>
                <a:gd name="T8" fmla="*/ 101600 w 64"/>
                <a:gd name="T9" fmla="*/ 2540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4" h="32">
                  <a:moveTo>
                    <a:pt x="64" y="16"/>
                  </a:moveTo>
                  <a:lnTo>
                    <a:pt x="56" y="0"/>
                  </a:lnTo>
                  <a:lnTo>
                    <a:pt x="0" y="16"/>
                  </a:lnTo>
                  <a:lnTo>
                    <a:pt x="8" y="32"/>
                  </a:lnTo>
                  <a:lnTo>
                    <a:pt x="64" y="16"/>
                  </a:lnTo>
                  <a:close/>
                </a:path>
              </a:pathLst>
            </a:custGeom>
            <a:blipFill dpi="0" rotWithShape="0">
              <a:blip r:embed="rId5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87" name="Freeform 33"/>
            <p:cNvSpPr>
              <a:spLocks/>
            </p:cNvSpPr>
            <p:nvPr/>
          </p:nvSpPr>
          <p:spPr bwMode="auto">
            <a:xfrm>
              <a:off x="4824413" y="2516188"/>
              <a:ext cx="101600" cy="50800"/>
            </a:xfrm>
            <a:custGeom>
              <a:avLst/>
              <a:gdLst>
                <a:gd name="T0" fmla="*/ 101600 w 64"/>
                <a:gd name="T1" fmla="*/ 25400 h 32"/>
                <a:gd name="T2" fmla="*/ 101600 w 64"/>
                <a:gd name="T3" fmla="*/ 0 h 32"/>
                <a:gd name="T4" fmla="*/ 0 w 64"/>
                <a:gd name="T5" fmla="*/ 25400 h 32"/>
                <a:gd name="T6" fmla="*/ 0 w 64"/>
                <a:gd name="T7" fmla="*/ 50800 h 32"/>
                <a:gd name="T8" fmla="*/ 101600 w 64"/>
                <a:gd name="T9" fmla="*/ 2540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4" h="32">
                  <a:moveTo>
                    <a:pt x="64" y="16"/>
                  </a:moveTo>
                  <a:lnTo>
                    <a:pt x="64" y="0"/>
                  </a:lnTo>
                  <a:lnTo>
                    <a:pt x="0" y="16"/>
                  </a:lnTo>
                  <a:lnTo>
                    <a:pt x="0" y="32"/>
                  </a:lnTo>
                  <a:lnTo>
                    <a:pt x="64" y="16"/>
                  </a:lnTo>
                  <a:close/>
                </a:path>
              </a:pathLst>
            </a:custGeom>
            <a:blipFill dpi="0" rotWithShape="0">
              <a:blip r:embed="rId5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88" name="Freeform 34"/>
            <p:cNvSpPr>
              <a:spLocks/>
            </p:cNvSpPr>
            <p:nvPr/>
          </p:nvSpPr>
          <p:spPr bwMode="auto">
            <a:xfrm>
              <a:off x="4659313" y="2566988"/>
              <a:ext cx="101600" cy="63500"/>
            </a:xfrm>
            <a:custGeom>
              <a:avLst/>
              <a:gdLst>
                <a:gd name="T0" fmla="*/ 101600 w 64"/>
                <a:gd name="T1" fmla="*/ 25400 h 40"/>
                <a:gd name="T2" fmla="*/ 88900 w 64"/>
                <a:gd name="T3" fmla="*/ 0 h 40"/>
                <a:gd name="T4" fmla="*/ 0 w 64"/>
                <a:gd name="T5" fmla="*/ 38100 h 40"/>
                <a:gd name="T6" fmla="*/ 12700 w 64"/>
                <a:gd name="T7" fmla="*/ 63500 h 40"/>
                <a:gd name="T8" fmla="*/ 101600 w 64"/>
                <a:gd name="T9" fmla="*/ 25400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4" h="40">
                  <a:moveTo>
                    <a:pt x="64" y="16"/>
                  </a:moveTo>
                  <a:lnTo>
                    <a:pt x="56" y="0"/>
                  </a:lnTo>
                  <a:lnTo>
                    <a:pt x="0" y="24"/>
                  </a:lnTo>
                  <a:lnTo>
                    <a:pt x="8" y="40"/>
                  </a:lnTo>
                  <a:lnTo>
                    <a:pt x="64" y="16"/>
                  </a:lnTo>
                  <a:close/>
                </a:path>
              </a:pathLst>
            </a:custGeom>
            <a:blipFill dpi="0" rotWithShape="0">
              <a:blip r:embed="rId5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89" name="Freeform 35"/>
            <p:cNvSpPr>
              <a:spLocks/>
            </p:cNvSpPr>
            <p:nvPr/>
          </p:nvSpPr>
          <p:spPr bwMode="auto">
            <a:xfrm>
              <a:off x="4494213" y="2630488"/>
              <a:ext cx="101600" cy="50800"/>
            </a:xfrm>
            <a:custGeom>
              <a:avLst/>
              <a:gdLst>
                <a:gd name="T0" fmla="*/ 101600 w 64"/>
                <a:gd name="T1" fmla="*/ 25400 h 32"/>
                <a:gd name="T2" fmla="*/ 88900 w 64"/>
                <a:gd name="T3" fmla="*/ 0 h 32"/>
                <a:gd name="T4" fmla="*/ 0 w 64"/>
                <a:gd name="T5" fmla="*/ 25400 h 32"/>
                <a:gd name="T6" fmla="*/ 12700 w 64"/>
                <a:gd name="T7" fmla="*/ 50800 h 32"/>
                <a:gd name="T8" fmla="*/ 101600 w 64"/>
                <a:gd name="T9" fmla="*/ 2540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4" h="32">
                  <a:moveTo>
                    <a:pt x="64" y="16"/>
                  </a:moveTo>
                  <a:lnTo>
                    <a:pt x="56" y="0"/>
                  </a:lnTo>
                  <a:lnTo>
                    <a:pt x="0" y="16"/>
                  </a:lnTo>
                  <a:lnTo>
                    <a:pt x="8" y="32"/>
                  </a:lnTo>
                  <a:lnTo>
                    <a:pt x="64" y="16"/>
                  </a:lnTo>
                  <a:close/>
                </a:path>
              </a:pathLst>
            </a:custGeom>
            <a:blipFill dpi="0" rotWithShape="0">
              <a:blip r:embed="rId5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90" name="Freeform 36"/>
            <p:cNvSpPr>
              <a:spLocks/>
            </p:cNvSpPr>
            <p:nvPr/>
          </p:nvSpPr>
          <p:spPr bwMode="auto">
            <a:xfrm>
              <a:off x="4405313" y="2681288"/>
              <a:ext cx="12700" cy="25400"/>
            </a:xfrm>
            <a:custGeom>
              <a:avLst/>
              <a:gdLst>
                <a:gd name="T0" fmla="*/ 12700 w 8"/>
                <a:gd name="T1" fmla="*/ 25400 h 16"/>
                <a:gd name="T2" fmla="*/ 12700 w 8"/>
                <a:gd name="T3" fmla="*/ 0 h 16"/>
                <a:gd name="T4" fmla="*/ 0 w 8"/>
                <a:gd name="T5" fmla="*/ 0 h 16"/>
                <a:gd name="T6" fmla="*/ 0 w 8"/>
                <a:gd name="T7" fmla="*/ 0 h 16"/>
                <a:gd name="T8" fmla="*/ 12700 w 8"/>
                <a:gd name="T9" fmla="*/ 25400 h 16"/>
                <a:gd name="T10" fmla="*/ 0 w 8"/>
                <a:gd name="T11" fmla="*/ 25400 h 16"/>
                <a:gd name="T12" fmla="*/ 12700 w 8"/>
                <a:gd name="T13" fmla="*/ 25400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16">
                  <a:moveTo>
                    <a:pt x="8" y="16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8" y="16"/>
                  </a:lnTo>
                  <a:lnTo>
                    <a:pt x="0" y="16"/>
                  </a:lnTo>
                  <a:lnTo>
                    <a:pt x="8" y="16"/>
                  </a:lnTo>
                  <a:close/>
                </a:path>
              </a:pathLst>
            </a:custGeom>
            <a:blipFill dpi="0" rotWithShape="0">
              <a:blip r:embed="rId5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91" name="Freeform 37"/>
            <p:cNvSpPr>
              <a:spLocks/>
            </p:cNvSpPr>
            <p:nvPr/>
          </p:nvSpPr>
          <p:spPr bwMode="auto">
            <a:xfrm>
              <a:off x="4329113" y="2681288"/>
              <a:ext cx="88900" cy="63500"/>
            </a:xfrm>
            <a:custGeom>
              <a:avLst/>
              <a:gdLst>
                <a:gd name="T0" fmla="*/ 88900 w 56"/>
                <a:gd name="T1" fmla="*/ 25400 h 40"/>
                <a:gd name="T2" fmla="*/ 76200 w 56"/>
                <a:gd name="T3" fmla="*/ 0 h 40"/>
                <a:gd name="T4" fmla="*/ 0 w 56"/>
                <a:gd name="T5" fmla="*/ 38100 h 40"/>
                <a:gd name="T6" fmla="*/ 12700 w 56"/>
                <a:gd name="T7" fmla="*/ 63500 h 40"/>
                <a:gd name="T8" fmla="*/ 88900 w 56"/>
                <a:gd name="T9" fmla="*/ 25400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6" h="40">
                  <a:moveTo>
                    <a:pt x="56" y="16"/>
                  </a:moveTo>
                  <a:lnTo>
                    <a:pt x="48" y="0"/>
                  </a:lnTo>
                  <a:lnTo>
                    <a:pt x="0" y="24"/>
                  </a:lnTo>
                  <a:lnTo>
                    <a:pt x="8" y="40"/>
                  </a:lnTo>
                  <a:lnTo>
                    <a:pt x="56" y="16"/>
                  </a:lnTo>
                  <a:close/>
                </a:path>
              </a:pathLst>
            </a:custGeom>
            <a:blipFill dpi="0" rotWithShape="0">
              <a:blip r:embed="rId5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92" name="Freeform 38"/>
            <p:cNvSpPr>
              <a:spLocks/>
            </p:cNvSpPr>
            <p:nvPr/>
          </p:nvSpPr>
          <p:spPr bwMode="auto">
            <a:xfrm>
              <a:off x="4164013" y="2757488"/>
              <a:ext cx="101600" cy="63500"/>
            </a:xfrm>
            <a:custGeom>
              <a:avLst/>
              <a:gdLst>
                <a:gd name="T0" fmla="*/ 101600 w 64"/>
                <a:gd name="T1" fmla="*/ 25400 h 40"/>
                <a:gd name="T2" fmla="*/ 88900 w 64"/>
                <a:gd name="T3" fmla="*/ 0 h 40"/>
                <a:gd name="T4" fmla="*/ 0 w 64"/>
                <a:gd name="T5" fmla="*/ 38100 h 40"/>
                <a:gd name="T6" fmla="*/ 12700 w 64"/>
                <a:gd name="T7" fmla="*/ 63500 h 40"/>
                <a:gd name="T8" fmla="*/ 101600 w 64"/>
                <a:gd name="T9" fmla="*/ 25400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4" h="40">
                  <a:moveTo>
                    <a:pt x="64" y="16"/>
                  </a:moveTo>
                  <a:lnTo>
                    <a:pt x="56" y="0"/>
                  </a:lnTo>
                  <a:lnTo>
                    <a:pt x="0" y="24"/>
                  </a:lnTo>
                  <a:lnTo>
                    <a:pt x="8" y="40"/>
                  </a:lnTo>
                  <a:lnTo>
                    <a:pt x="64" y="16"/>
                  </a:lnTo>
                  <a:close/>
                </a:path>
              </a:pathLst>
            </a:custGeom>
            <a:blipFill dpi="0" rotWithShape="0">
              <a:blip r:embed="rId5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93" name="Freeform 39"/>
            <p:cNvSpPr>
              <a:spLocks/>
            </p:cNvSpPr>
            <p:nvPr/>
          </p:nvSpPr>
          <p:spPr bwMode="auto">
            <a:xfrm>
              <a:off x="3998913" y="2820988"/>
              <a:ext cx="101600" cy="76200"/>
            </a:xfrm>
            <a:custGeom>
              <a:avLst/>
              <a:gdLst>
                <a:gd name="T0" fmla="*/ 101600 w 64"/>
                <a:gd name="T1" fmla="*/ 25400 h 48"/>
                <a:gd name="T2" fmla="*/ 88900 w 64"/>
                <a:gd name="T3" fmla="*/ 0 h 48"/>
                <a:gd name="T4" fmla="*/ 0 w 64"/>
                <a:gd name="T5" fmla="*/ 50800 h 48"/>
                <a:gd name="T6" fmla="*/ 12700 w 64"/>
                <a:gd name="T7" fmla="*/ 76200 h 48"/>
                <a:gd name="T8" fmla="*/ 101600 w 64"/>
                <a:gd name="T9" fmla="*/ 25400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4" h="48">
                  <a:moveTo>
                    <a:pt x="64" y="16"/>
                  </a:moveTo>
                  <a:lnTo>
                    <a:pt x="56" y="0"/>
                  </a:lnTo>
                  <a:lnTo>
                    <a:pt x="0" y="32"/>
                  </a:lnTo>
                  <a:lnTo>
                    <a:pt x="8" y="48"/>
                  </a:lnTo>
                  <a:lnTo>
                    <a:pt x="64" y="16"/>
                  </a:lnTo>
                  <a:close/>
                </a:path>
              </a:pathLst>
            </a:custGeom>
            <a:blipFill dpi="0" rotWithShape="0">
              <a:blip r:embed="rId5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94" name="Freeform 40"/>
            <p:cNvSpPr>
              <a:spLocks/>
            </p:cNvSpPr>
            <p:nvPr/>
          </p:nvSpPr>
          <p:spPr bwMode="auto">
            <a:xfrm>
              <a:off x="3846513" y="2909888"/>
              <a:ext cx="101600" cy="63500"/>
            </a:xfrm>
            <a:custGeom>
              <a:avLst/>
              <a:gdLst>
                <a:gd name="T0" fmla="*/ 101600 w 64"/>
                <a:gd name="T1" fmla="*/ 25400 h 40"/>
                <a:gd name="T2" fmla="*/ 88900 w 64"/>
                <a:gd name="T3" fmla="*/ 0 h 40"/>
                <a:gd name="T4" fmla="*/ 0 w 64"/>
                <a:gd name="T5" fmla="*/ 38100 h 40"/>
                <a:gd name="T6" fmla="*/ 12700 w 64"/>
                <a:gd name="T7" fmla="*/ 63500 h 40"/>
                <a:gd name="T8" fmla="*/ 101600 w 64"/>
                <a:gd name="T9" fmla="*/ 25400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4" h="40">
                  <a:moveTo>
                    <a:pt x="64" y="16"/>
                  </a:moveTo>
                  <a:lnTo>
                    <a:pt x="56" y="0"/>
                  </a:lnTo>
                  <a:lnTo>
                    <a:pt x="0" y="24"/>
                  </a:lnTo>
                  <a:lnTo>
                    <a:pt x="8" y="40"/>
                  </a:lnTo>
                  <a:lnTo>
                    <a:pt x="64" y="16"/>
                  </a:lnTo>
                  <a:close/>
                </a:path>
              </a:pathLst>
            </a:custGeom>
            <a:blipFill dpi="0" rotWithShape="0">
              <a:blip r:embed="rId5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95" name="Freeform 41"/>
            <p:cNvSpPr>
              <a:spLocks/>
            </p:cNvSpPr>
            <p:nvPr/>
          </p:nvSpPr>
          <p:spPr bwMode="auto">
            <a:xfrm>
              <a:off x="3694113" y="2986088"/>
              <a:ext cx="101600" cy="76200"/>
            </a:xfrm>
            <a:custGeom>
              <a:avLst/>
              <a:gdLst>
                <a:gd name="T0" fmla="*/ 101600 w 64"/>
                <a:gd name="T1" fmla="*/ 25400 h 48"/>
                <a:gd name="T2" fmla="*/ 88900 w 64"/>
                <a:gd name="T3" fmla="*/ 0 h 48"/>
                <a:gd name="T4" fmla="*/ 0 w 64"/>
                <a:gd name="T5" fmla="*/ 50800 h 48"/>
                <a:gd name="T6" fmla="*/ 12700 w 64"/>
                <a:gd name="T7" fmla="*/ 76200 h 48"/>
                <a:gd name="T8" fmla="*/ 101600 w 64"/>
                <a:gd name="T9" fmla="*/ 25400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4" h="48">
                  <a:moveTo>
                    <a:pt x="64" y="16"/>
                  </a:moveTo>
                  <a:lnTo>
                    <a:pt x="56" y="0"/>
                  </a:lnTo>
                  <a:lnTo>
                    <a:pt x="0" y="32"/>
                  </a:lnTo>
                  <a:lnTo>
                    <a:pt x="8" y="48"/>
                  </a:lnTo>
                  <a:lnTo>
                    <a:pt x="64" y="16"/>
                  </a:lnTo>
                  <a:close/>
                </a:path>
              </a:pathLst>
            </a:custGeom>
            <a:blipFill dpi="0" rotWithShape="0">
              <a:blip r:embed="rId5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96" name="Freeform 42"/>
            <p:cNvSpPr>
              <a:spLocks/>
            </p:cNvSpPr>
            <p:nvPr/>
          </p:nvSpPr>
          <p:spPr bwMode="auto">
            <a:xfrm>
              <a:off x="3567113" y="3074988"/>
              <a:ext cx="63500" cy="50800"/>
            </a:xfrm>
            <a:custGeom>
              <a:avLst/>
              <a:gdLst>
                <a:gd name="T0" fmla="*/ 63500 w 40"/>
                <a:gd name="T1" fmla="*/ 25400 h 32"/>
                <a:gd name="T2" fmla="*/ 50800 w 40"/>
                <a:gd name="T3" fmla="*/ 0 h 32"/>
                <a:gd name="T4" fmla="*/ 0 w 40"/>
                <a:gd name="T5" fmla="*/ 25400 h 32"/>
                <a:gd name="T6" fmla="*/ 0 w 40"/>
                <a:gd name="T7" fmla="*/ 25400 h 32"/>
                <a:gd name="T8" fmla="*/ 12700 w 40"/>
                <a:gd name="T9" fmla="*/ 50800 h 32"/>
                <a:gd name="T10" fmla="*/ 12700 w 40"/>
                <a:gd name="T11" fmla="*/ 50800 h 32"/>
                <a:gd name="T12" fmla="*/ 63500 w 40"/>
                <a:gd name="T13" fmla="*/ 25400 h 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0" h="32">
                  <a:moveTo>
                    <a:pt x="40" y="16"/>
                  </a:moveTo>
                  <a:lnTo>
                    <a:pt x="32" y="0"/>
                  </a:lnTo>
                  <a:lnTo>
                    <a:pt x="0" y="16"/>
                  </a:lnTo>
                  <a:lnTo>
                    <a:pt x="8" y="32"/>
                  </a:lnTo>
                  <a:lnTo>
                    <a:pt x="40" y="16"/>
                  </a:lnTo>
                  <a:close/>
                </a:path>
              </a:pathLst>
            </a:custGeom>
            <a:blipFill dpi="0" rotWithShape="0">
              <a:blip r:embed="rId5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97" name="Freeform 43"/>
            <p:cNvSpPr>
              <a:spLocks/>
            </p:cNvSpPr>
            <p:nvPr/>
          </p:nvSpPr>
          <p:spPr bwMode="auto">
            <a:xfrm>
              <a:off x="3529013" y="3100388"/>
              <a:ext cx="50800" cy="50800"/>
            </a:xfrm>
            <a:custGeom>
              <a:avLst/>
              <a:gdLst>
                <a:gd name="T0" fmla="*/ 50800 w 32"/>
                <a:gd name="T1" fmla="*/ 25400 h 32"/>
                <a:gd name="T2" fmla="*/ 38100 w 32"/>
                <a:gd name="T3" fmla="*/ 0 h 32"/>
                <a:gd name="T4" fmla="*/ 0 w 32"/>
                <a:gd name="T5" fmla="*/ 25400 h 32"/>
                <a:gd name="T6" fmla="*/ 12700 w 32"/>
                <a:gd name="T7" fmla="*/ 50800 h 32"/>
                <a:gd name="T8" fmla="*/ 50800 w 32"/>
                <a:gd name="T9" fmla="*/ 2540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" h="32">
                  <a:moveTo>
                    <a:pt x="32" y="16"/>
                  </a:moveTo>
                  <a:lnTo>
                    <a:pt x="24" y="0"/>
                  </a:lnTo>
                  <a:lnTo>
                    <a:pt x="0" y="16"/>
                  </a:lnTo>
                  <a:lnTo>
                    <a:pt x="8" y="32"/>
                  </a:lnTo>
                  <a:lnTo>
                    <a:pt x="32" y="16"/>
                  </a:lnTo>
                  <a:close/>
                </a:path>
              </a:pathLst>
            </a:custGeom>
            <a:blipFill dpi="0" rotWithShape="0">
              <a:blip r:embed="rId5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98" name="Freeform 44"/>
            <p:cNvSpPr>
              <a:spLocks/>
            </p:cNvSpPr>
            <p:nvPr/>
          </p:nvSpPr>
          <p:spPr bwMode="auto">
            <a:xfrm>
              <a:off x="3389313" y="3163888"/>
              <a:ext cx="88900" cy="76200"/>
            </a:xfrm>
            <a:custGeom>
              <a:avLst/>
              <a:gdLst>
                <a:gd name="T0" fmla="*/ 88900 w 56"/>
                <a:gd name="T1" fmla="*/ 25400 h 48"/>
                <a:gd name="T2" fmla="*/ 76200 w 56"/>
                <a:gd name="T3" fmla="*/ 0 h 48"/>
                <a:gd name="T4" fmla="*/ 0 w 56"/>
                <a:gd name="T5" fmla="*/ 50800 h 48"/>
                <a:gd name="T6" fmla="*/ 12700 w 56"/>
                <a:gd name="T7" fmla="*/ 76200 h 48"/>
                <a:gd name="T8" fmla="*/ 88900 w 56"/>
                <a:gd name="T9" fmla="*/ 25400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6" h="48">
                  <a:moveTo>
                    <a:pt x="56" y="16"/>
                  </a:moveTo>
                  <a:lnTo>
                    <a:pt x="48" y="0"/>
                  </a:lnTo>
                  <a:lnTo>
                    <a:pt x="0" y="32"/>
                  </a:lnTo>
                  <a:lnTo>
                    <a:pt x="8" y="48"/>
                  </a:lnTo>
                  <a:lnTo>
                    <a:pt x="56" y="16"/>
                  </a:lnTo>
                  <a:close/>
                </a:path>
              </a:pathLst>
            </a:custGeom>
            <a:blipFill dpi="0" rotWithShape="0">
              <a:blip r:embed="rId5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99" name="Freeform 45"/>
            <p:cNvSpPr>
              <a:spLocks/>
            </p:cNvSpPr>
            <p:nvPr/>
          </p:nvSpPr>
          <p:spPr bwMode="auto">
            <a:xfrm>
              <a:off x="3236913" y="3265488"/>
              <a:ext cx="101600" cy="76200"/>
            </a:xfrm>
            <a:custGeom>
              <a:avLst/>
              <a:gdLst>
                <a:gd name="T0" fmla="*/ 101600 w 64"/>
                <a:gd name="T1" fmla="*/ 25400 h 48"/>
                <a:gd name="T2" fmla="*/ 88900 w 64"/>
                <a:gd name="T3" fmla="*/ 0 h 48"/>
                <a:gd name="T4" fmla="*/ 0 w 64"/>
                <a:gd name="T5" fmla="*/ 50800 h 48"/>
                <a:gd name="T6" fmla="*/ 12700 w 64"/>
                <a:gd name="T7" fmla="*/ 76200 h 48"/>
                <a:gd name="T8" fmla="*/ 101600 w 64"/>
                <a:gd name="T9" fmla="*/ 25400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4" h="48">
                  <a:moveTo>
                    <a:pt x="64" y="16"/>
                  </a:moveTo>
                  <a:lnTo>
                    <a:pt x="56" y="0"/>
                  </a:lnTo>
                  <a:lnTo>
                    <a:pt x="0" y="32"/>
                  </a:lnTo>
                  <a:lnTo>
                    <a:pt x="8" y="48"/>
                  </a:lnTo>
                  <a:lnTo>
                    <a:pt x="64" y="16"/>
                  </a:lnTo>
                  <a:close/>
                </a:path>
              </a:pathLst>
            </a:custGeom>
            <a:blipFill dpi="0" rotWithShape="0">
              <a:blip r:embed="rId5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00" name="Freeform 46"/>
            <p:cNvSpPr>
              <a:spLocks/>
            </p:cNvSpPr>
            <p:nvPr/>
          </p:nvSpPr>
          <p:spPr bwMode="auto">
            <a:xfrm>
              <a:off x="3135313" y="3354388"/>
              <a:ext cx="50800" cy="50800"/>
            </a:xfrm>
            <a:custGeom>
              <a:avLst/>
              <a:gdLst>
                <a:gd name="T0" fmla="*/ 50800 w 32"/>
                <a:gd name="T1" fmla="*/ 25400 h 32"/>
                <a:gd name="T2" fmla="*/ 38100 w 32"/>
                <a:gd name="T3" fmla="*/ 0 h 32"/>
                <a:gd name="T4" fmla="*/ 0 w 32"/>
                <a:gd name="T5" fmla="*/ 25400 h 32"/>
                <a:gd name="T6" fmla="*/ 0 w 32"/>
                <a:gd name="T7" fmla="*/ 25400 h 32"/>
                <a:gd name="T8" fmla="*/ 12700 w 32"/>
                <a:gd name="T9" fmla="*/ 50800 h 32"/>
                <a:gd name="T10" fmla="*/ 12700 w 32"/>
                <a:gd name="T11" fmla="*/ 50800 h 32"/>
                <a:gd name="T12" fmla="*/ 50800 w 32"/>
                <a:gd name="T13" fmla="*/ 25400 h 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2" h="32">
                  <a:moveTo>
                    <a:pt x="32" y="16"/>
                  </a:moveTo>
                  <a:lnTo>
                    <a:pt x="24" y="0"/>
                  </a:lnTo>
                  <a:lnTo>
                    <a:pt x="0" y="16"/>
                  </a:lnTo>
                  <a:lnTo>
                    <a:pt x="8" y="32"/>
                  </a:lnTo>
                  <a:lnTo>
                    <a:pt x="32" y="16"/>
                  </a:lnTo>
                  <a:close/>
                </a:path>
              </a:pathLst>
            </a:custGeom>
            <a:blipFill dpi="0" rotWithShape="0">
              <a:blip r:embed="rId5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01" name="Freeform 47"/>
            <p:cNvSpPr>
              <a:spLocks/>
            </p:cNvSpPr>
            <p:nvPr/>
          </p:nvSpPr>
          <p:spPr bwMode="auto">
            <a:xfrm>
              <a:off x="3084513" y="3379788"/>
              <a:ext cx="63500" cy="63500"/>
            </a:xfrm>
            <a:custGeom>
              <a:avLst/>
              <a:gdLst>
                <a:gd name="T0" fmla="*/ 63500 w 40"/>
                <a:gd name="T1" fmla="*/ 25400 h 40"/>
                <a:gd name="T2" fmla="*/ 50800 w 40"/>
                <a:gd name="T3" fmla="*/ 0 h 40"/>
                <a:gd name="T4" fmla="*/ 0 w 40"/>
                <a:gd name="T5" fmla="*/ 38100 h 40"/>
                <a:gd name="T6" fmla="*/ 12700 w 40"/>
                <a:gd name="T7" fmla="*/ 63500 h 40"/>
                <a:gd name="T8" fmla="*/ 63500 w 40"/>
                <a:gd name="T9" fmla="*/ 25400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" h="40">
                  <a:moveTo>
                    <a:pt x="40" y="16"/>
                  </a:moveTo>
                  <a:lnTo>
                    <a:pt x="32" y="0"/>
                  </a:lnTo>
                  <a:lnTo>
                    <a:pt x="0" y="24"/>
                  </a:lnTo>
                  <a:lnTo>
                    <a:pt x="8" y="40"/>
                  </a:lnTo>
                  <a:lnTo>
                    <a:pt x="40" y="16"/>
                  </a:lnTo>
                  <a:close/>
                </a:path>
              </a:pathLst>
            </a:custGeom>
            <a:blipFill dpi="0" rotWithShape="0">
              <a:blip r:embed="rId5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02" name="Freeform 48"/>
            <p:cNvSpPr>
              <a:spLocks/>
            </p:cNvSpPr>
            <p:nvPr/>
          </p:nvSpPr>
          <p:spPr bwMode="auto">
            <a:xfrm>
              <a:off x="2944813" y="3455989"/>
              <a:ext cx="88900" cy="90487"/>
            </a:xfrm>
            <a:custGeom>
              <a:avLst/>
              <a:gdLst>
                <a:gd name="T0" fmla="*/ 88900 w 56"/>
                <a:gd name="T1" fmla="*/ 25400 h 57"/>
                <a:gd name="T2" fmla="*/ 76200 w 56"/>
                <a:gd name="T3" fmla="*/ 0 h 57"/>
                <a:gd name="T4" fmla="*/ 0 w 56"/>
                <a:gd name="T5" fmla="*/ 63500 h 57"/>
                <a:gd name="T6" fmla="*/ 12700 w 56"/>
                <a:gd name="T7" fmla="*/ 90487 h 57"/>
                <a:gd name="T8" fmla="*/ 88900 w 56"/>
                <a:gd name="T9" fmla="*/ 25400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6" h="57">
                  <a:moveTo>
                    <a:pt x="56" y="16"/>
                  </a:moveTo>
                  <a:lnTo>
                    <a:pt x="48" y="0"/>
                  </a:lnTo>
                  <a:lnTo>
                    <a:pt x="0" y="40"/>
                  </a:lnTo>
                  <a:lnTo>
                    <a:pt x="8" y="57"/>
                  </a:lnTo>
                  <a:lnTo>
                    <a:pt x="56" y="16"/>
                  </a:lnTo>
                  <a:close/>
                </a:path>
              </a:pathLst>
            </a:custGeom>
            <a:blipFill dpi="0" rotWithShape="0">
              <a:blip r:embed="rId5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03" name="Freeform 49"/>
            <p:cNvSpPr>
              <a:spLocks/>
            </p:cNvSpPr>
            <p:nvPr/>
          </p:nvSpPr>
          <p:spPr bwMode="auto">
            <a:xfrm>
              <a:off x="2805113" y="3571875"/>
              <a:ext cx="88900" cy="76200"/>
            </a:xfrm>
            <a:custGeom>
              <a:avLst/>
              <a:gdLst>
                <a:gd name="T0" fmla="*/ 88900 w 56"/>
                <a:gd name="T1" fmla="*/ 25400 h 48"/>
                <a:gd name="T2" fmla="*/ 76200 w 56"/>
                <a:gd name="T3" fmla="*/ 0 h 48"/>
                <a:gd name="T4" fmla="*/ 0 w 56"/>
                <a:gd name="T5" fmla="*/ 50800 h 48"/>
                <a:gd name="T6" fmla="*/ 12700 w 56"/>
                <a:gd name="T7" fmla="*/ 76200 h 48"/>
                <a:gd name="T8" fmla="*/ 88900 w 56"/>
                <a:gd name="T9" fmla="*/ 25400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6" h="48">
                  <a:moveTo>
                    <a:pt x="56" y="16"/>
                  </a:moveTo>
                  <a:lnTo>
                    <a:pt x="48" y="0"/>
                  </a:lnTo>
                  <a:lnTo>
                    <a:pt x="0" y="32"/>
                  </a:lnTo>
                  <a:lnTo>
                    <a:pt x="8" y="48"/>
                  </a:lnTo>
                  <a:lnTo>
                    <a:pt x="56" y="16"/>
                  </a:lnTo>
                  <a:close/>
                </a:path>
              </a:pathLst>
            </a:custGeom>
            <a:blipFill dpi="0" rotWithShape="0">
              <a:blip r:embed="rId5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04" name="Freeform 50"/>
            <p:cNvSpPr>
              <a:spLocks/>
            </p:cNvSpPr>
            <p:nvPr/>
          </p:nvSpPr>
          <p:spPr bwMode="auto">
            <a:xfrm>
              <a:off x="2703513" y="3673475"/>
              <a:ext cx="50800" cy="50800"/>
            </a:xfrm>
            <a:custGeom>
              <a:avLst/>
              <a:gdLst>
                <a:gd name="T0" fmla="*/ 50800 w 32"/>
                <a:gd name="T1" fmla="*/ 25400 h 32"/>
                <a:gd name="T2" fmla="*/ 38100 w 32"/>
                <a:gd name="T3" fmla="*/ 0 h 32"/>
                <a:gd name="T4" fmla="*/ 0 w 32"/>
                <a:gd name="T5" fmla="*/ 25400 h 32"/>
                <a:gd name="T6" fmla="*/ 12700 w 32"/>
                <a:gd name="T7" fmla="*/ 50800 h 32"/>
                <a:gd name="T8" fmla="*/ 50800 w 32"/>
                <a:gd name="T9" fmla="*/ 2540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" h="32">
                  <a:moveTo>
                    <a:pt x="32" y="16"/>
                  </a:moveTo>
                  <a:lnTo>
                    <a:pt x="24" y="0"/>
                  </a:lnTo>
                  <a:lnTo>
                    <a:pt x="0" y="16"/>
                  </a:lnTo>
                  <a:lnTo>
                    <a:pt x="8" y="32"/>
                  </a:lnTo>
                  <a:lnTo>
                    <a:pt x="32" y="16"/>
                  </a:lnTo>
                  <a:close/>
                </a:path>
              </a:pathLst>
            </a:custGeom>
            <a:blipFill dpi="0" rotWithShape="0">
              <a:blip r:embed="rId5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05" name="Freeform 51"/>
            <p:cNvSpPr>
              <a:spLocks/>
            </p:cNvSpPr>
            <p:nvPr/>
          </p:nvSpPr>
          <p:spPr bwMode="auto">
            <a:xfrm>
              <a:off x="2678113" y="3673475"/>
              <a:ext cx="63500" cy="50800"/>
            </a:xfrm>
            <a:custGeom>
              <a:avLst/>
              <a:gdLst>
                <a:gd name="T0" fmla="*/ 50800 w 40"/>
                <a:gd name="T1" fmla="*/ 50800 h 32"/>
                <a:gd name="T2" fmla="*/ 63500 w 40"/>
                <a:gd name="T3" fmla="*/ 25400 h 32"/>
                <a:gd name="T4" fmla="*/ 12700 w 40"/>
                <a:gd name="T5" fmla="*/ 0 h 32"/>
                <a:gd name="T6" fmla="*/ 0 w 40"/>
                <a:gd name="T7" fmla="*/ 25400 h 32"/>
                <a:gd name="T8" fmla="*/ 50800 w 40"/>
                <a:gd name="T9" fmla="*/ 5080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" h="32">
                  <a:moveTo>
                    <a:pt x="32" y="32"/>
                  </a:moveTo>
                  <a:lnTo>
                    <a:pt x="40" y="16"/>
                  </a:lnTo>
                  <a:lnTo>
                    <a:pt x="8" y="0"/>
                  </a:lnTo>
                  <a:lnTo>
                    <a:pt x="0" y="16"/>
                  </a:lnTo>
                  <a:lnTo>
                    <a:pt x="32" y="32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06" name="Freeform 52"/>
            <p:cNvSpPr>
              <a:spLocks/>
            </p:cNvSpPr>
            <p:nvPr/>
          </p:nvSpPr>
          <p:spPr bwMode="auto">
            <a:xfrm>
              <a:off x="2525713" y="3698875"/>
              <a:ext cx="203200" cy="1016000"/>
            </a:xfrm>
            <a:custGeom>
              <a:avLst/>
              <a:gdLst>
                <a:gd name="T0" fmla="*/ 203200 w 128"/>
                <a:gd name="T1" fmla="*/ 25400 h 640"/>
                <a:gd name="T2" fmla="*/ 127000 w 128"/>
                <a:gd name="T3" fmla="*/ 203200 h 640"/>
                <a:gd name="T4" fmla="*/ 127000 w 128"/>
                <a:gd name="T5" fmla="*/ 203200 h 640"/>
                <a:gd name="T6" fmla="*/ 127000 w 128"/>
                <a:gd name="T7" fmla="*/ 203200 h 640"/>
                <a:gd name="T8" fmla="*/ 63500 w 128"/>
                <a:gd name="T9" fmla="*/ 368300 h 640"/>
                <a:gd name="T10" fmla="*/ 63500 w 128"/>
                <a:gd name="T11" fmla="*/ 355600 h 640"/>
                <a:gd name="T12" fmla="*/ 63500 w 128"/>
                <a:gd name="T13" fmla="*/ 355600 h 640"/>
                <a:gd name="T14" fmla="*/ 50800 w 128"/>
                <a:gd name="T15" fmla="*/ 533400 h 640"/>
                <a:gd name="T16" fmla="*/ 50800 w 128"/>
                <a:gd name="T17" fmla="*/ 533400 h 640"/>
                <a:gd name="T18" fmla="*/ 50800 w 128"/>
                <a:gd name="T19" fmla="*/ 533400 h 640"/>
                <a:gd name="T20" fmla="*/ 50800 w 128"/>
                <a:gd name="T21" fmla="*/ 698500 h 640"/>
                <a:gd name="T22" fmla="*/ 50800 w 128"/>
                <a:gd name="T23" fmla="*/ 698500 h 640"/>
                <a:gd name="T24" fmla="*/ 50800 w 128"/>
                <a:gd name="T25" fmla="*/ 698500 h 640"/>
                <a:gd name="T26" fmla="*/ 76200 w 128"/>
                <a:gd name="T27" fmla="*/ 850900 h 640"/>
                <a:gd name="T28" fmla="*/ 76200 w 128"/>
                <a:gd name="T29" fmla="*/ 838200 h 640"/>
                <a:gd name="T30" fmla="*/ 76200 w 128"/>
                <a:gd name="T31" fmla="*/ 838200 h 640"/>
                <a:gd name="T32" fmla="*/ 139700 w 128"/>
                <a:gd name="T33" fmla="*/ 990600 h 640"/>
                <a:gd name="T34" fmla="*/ 139700 w 128"/>
                <a:gd name="T35" fmla="*/ 990600 h 640"/>
                <a:gd name="T36" fmla="*/ 88900 w 128"/>
                <a:gd name="T37" fmla="*/ 1016000 h 640"/>
                <a:gd name="T38" fmla="*/ 88900 w 128"/>
                <a:gd name="T39" fmla="*/ 1016000 h 640"/>
                <a:gd name="T40" fmla="*/ 25400 w 128"/>
                <a:gd name="T41" fmla="*/ 863600 h 640"/>
                <a:gd name="T42" fmla="*/ 25400 w 128"/>
                <a:gd name="T43" fmla="*/ 863600 h 640"/>
                <a:gd name="T44" fmla="*/ 25400 w 128"/>
                <a:gd name="T45" fmla="*/ 863600 h 640"/>
                <a:gd name="T46" fmla="*/ 0 w 128"/>
                <a:gd name="T47" fmla="*/ 711200 h 640"/>
                <a:gd name="T48" fmla="*/ 0 w 128"/>
                <a:gd name="T49" fmla="*/ 711200 h 640"/>
                <a:gd name="T50" fmla="*/ 0 w 128"/>
                <a:gd name="T51" fmla="*/ 698500 h 640"/>
                <a:gd name="T52" fmla="*/ 0 w 128"/>
                <a:gd name="T53" fmla="*/ 533400 h 640"/>
                <a:gd name="T54" fmla="*/ 0 w 128"/>
                <a:gd name="T55" fmla="*/ 533400 h 640"/>
                <a:gd name="T56" fmla="*/ 0 w 128"/>
                <a:gd name="T57" fmla="*/ 533400 h 640"/>
                <a:gd name="T58" fmla="*/ 12700 w 128"/>
                <a:gd name="T59" fmla="*/ 355600 h 640"/>
                <a:gd name="T60" fmla="*/ 12700 w 128"/>
                <a:gd name="T61" fmla="*/ 355600 h 640"/>
                <a:gd name="T62" fmla="*/ 12700 w 128"/>
                <a:gd name="T63" fmla="*/ 355600 h 640"/>
                <a:gd name="T64" fmla="*/ 76200 w 128"/>
                <a:gd name="T65" fmla="*/ 190500 h 640"/>
                <a:gd name="T66" fmla="*/ 76200 w 128"/>
                <a:gd name="T67" fmla="*/ 190500 h 640"/>
                <a:gd name="T68" fmla="*/ 76200 w 128"/>
                <a:gd name="T69" fmla="*/ 177800 h 640"/>
                <a:gd name="T70" fmla="*/ 152400 w 128"/>
                <a:gd name="T71" fmla="*/ 0 h 640"/>
                <a:gd name="T72" fmla="*/ 203200 w 128"/>
                <a:gd name="T73" fmla="*/ 25400 h 64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28" h="640">
                  <a:moveTo>
                    <a:pt x="128" y="16"/>
                  </a:moveTo>
                  <a:lnTo>
                    <a:pt x="80" y="128"/>
                  </a:lnTo>
                  <a:lnTo>
                    <a:pt x="40" y="232"/>
                  </a:lnTo>
                  <a:lnTo>
                    <a:pt x="40" y="224"/>
                  </a:lnTo>
                  <a:lnTo>
                    <a:pt x="32" y="336"/>
                  </a:lnTo>
                  <a:lnTo>
                    <a:pt x="32" y="440"/>
                  </a:lnTo>
                  <a:lnTo>
                    <a:pt x="48" y="536"/>
                  </a:lnTo>
                  <a:lnTo>
                    <a:pt x="48" y="528"/>
                  </a:lnTo>
                  <a:lnTo>
                    <a:pt x="88" y="624"/>
                  </a:lnTo>
                  <a:lnTo>
                    <a:pt x="56" y="640"/>
                  </a:lnTo>
                  <a:lnTo>
                    <a:pt x="16" y="544"/>
                  </a:lnTo>
                  <a:lnTo>
                    <a:pt x="0" y="448"/>
                  </a:lnTo>
                  <a:lnTo>
                    <a:pt x="0" y="440"/>
                  </a:lnTo>
                  <a:lnTo>
                    <a:pt x="0" y="336"/>
                  </a:lnTo>
                  <a:lnTo>
                    <a:pt x="8" y="224"/>
                  </a:lnTo>
                  <a:lnTo>
                    <a:pt x="48" y="120"/>
                  </a:lnTo>
                  <a:lnTo>
                    <a:pt x="48" y="112"/>
                  </a:lnTo>
                  <a:lnTo>
                    <a:pt x="96" y="0"/>
                  </a:lnTo>
                  <a:lnTo>
                    <a:pt x="128" y="16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07" name="Freeform 53"/>
            <p:cNvSpPr>
              <a:spLocks/>
            </p:cNvSpPr>
            <p:nvPr/>
          </p:nvSpPr>
          <p:spPr bwMode="auto">
            <a:xfrm>
              <a:off x="2614613" y="4689475"/>
              <a:ext cx="127000" cy="177800"/>
            </a:xfrm>
            <a:custGeom>
              <a:avLst/>
              <a:gdLst>
                <a:gd name="T0" fmla="*/ 50800 w 80"/>
                <a:gd name="T1" fmla="*/ 0 h 112"/>
                <a:gd name="T2" fmla="*/ 127000 w 80"/>
                <a:gd name="T3" fmla="*/ 152400 h 112"/>
                <a:gd name="T4" fmla="*/ 127000 w 80"/>
                <a:gd name="T5" fmla="*/ 152400 h 112"/>
                <a:gd name="T6" fmla="*/ 88900 w 80"/>
                <a:gd name="T7" fmla="*/ 177800 h 112"/>
                <a:gd name="T8" fmla="*/ 76200 w 80"/>
                <a:gd name="T9" fmla="*/ 177800 h 112"/>
                <a:gd name="T10" fmla="*/ 0 w 80"/>
                <a:gd name="T11" fmla="*/ 25400 h 112"/>
                <a:gd name="T12" fmla="*/ 50800 w 80"/>
                <a:gd name="T13" fmla="*/ 0 h 1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0" h="112">
                  <a:moveTo>
                    <a:pt x="32" y="0"/>
                  </a:moveTo>
                  <a:lnTo>
                    <a:pt x="80" y="96"/>
                  </a:lnTo>
                  <a:lnTo>
                    <a:pt x="56" y="112"/>
                  </a:lnTo>
                  <a:lnTo>
                    <a:pt x="48" y="112"/>
                  </a:lnTo>
                  <a:lnTo>
                    <a:pt x="0" y="16"/>
                  </a:lnTo>
                  <a:lnTo>
                    <a:pt x="32" y="0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08" name="Freeform 54"/>
            <p:cNvSpPr>
              <a:spLocks/>
            </p:cNvSpPr>
            <p:nvPr/>
          </p:nvSpPr>
          <p:spPr bwMode="auto">
            <a:xfrm>
              <a:off x="2805113" y="4981575"/>
              <a:ext cx="50800" cy="38100"/>
            </a:xfrm>
            <a:custGeom>
              <a:avLst/>
              <a:gdLst>
                <a:gd name="T0" fmla="*/ 38100 w 32"/>
                <a:gd name="T1" fmla="*/ 0 h 24"/>
                <a:gd name="T2" fmla="*/ 50800 w 32"/>
                <a:gd name="T3" fmla="*/ 12700 h 24"/>
                <a:gd name="T4" fmla="*/ 12700 w 32"/>
                <a:gd name="T5" fmla="*/ 38100 h 24"/>
                <a:gd name="T6" fmla="*/ 0 w 32"/>
                <a:gd name="T7" fmla="*/ 25400 h 24"/>
                <a:gd name="T8" fmla="*/ 38100 w 32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" h="24">
                  <a:moveTo>
                    <a:pt x="24" y="0"/>
                  </a:moveTo>
                  <a:lnTo>
                    <a:pt x="32" y="8"/>
                  </a:lnTo>
                  <a:lnTo>
                    <a:pt x="8" y="24"/>
                  </a:lnTo>
                  <a:lnTo>
                    <a:pt x="0" y="16"/>
                  </a:lnTo>
                  <a:lnTo>
                    <a:pt x="24" y="0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09" name="Freeform 55"/>
            <p:cNvSpPr>
              <a:spLocks/>
            </p:cNvSpPr>
            <p:nvPr/>
          </p:nvSpPr>
          <p:spPr bwMode="auto">
            <a:xfrm>
              <a:off x="2703513" y="4841875"/>
              <a:ext cx="139700" cy="165100"/>
            </a:xfrm>
            <a:custGeom>
              <a:avLst/>
              <a:gdLst>
                <a:gd name="T0" fmla="*/ 38100 w 88"/>
                <a:gd name="T1" fmla="*/ 0 h 104"/>
                <a:gd name="T2" fmla="*/ 0 w 88"/>
                <a:gd name="T3" fmla="*/ 25400 h 104"/>
                <a:gd name="T4" fmla="*/ 101600 w 88"/>
                <a:gd name="T5" fmla="*/ 165100 h 104"/>
                <a:gd name="T6" fmla="*/ 139700 w 88"/>
                <a:gd name="T7" fmla="*/ 139700 h 104"/>
                <a:gd name="T8" fmla="*/ 38100 w 88"/>
                <a:gd name="T9" fmla="*/ 0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8" h="104">
                  <a:moveTo>
                    <a:pt x="24" y="0"/>
                  </a:moveTo>
                  <a:lnTo>
                    <a:pt x="0" y="16"/>
                  </a:lnTo>
                  <a:lnTo>
                    <a:pt x="64" y="104"/>
                  </a:lnTo>
                  <a:lnTo>
                    <a:pt x="88" y="88"/>
                  </a:lnTo>
                  <a:lnTo>
                    <a:pt x="24" y="0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10" name="Freeform 56"/>
            <p:cNvSpPr>
              <a:spLocks/>
            </p:cNvSpPr>
            <p:nvPr/>
          </p:nvSpPr>
          <p:spPr bwMode="auto">
            <a:xfrm>
              <a:off x="2779713" y="4956175"/>
              <a:ext cx="50800" cy="63500"/>
            </a:xfrm>
            <a:custGeom>
              <a:avLst/>
              <a:gdLst>
                <a:gd name="T0" fmla="*/ 50800 w 32"/>
                <a:gd name="T1" fmla="*/ 12700 h 40"/>
                <a:gd name="T2" fmla="*/ 25400 w 32"/>
                <a:gd name="T3" fmla="*/ 0 h 40"/>
                <a:gd name="T4" fmla="*/ 0 w 32"/>
                <a:gd name="T5" fmla="*/ 50800 h 40"/>
                <a:gd name="T6" fmla="*/ 25400 w 32"/>
                <a:gd name="T7" fmla="*/ 63500 h 40"/>
                <a:gd name="T8" fmla="*/ 50800 w 32"/>
                <a:gd name="T9" fmla="*/ 12700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" h="40">
                  <a:moveTo>
                    <a:pt x="32" y="8"/>
                  </a:moveTo>
                  <a:lnTo>
                    <a:pt x="16" y="0"/>
                  </a:lnTo>
                  <a:lnTo>
                    <a:pt x="0" y="32"/>
                  </a:lnTo>
                  <a:lnTo>
                    <a:pt x="16" y="40"/>
                  </a:lnTo>
                  <a:lnTo>
                    <a:pt x="32" y="8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11" name="Freeform 57"/>
            <p:cNvSpPr>
              <a:spLocks/>
            </p:cNvSpPr>
            <p:nvPr/>
          </p:nvSpPr>
          <p:spPr bwMode="auto">
            <a:xfrm>
              <a:off x="2805113" y="4968875"/>
              <a:ext cx="1689100" cy="304800"/>
            </a:xfrm>
            <a:custGeom>
              <a:avLst/>
              <a:gdLst>
                <a:gd name="T0" fmla="*/ 25400 w 1064"/>
                <a:gd name="T1" fmla="*/ 0 h 192"/>
                <a:gd name="T2" fmla="*/ 304800 w 1064"/>
                <a:gd name="T3" fmla="*/ 127000 h 192"/>
                <a:gd name="T4" fmla="*/ 304800 w 1064"/>
                <a:gd name="T5" fmla="*/ 127000 h 192"/>
                <a:gd name="T6" fmla="*/ 304800 w 1064"/>
                <a:gd name="T7" fmla="*/ 127000 h 192"/>
                <a:gd name="T8" fmla="*/ 571500 w 1064"/>
                <a:gd name="T9" fmla="*/ 215900 h 192"/>
                <a:gd name="T10" fmla="*/ 571500 w 1064"/>
                <a:gd name="T11" fmla="*/ 215900 h 192"/>
                <a:gd name="T12" fmla="*/ 571500 w 1064"/>
                <a:gd name="T13" fmla="*/ 215900 h 192"/>
                <a:gd name="T14" fmla="*/ 850900 w 1064"/>
                <a:gd name="T15" fmla="*/ 254000 h 192"/>
                <a:gd name="T16" fmla="*/ 838200 w 1064"/>
                <a:gd name="T17" fmla="*/ 254000 h 192"/>
                <a:gd name="T18" fmla="*/ 838200 w 1064"/>
                <a:gd name="T19" fmla="*/ 254000 h 192"/>
                <a:gd name="T20" fmla="*/ 1117600 w 1064"/>
                <a:gd name="T21" fmla="*/ 254000 h 192"/>
                <a:gd name="T22" fmla="*/ 1117600 w 1064"/>
                <a:gd name="T23" fmla="*/ 254000 h 192"/>
                <a:gd name="T24" fmla="*/ 1117600 w 1064"/>
                <a:gd name="T25" fmla="*/ 254000 h 192"/>
                <a:gd name="T26" fmla="*/ 1384300 w 1064"/>
                <a:gd name="T27" fmla="*/ 203200 h 192"/>
                <a:gd name="T28" fmla="*/ 1384300 w 1064"/>
                <a:gd name="T29" fmla="*/ 203200 h 192"/>
                <a:gd name="T30" fmla="*/ 1384300 w 1064"/>
                <a:gd name="T31" fmla="*/ 203200 h 192"/>
                <a:gd name="T32" fmla="*/ 1676400 w 1064"/>
                <a:gd name="T33" fmla="*/ 114300 h 192"/>
                <a:gd name="T34" fmla="*/ 1663700 w 1064"/>
                <a:gd name="T35" fmla="*/ 114300 h 192"/>
                <a:gd name="T36" fmla="*/ 1689100 w 1064"/>
                <a:gd name="T37" fmla="*/ 165100 h 192"/>
                <a:gd name="T38" fmla="*/ 1689100 w 1064"/>
                <a:gd name="T39" fmla="*/ 165100 h 192"/>
                <a:gd name="T40" fmla="*/ 1397000 w 1064"/>
                <a:gd name="T41" fmla="*/ 254000 h 192"/>
                <a:gd name="T42" fmla="*/ 1397000 w 1064"/>
                <a:gd name="T43" fmla="*/ 254000 h 192"/>
                <a:gd name="T44" fmla="*/ 1397000 w 1064"/>
                <a:gd name="T45" fmla="*/ 254000 h 192"/>
                <a:gd name="T46" fmla="*/ 1130300 w 1064"/>
                <a:gd name="T47" fmla="*/ 304800 h 192"/>
                <a:gd name="T48" fmla="*/ 1130300 w 1064"/>
                <a:gd name="T49" fmla="*/ 304800 h 192"/>
                <a:gd name="T50" fmla="*/ 1117600 w 1064"/>
                <a:gd name="T51" fmla="*/ 304800 h 192"/>
                <a:gd name="T52" fmla="*/ 838200 w 1064"/>
                <a:gd name="T53" fmla="*/ 304800 h 192"/>
                <a:gd name="T54" fmla="*/ 838200 w 1064"/>
                <a:gd name="T55" fmla="*/ 304800 h 192"/>
                <a:gd name="T56" fmla="*/ 838200 w 1064"/>
                <a:gd name="T57" fmla="*/ 304800 h 192"/>
                <a:gd name="T58" fmla="*/ 558800 w 1064"/>
                <a:gd name="T59" fmla="*/ 266700 h 192"/>
                <a:gd name="T60" fmla="*/ 558800 w 1064"/>
                <a:gd name="T61" fmla="*/ 266700 h 192"/>
                <a:gd name="T62" fmla="*/ 558800 w 1064"/>
                <a:gd name="T63" fmla="*/ 266700 h 192"/>
                <a:gd name="T64" fmla="*/ 292100 w 1064"/>
                <a:gd name="T65" fmla="*/ 177800 h 192"/>
                <a:gd name="T66" fmla="*/ 292100 w 1064"/>
                <a:gd name="T67" fmla="*/ 177800 h 192"/>
                <a:gd name="T68" fmla="*/ 279400 w 1064"/>
                <a:gd name="T69" fmla="*/ 177800 h 192"/>
                <a:gd name="T70" fmla="*/ 0 w 1064"/>
                <a:gd name="T71" fmla="*/ 50800 h 192"/>
                <a:gd name="T72" fmla="*/ 25400 w 1064"/>
                <a:gd name="T73" fmla="*/ 0 h 19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064" h="192">
                  <a:moveTo>
                    <a:pt x="16" y="0"/>
                  </a:moveTo>
                  <a:lnTo>
                    <a:pt x="192" y="80"/>
                  </a:lnTo>
                  <a:lnTo>
                    <a:pt x="360" y="136"/>
                  </a:lnTo>
                  <a:lnTo>
                    <a:pt x="536" y="160"/>
                  </a:lnTo>
                  <a:lnTo>
                    <a:pt x="528" y="160"/>
                  </a:lnTo>
                  <a:lnTo>
                    <a:pt x="704" y="160"/>
                  </a:lnTo>
                  <a:lnTo>
                    <a:pt x="872" y="128"/>
                  </a:lnTo>
                  <a:lnTo>
                    <a:pt x="1056" y="72"/>
                  </a:lnTo>
                  <a:lnTo>
                    <a:pt x="1048" y="72"/>
                  </a:lnTo>
                  <a:lnTo>
                    <a:pt x="1064" y="104"/>
                  </a:lnTo>
                  <a:lnTo>
                    <a:pt x="880" y="160"/>
                  </a:lnTo>
                  <a:lnTo>
                    <a:pt x="712" y="192"/>
                  </a:lnTo>
                  <a:lnTo>
                    <a:pt x="704" y="192"/>
                  </a:lnTo>
                  <a:lnTo>
                    <a:pt x="528" y="192"/>
                  </a:lnTo>
                  <a:lnTo>
                    <a:pt x="352" y="168"/>
                  </a:lnTo>
                  <a:lnTo>
                    <a:pt x="184" y="112"/>
                  </a:lnTo>
                  <a:lnTo>
                    <a:pt x="176" y="112"/>
                  </a:lnTo>
                  <a:lnTo>
                    <a:pt x="0" y="32"/>
                  </a:lnTo>
                  <a:lnTo>
                    <a:pt x="16" y="0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12" name="Freeform 58"/>
            <p:cNvSpPr>
              <a:spLocks/>
            </p:cNvSpPr>
            <p:nvPr/>
          </p:nvSpPr>
          <p:spPr bwMode="auto">
            <a:xfrm>
              <a:off x="4468813" y="4930775"/>
              <a:ext cx="304800" cy="203200"/>
            </a:xfrm>
            <a:custGeom>
              <a:avLst/>
              <a:gdLst>
                <a:gd name="T0" fmla="*/ 0 w 192"/>
                <a:gd name="T1" fmla="*/ 152400 h 128"/>
                <a:gd name="T2" fmla="*/ 279400 w 192"/>
                <a:gd name="T3" fmla="*/ 0 h 128"/>
                <a:gd name="T4" fmla="*/ 279400 w 192"/>
                <a:gd name="T5" fmla="*/ 12700 h 128"/>
                <a:gd name="T6" fmla="*/ 304800 w 192"/>
                <a:gd name="T7" fmla="*/ 50800 h 128"/>
                <a:gd name="T8" fmla="*/ 304800 w 192"/>
                <a:gd name="T9" fmla="*/ 50800 h 128"/>
                <a:gd name="T10" fmla="*/ 25400 w 192"/>
                <a:gd name="T11" fmla="*/ 203200 h 128"/>
                <a:gd name="T12" fmla="*/ 0 w 192"/>
                <a:gd name="T13" fmla="*/ 152400 h 1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2" h="128">
                  <a:moveTo>
                    <a:pt x="0" y="96"/>
                  </a:moveTo>
                  <a:lnTo>
                    <a:pt x="176" y="0"/>
                  </a:lnTo>
                  <a:lnTo>
                    <a:pt x="176" y="8"/>
                  </a:lnTo>
                  <a:lnTo>
                    <a:pt x="192" y="32"/>
                  </a:lnTo>
                  <a:lnTo>
                    <a:pt x="16" y="128"/>
                  </a:lnTo>
                  <a:lnTo>
                    <a:pt x="0" y="96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13" name="Freeform 59"/>
            <p:cNvSpPr>
              <a:spLocks/>
            </p:cNvSpPr>
            <p:nvPr/>
          </p:nvSpPr>
          <p:spPr bwMode="auto">
            <a:xfrm>
              <a:off x="5053013" y="4727575"/>
              <a:ext cx="38100" cy="50800"/>
            </a:xfrm>
            <a:custGeom>
              <a:avLst/>
              <a:gdLst>
                <a:gd name="T0" fmla="*/ 0 w 24"/>
                <a:gd name="T1" fmla="*/ 12700 h 32"/>
                <a:gd name="T2" fmla="*/ 12700 w 24"/>
                <a:gd name="T3" fmla="*/ 0 h 32"/>
                <a:gd name="T4" fmla="*/ 38100 w 24"/>
                <a:gd name="T5" fmla="*/ 38100 h 32"/>
                <a:gd name="T6" fmla="*/ 25400 w 24"/>
                <a:gd name="T7" fmla="*/ 50800 h 32"/>
                <a:gd name="T8" fmla="*/ 0 w 24"/>
                <a:gd name="T9" fmla="*/ 1270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" h="32">
                  <a:moveTo>
                    <a:pt x="0" y="8"/>
                  </a:moveTo>
                  <a:lnTo>
                    <a:pt x="8" y="0"/>
                  </a:lnTo>
                  <a:lnTo>
                    <a:pt x="24" y="24"/>
                  </a:lnTo>
                  <a:lnTo>
                    <a:pt x="16" y="32"/>
                  </a:lnTo>
                  <a:lnTo>
                    <a:pt x="0" y="8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14" name="Freeform 60"/>
            <p:cNvSpPr>
              <a:spLocks/>
            </p:cNvSpPr>
            <p:nvPr/>
          </p:nvSpPr>
          <p:spPr bwMode="auto">
            <a:xfrm>
              <a:off x="4748213" y="4740275"/>
              <a:ext cx="330200" cy="241300"/>
            </a:xfrm>
            <a:custGeom>
              <a:avLst/>
              <a:gdLst>
                <a:gd name="T0" fmla="*/ 0 w 208"/>
                <a:gd name="T1" fmla="*/ 203200 h 152"/>
                <a:gd name="T2" fmla="*/ 25400 w 208"/>
                <a:gd name="T3" fmla="*/ 241300 h 152"/>
                <a:gd name="T4" fmla="*/ 330200 w 208"/>
                <a:gd name="T5" fmla="*/ 38100 h 152"/>
                <a:gd name="T6" fmla="*/ 304800 w 208"/>
                <a:gd name="T7" fmla="*/ 0 h 152"/>
                <a:gd name="T8" fmla="*/ 0 w 208"/>
                <a:gd name="T9" fmla="*/ 203200 h 1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8" h="152">
                  <a:moveTo>
                    <a:pt x="0" y="128"/>
                  </a:moveTo>
                  <a:lnTo>
                    <a:pt x="16" y="152"/>
                  </a:lnTo>
                  <a:lnTo>
                    <a:pt x="208" y="24"/>
                  </a:lnTo>
                  <a:lnTo>
                    <a:pt x="192" y="0"/>
                  </a:lnTo>
                  <a:lnTo>
                    <a:pt x="0" y="128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15" name="Freeform 61"/>
            <p:cNvSpPr>
              <a:spLocks/>
            </p:cNvSpPr>
            <p:nvPr/>
          </p:nvSpPr>
          <p:spPr bwMode="auto">
            <a:xfrm>
              <a:off x="5053013" y="4752975"/>
              <a:ext cx="50800" cy="63500"/>
            </a:xfrm>
            <a:custGeom>
              <a:avLst/>
              <a:gdLst>
                <a:gd name="T0" fmla="*/ 25400 w 32"/>
                <a:gd name="T1" fmla="*/ 0 h 40"/>
                <a:gd name="T2" fmla="*/ 0 w 32"/>
                <a:gd name="T3" fmla="*/ 12700 h 40"/>
                <a:gd name="T4" fmla="*/ 25400 w 32"/>
                <a:gd name="T5" fmla="*/ 63500 h 40"/>
                <a:gd name="T6" fmla="*/ 50800 w 32"/>
                <a:gd name="T7" fmla="*/ 50800 h 40"/>
                <a:gd name="T8" fmla="*/ 25400 w 32"/>
                <a:gd name="T9" fmla="*/ 0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" h="40">
                  <a:moveTo>
                    <a:pt x="16" y="0"/>
                  </a:moveTo>
                  <a:lnTo>
                    <a:pt x="0" y="8"/>
                  </a:lnTo>
                  <a:lnTo>
                    <a:pt x="16" y="40"/>
                  </a:lnTo>
                  <a:lnTo>
                    <a:pt x="32" y="32"/>
                  </a:lnTo>
                  <a:lnTo>
                    <a:pt x="16" y="0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16" name="Freeform 62"/>
            <p:cNvSpPr>
              <a:spLocks/>
            </p:cNvSpPr>
            <p:nvPr/>
          </p:nvSpPr>
          <p:spPr bwMode="auto">
            <a:xfrm>
              <a:off x="5103813" y="4867275"/>
              <a:ext cx="76200" cy="114300"/>
            </a:xfrm>
            <a:custGeom>
              <a:avLst/>
              <a:gdLst>
                <a:gd name="T0" fmla="*/ 25400 w 48"/>
                <a:gd name="T1" fmla="*/ 0 h 72"/>
                <a:gd name="T2" fmla="*/ 0 w 48"/>
                <a:gd name="T3" fmla="*/ 12700 h 72"/>
                <a:gd name="T4" fmla="*/ 50800 w 48"/>
                <a:gd name="T5" fmla="*/ 114300 h 72"/>
                <a:gd name="T6" fmla="*/ 76200 w 48"/>
                <a:gd name="T7" fmla="*/ 101600 h 72"/>
                <a:gd name="T8" fmla="*/ 25400 w 48"/>
                <a:gd name="T9" fmla="*/ 0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8" h="72">
                  <a:moveTo>
                    <a:pt x="16" y="0"/>
                  </a:moveTo>
                  <a:lnTo>
                    <a:pt x="0" y="8"/>
                  </a:lnTo>
                  <a:lnTo>
                    <a:pt x="32" y="72"/>
                  </a:lnTo>
                  <a:lnTo>
                    <a:pt x="48" y="64"/>
                  </a:lnTo>
                  <a:lnTo>
                    <a:pt x="16" y="0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17" name="Freeform 63"/>
            <p:cNvSpPr>
              <a:spLocks/>
            </p:cNvSpPr>
            <p:nvPr/>
          </p:nvSpPr>
          <p:spPr bwMode="auto">
            <a:xfrm>
              <a:off x="5192713" y="5032375"/>
              <a:ext cx="25400" cy="38100"/>
            </a:xfrm>
            <a:custGeom>
              <a:avLst/>
              <a:gdLst>
                <a:gd name="T0" fmla="*/ 25400 w 16"/>
                <a:gd name="T1" fmla="*/ 0 h 24"/>
                <a:gd name="T2" fmla="*/ 0 w 16"/>
                <a:gd name="T3" fmla="*/ 0 h 24"/>
                <a:gd name="T4" fmla="*/ 0 w 16"/>
                <a:gd name="T5" fmla="*/ 25400 h 24"/>
                <a:gd name="T6" fmla="*/ 0 w 16"/>
                <a:gd name="T7" fmla="*/ 38100 h 24"/>
                <a:gd name="T8" fmla="*/ 25400 w 16"/>
                <a:gd name="T9" fmla="*/ 25400 h 24"/>
                <a:gd name="T10" fmla="*/ 25400 w 16"/>
                <a:gd name="T11" fmla="*/ 25400 h 24"/>
                <a:gd name="T12" fmla="*/ 25400 w 16"/>
                <a:gd name="T13" fmla="*/ 0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" h="24">
                  <a:moveTo>
                    <a:pt x="16" y="0"/>
                  </a:moveTo>
                  <a:lnTo>
                    <a:pt x="0" y="0"/>
                  </a:lnTo>
                  <a:lnTo>
                    <a:pt x="0" y="16"/>
                  </a:lnTo>
                  <a:lnTo>
                    <a:pt x="0" y="24"/>
                  </a:lnTo>
                  <a:lnTo>
                    <a:pt x="16" y="16"/>
                  </a:lnTo>
                  <a:lnTo>
                    <a:pt x="16" y="0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18" name="Freeform 64"/>
            <p:cNvSpPr>
              <a:spLocks/>
            </p:cNvSpPr>
            <p:nvPr/>
          </p:nvSpPr>
          <p:spPr bwMode="auto">
            <a:xfrm>
              <a:off x="5192713" y="5057775"/>
              <a:ext cx="76200" cy="76200"/>
            </a:xfrm>
            <a:custGeom>
              <a:avLst/>
              <a:gdLst>
                <a:gd name="T0" fmla="*/ 25400 w 48"/>
                <a:gd name="T1" fmla="*/ 0 h 48"/>
                <a:gd name="T2" fmla="*/ 0 w 48"/>
                <a:gd name="T3" fmla="*/ 12700 h 48"/>
                <a:gd name="T4" fmla="*/ 50800 w 48"/>
                <a:gd name="T5" fmla="*/ 76200 h 48"/>
                <a:gd name="T6" fmla="*/ 76200 w 48"/>
                <a:gd name="T7" fmla="*/ 63500 h 48"/>
                <a:gd name="T8" fmla="*/ 25400 w 48"/>
                <a:gd name="T9" fmla="*/ 0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8" h="48">
                  <a:moveTo>
                    <a:pt x="16" y="0"/>
                  </a:moveTo>
                  <a:lnTo>
                    <a:pt x="0" y="8"/>
                  </a:lnTo>
                  <a:lnTo>
                    <a:pt x="32" y="48"/>
                  </a:lnTo>
                  <a:lnTo>
                    <a:pt x="48" y="40"/>
                  </a:lnTo>
                  <a:lnTo>
                    <a:pt x="16" y="0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19" name="Freeform 65"/>
            <p:cNvSpPr>
              <a:spLocks/>
            </p:cNvSpPr>
            <p:nvPr/>
          </p:nvSpPr>
          <p:spPr bwMode="auto">
            <a:xfrm>
              <a:off x="5294313" y="5172075"/>
              <a:ext cx="88900" cy="101600"/>
            </a:xfrm>
            <a:custGeom>
              <a:avLst/>
              <a:gdLst>
                <a:gd name="T0" fmla="*/ 25400 w 56"/>
                <a:gd name="T1" fmla="*/ 0 h 64"/>
                <a:gd name="T2" fmla="*/ 0 w 56"/>
                <a:gd name="T3" fmla="*/ 12700 h 64"/>
                <a:gd name="T4" fmla="*/ 63500 w 56"/>
                <a:gd name="T5" fmla="*/ 101600 h 64"/>
                <a:gd name="T6" fmla="*/ 88900 w 56"/>
                <a:gd name="T7" fmla="*/ 88900 h 64"/>
                <a:gd name="T8" fmla="*/ 25400 w 56"/>
                <a:gd name="T9" fmla="*/ 0 h 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6" h="64">
                  <a:moveTo>
                    <a:pt x="16" y="0"/>
                  </a:moveTo>
                  <a:lnTo>
                    <a:pt x="0" y="8"/>
                  </a:lnTo>
                  <a:lnTo>
                    <a:pt x="40" y="64"/>
                  </a:lnTo>
                  <a:lnTo>
                    <a:pt x="56" y="56"/>
                  </a:lnTo>
                  <a:lnTo>
                    <a:pt x="16" y="0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20" name="Freeform 66"/>
            <p:cNvSpPr>
              <a:spLocks/>
            </p:cNvSpPr>
            <p:nvPr/>
          </p:nvSpPr>
          <p:spPr bwMode="auto">
            <a:xfrm>
              <a:off x="5421313" y="5299075"/>
              <a:ext cx="88900" cy="88900"/>
            </a:xfrm>
            <a:custGeom>
              <a:avLst/>
              <a:gdLst>
                <a:gd name="T0" fmla="*/ 12700 w 56"/>
                <a:gd name="T1" fmla="*/ 0 h 56"/>
                <a:gd name="T2" fmla="*/ 0 w 56"/>
                <a:gd name="T3" fmla="*/ 25400 h 56"/>
                <a:gd name="T4" fmla="*/ 76200 w 56"/>
                <a:gd name="T5" fmla="*/ 88900 h 56"/>
                <a:gd name="T6" fmla="*/ 88900 w 56"/>
                <a:gd name="T7" fmla="*/ 63500 h 56"/>
                <a:gd name="T8" fmla="*/ 12700 w 56"/>
                <a:gd name="T9" fmla="*/ 0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6" h="56">
                  <a:moveTo>
                    <a:pt x="8" y="0"/>
                  </a:moveTo>
                  <a:lnTo>
                    <a:pt x="0" y="16"/>
                  </a:lnTo>
                  <a:lnTo>
                    <a:pt x="48" y="56"/>
                  </a:lnTo>
                  <a:lnTo>
                    <a:pt x="56" y="40"/>
                  </a:lnTo>
                  <a:lnTo>
                    <a:pt x="8" y="0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21" name="Freeform 67"/>
            <p:cNvSpPr>
              <a:spLocks/>
            </p:cNvSpPr>
            <p:nvPr/>
          </p:nvSpPr>
          <p:spPr bwMode="auto">
            <a:xfrm>
              <a:off x="5548313" y="5413375"/>
              <a:ext cx="101600" cy="88900"/>
            </a:xfrm>
            <a:custGeom>
              <a:avLst/>
              <a:gdLst>
                <a:gd name="T0" fmla="*/ 12700 w 64"/>
                <a:gd name="T1" fmla="*/ 0 h 56"/>
                <a:gd name="T2" fmla="*/ 0 w 64"/>
                <a:gd name="T3" fmla="*/ 25400 h 56"/>
                <a:gd name="T4" fmla="*/ 88900 w 64"/>
                <a:gd name="T5" fmla="*/ 88900 h 56"/>
                <a:gd name="T6" fmla="*/ 101600 w 64"/>
                <a:gd name="T7" fmla="*/ 63500 h 56"/>
                <a:gd name="T8" fmla="*/ 12700 w 64"/>
                <a:gd name="T9" fmla="*/ 0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4" h="56">
                  <a:moveTo>
                    <a:pt x="8" y="0"/>
                  </a:moveTo>
                  <a:lnTo>
                    <a:pt x="0" y="16"/>
                  </a:lnTo>
                  <a:lnTo>
                    <a:pt x="56" y="56"/>
                  </a:lnTo>
                  <a:lnTo>
                    <a:pt x="64" y="40"/>
                  </a:lnTo>
                  <a:lnTo>
                    <a:pt x="8" y="0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22" name="Freeform 68"/>
            <p:cNvSpPr>
              <a:spLocks/>
            </p:cNvSpPr>
            <p:nvPr/>
          </p:nvSpPr>
          <p:spPr bwMode="auto">
            <a:xfrm>
              <a:off x="5700713" y="5514975"/>
              <a:ext cx="101600" cy="76200"/>
            </a:xfrm>
            <a:custGeom>
              <a:avLst/>
              <a:gdLst>
                <a:gd name="T0" fmla="*/ 12700 w 64"/>
                <a:gd name="T1" fmla="*/ 0 h 48"/>
                <a:gd name="T2" fmla="*/ 0 w 64"/>
                <a:gd name="T3" fmla="*/ 25400 h 48"/>
                <a:gd name="T4" fmla="*/ 88900 w 64"/>
                <a:gd name="T5" fmla="*/ 76200 h 48"/>
                <a:gd name="T6" fmla="*/ 101600 w 64"/>
                <a:gd name="T7" fmla="*/ 50800 h 48"/>
                <a:gd name="T8" fmla="*/ 12700 w 64"/>
                <a:gd name="T9" fmla="*/ 0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4" h="48">
                  <a:moveTo>
                    <a:pt x="8" y="0"/>
                  </a:moveTo>
                  <a:lnTo>
                    <a:pt x="0" y="16"/>
                  </a:lnTo>
                  <a:lnTo>
                    <a:pt x="56" y="48"/>
                  </a:lnTo>
                  <a:lnTo>
                    <a:pt x="64" y="32"/>
                  </a:lnTo>
                  <a:lnTo>
                    <a:pt x="8" y="0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23" name="Freeform 69"/>
            <p:cNvSpPr>
              <a:spLocks/>
            </p:cNvSpPr>
            <p:nvPr/>
          </p:nvSpPr>
          <p:spPr bwMode="auto">
            <a:xfrm>
              <a:off x="5853113" y="5603875"/>
              <a:ext cx="88900" cy="50800"/>
            </a:xfrm>
            <a:custGeom>
              <a:avLst/>
              <a:gdLst>
                <a:gd name="T0" fmla="*/ 12700 w 56"/>
                <a:gd name="T1" fmla="*/ 0 h 32"/>
                <a:gd name="T2" fmla="*/ 0 w 56"/>
                <a:gd name="T3" fmla="*/ 25400 h 32"/>
                <a:gd name="T4" fmla="*/ 76200 w 56"/>
                <a:gd name="T5" fmla="*/ 50800 h 32"/>
                <a:gd name="T6" fmla="*/ 76200 w 56"/>
                <a:gd name="T7" fmla="*/ 50800 h 32"/>
                <a:gd name="T8" fmla="*/ 88900 w 56"/>
                <a:gd name="T9" fmla="*/ 25400 h 32"/>
                <a:gd name="T10" fmla="*/ 88900 w 56"/>
                <a:gd name="T11" fmla="*/ 25400 h 32"/>
                <a:gd name="T12" fmla="*/ 12700 w 56"/>
                <a:gd name="T13" fmla="*/ 0 h 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" h="32">
                  <a:moveTo>
                    <a:pt x="8" y="0"/>
                  </a:moveTo>
                  <a:lnTo>
                    <a:pt x="0" y="16"/>
                  </a:lnTo>
                  <a:lnTo>
                    <a:pt x="48" y="32"/>
                  </a:lnTo>
                  <a:lnTo>
                    <a:pt x="56" y="16"/>
                  </a:lnTo>
                  <a:lnTo>
                    <a:pt x="8" y="0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24" name="Freeform 70"/>
            <p:cNvSpPr>
              <a:spLocks/>
            </p:cNvSpPr>
            <p:nvPr/>
          </p:nvSpPr>
          <p:spPr bwMode="auto">
            <a:xfrm>
              <a:off x="5929313" y="5629275"/>
              <a:ext cx="38100" cy="38100"/>
            </a:xfrm>
            <a:custGeom>
              <a:avLst/>
              <a:gdLst>
                <a:gd name="T0" fmla="*/ 12700 w 24"/>
                <a:gd name="T1" fmla="*/ 0 h 24"/>
                <a:gd name="T2" fmla="*/ 0 w 24"/>
                <a:gd name="T3" fmla="*/ 25400 h 24"/>
                <a:gd name="T4" fmla="*/ 25400 w 24"/>
                <a:gd name="T5" fmla="*/ 38100 h 24"/>
                <a:gd name="T6" fmla="*/ 38100 w 24"/>
                <a:gd name="T7" fmla="*/ 12700 h 24"/>
                <a:gd name="T8" fmla="*/ 12700 w 24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" h="24">
                  <a:moveTo>
                    <a:pt x="8" y="0"/>
                  </a:moveTo>
                  <a:lnTo>
                    <a:pt x="0" y="16"/>
                  </a:lnTo>
                  <a:lnTo>
                    <a:pt x="16" y="24"/>
                  </a:lnTo>
                  <a:lnTo>
                    <a:pt x="24" y="8"/>
                  </a:lnTo>
                  <a:lnTo>
                    <a:pt x="8" y="0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25" name="Freeform 71"/>
            <p:cNvSpPr>
              <a:spLocks/>
            </p:cNvSpPr>
            <p:nvPr/>
          </p:nvSpPr>
          <p:spPr bwMode="auto">
            <a:xfrm>
              <a:off x="6018214" y="5667375"/>
              <a:ext cx="103187" cy="50800"/>
            </a:xfrm>
            <a:custGeom>
              <a:avLst/>
              <a:gdLst>
                <a:gd name="T0" fmla="*/ 0 w 65"/>
                <a:gd name="T1" fmla="*/ 0 h 32"/>
                <a:gd name="T2" fmla="*/ 0 w 65"/>
                <a:gd name="T3" fmla="*/ 25400 h 32"/>
                <a:gd name="T4" fmla="*/ 103187 w 65"/>
                <a:gd name="T5" fmla="*/ 50800 h 32"/>
                <a:gd name="T6" fmla="*/ 103187 w 65"/>
                <a:gd name="T7" fmla="*/ 25400 h 32"/>
                <a:gd name="T8" fmla="*/ 0 w 65"/>
                <a:gd name="T9" fmla="*/ 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5" h="32">
                  <a:moveTo>
                    <a:pt x="0" y="0"/>
                  </a:moveTo>
                  <a:lnTo>
                    <a:pt x="0" y="16"/>
                  </a:lnTo>
                  <a:lnTo>
                    <a:pt x="65" y="32"/>
                  </a:lnTo>
                  <a:lnTo>
                    <a:pt x="65" y="16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26" name="Freeform 72"/>
            <p:cNvSpPr>
              <a:spLocks/>
            </p:cNvSpPr>
            <p:nvPr/>
          </p:nvSpPr>
          <p:spPr bwMode="auto">
            <a:xfrm>
              <a:off x="6197600" y="5705475"/>
              <a:ext cx="76200" cy="50800"/>
            </a:xfrm>
            <a:custGeom>
              <a:avLst/>
              <a:gdLst>
                <a:gd name="T0" fmla="*/ 12700 w 48"/>
                <a:gd name="T1" fmla="*/ 0 h 32"/>
                <a:gd name="T2" fmla="*/ 0 w 48"/>
                <a:gd name="T3" fmla="*/ 25400 h 32"/>
                <a:gd name="T4" fmla="*/ 63500 w 48"/>
                <a:gd name="T5" fmla="*/ 50800 h 32"/>
                <a:gd name="T6" fmla="*/ 63500 w 48"/>
                <a:gd name="T7" fmla="*/ 50800 h 32"/>
                <a:gd name="T8" fmla="*/ 63500 w 48"/>
                <a:gd name="T9" fmla="*/ 25400 h 32"/>
                <a:gd name="T10" fmla="*/ 76200 w 48"/>
                <a:gd name="T11" fmla="*/ 25400 h 32"/>
                <a:gd name="T12" fmla="*/ 12700 w 48"/>
                <a:gd name="T13" fmla="*/ 0 h 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8" h="32">
                  <a:moveTo>
                    <a:pt x="8" y="0"/>
                  </a:moveTo>
                  <a:lnTo>
                    <a:pt x="0" y="16"/>
                  </a:lnTo>
                  <a:lnTo>
                    <a:pt x="40" y="32"/>
                  </a:lnTo>
                  <a:lnTo>
                    <a:pt x="40" y="16"/>
                  </a:lnTo>
                  <a:lnTo>
                    <a:pt x="48" y="16"/>
                  </a:lnTo>
                  <a:lnTo>
                    <a:pt x="8" y="0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27" name="Rectangle 73"/>
            <p:cNvSpPr>
              <a:spLocks noChangeArrowheads="1"/>
            </p:cNvSpPr>
            <p:nvPr/>
          </p:nvSpPr>
          <p:spPr bwMode="auto">
            <a:xfrm>
              <a:off x="6261100" y="5730875"/>
              <a:ext cx="38100" cy="25400"/>
            </a:xfrm>
            <a:prstGeom prst="rect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9228" name="Freeform 74"/>
            <p:cNvSpPr>
              <a:spLocks/>
            </p:cNvSpPr>
            <p:nvPr/>
          </p:nvSpPr>
          <p:spPr bwMode="auto">
            <a:xfrm>
              <a:off x="6375400" y="5743575"/>
              <a:ext cx="101600" cy="38100"/>
            </a:xfrm>
            <a:custGeom>
              <a:avLst/>
              <a:gdLst>
                <a:gd name="T0" fmla="*/ 0 w 64"/>
                <a:gd name="T1" fmla="*/ 0 h 24"/>
                <a:gd name="T2" fmla="*/ 0 w 64"/>
                <a:gd name="T3" fmla="*/ 25400 h 24"/>
                <a:gd name="T4" fmla="*/ 101600 w 64"/>
                <a:gd name="T5" fmla="*/ 38100 h 24"/>
                <a:gd name="T6" fmla="*/ 101600 w 64"/>
                <a:gd name="T7" fmla="*/ 12700 h 24"/>
                <a:gd name="T8" fmla="*/ 0 w 64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4" h="24">
                  <a:moveTo>
                    <a:pt x="0" y="0"/>
                  </a:moveTo>
                  <a:lnTo>
                    <a:pt x="0" y="16"/>
                  </a:lnTo>
                  <a:lnTo>
                    <a:pt x="64" y="24"/>
                  </a:lnTo>
                  <a:lnTo>
                    <a:pt x="64" y="8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29" name="Freeform 75"/>
            <p:cNvSpPr>
              <a:spLocks/>
            </p:cNvSpPr>
            <p:nvPr/>
          </p:nvSpPr>
          <p:spPr bwMode="auto">
            <a:xfrm>
              <a:off x="6553200" y="5768975"/>
              <a:ext cx="101600" cy="38100"/>
            </a:xfrm>
            <a:custGeom>
              <a:avLst/>
              <a:gdLst>
                <a:gd name="T0" fmla="*/ 0 w 64"/>
                <a:gd name="T1" fmla="*/ 0 h 24"/>
                <a:gd name="T2" fmla="*/ 0 w 64"/>
                <a:gd name="T3" fmla="*/ 25400 h 24"/>
                <a:gd name="T4" fmla="*/ 101600 w 64"/>
                <a:gd name="T5" fmla="*/ 38100 h 24"/>
                <a:gd name="T6" fmla="*/ 101600 w 64"/>
                <a:gd name="T7" fmla="*/ 12700 h 24"/>
                <a:gd name="T8" fmla="*/ 0 w 64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4" h="24">
                  <a:moveTo>
                    <a:pt x="0" y="0"/>
                  </a:moveTo>
                  <a:lnTo>
                    <a:pt x="0" y="16"/>
                  </a:lnTo>
                  <a:lnTo>
                    <a:pt x="64" y="24"/>
                  </a:lnTo>
                  <a:lnTo>
                    <a:pt x="64" y="8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30" name="Rectangle 76"/>
            <p:cNvSpPr>
              <a:spLocks noChangeArrowheads="1"/>
            </p:cNvSpPr>
            <p:nvPr/>
          </p:nvSpPr>
          <p:spPr bwMode="auto">
            <a:xfrm>
              <a:off x="6731000" y="5781675"/>
              <a:ext cx="101600" cy="25400"/>
            </a:xfrm>
            <a:prstGeom prst="rect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9231" name="Rectangle 77"/>
            <p:cNvSpPr>
              <a:spLocks noChangeArrowheads="1"/>
            </p:cNvSpPr>
            <p:nvPr/>
          </p:nvSpPr>
          <p:spPr bwMode="auto">
            <a:xfrm>
              <a:off x="6908800" y="5781675"/>
              <a:ext cx="101600" cy="25400"/>
            </a:xfrm>
            <a:prstGeom prst="rect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9232" name="Freeform 78"/>
            <p:cNvSpPr>
              <a:spLocks/>
            </p:cNvSpPr>
            <p:nvPr/>
          </p:nvSpPr>
          <p:spPr bwMode="auto">
            <a:xfrm>
              <a:off x="7086600" y="5781675"/>
              <a:ext cx="50800" cy="25400"/>
            </a:xfrm>
            <a:custGeom>
              <a:avLst/>
              <a:gdLst>
                <a:gd name="T0" fmla="*/ 0 w 32"/>
                <a:gd name="T1" fmla="*/ 0 h 16"/>
                <a:gd name="T2" fmla="*/ 0 w 32"/>
                <a:gd name="T3" fmla="*/ 25400 h 16"/>
                <a:gd name="T4" fmla="*/ 50800 w 32"/>
                <a:gd name="T5" fmla="*/ 25400 h 16"/>
                <a:gd name="T6" fmla="*/ 50800 w 32"/>
                <a:gd name="T7" fmla="*/ 25400 h 16"/>
                <a:gd name="T8" fmla="*/ 50800 w 32"/>
                <a:gd name="T9" fmla="*/ 0 h 16"/>
                <a:gd name="T10" fmla="*/ 50800 w 32"/>
                <a:gd name="T11" fmla="*/ 0 h 16"/>
                <a:gd name="T12" fmla="*/ 0 w 32"/>
                <a:gd name="T13" fmla="*/ 0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2" h="16">
                  <a:moveTo>
                    <a:pt x="0" y="0"/>
                  </a:moveTo>
                  <a:lnTo>
                    <a:pt x="0" y="16"/>
                  </a:lnTo>
                  <a:lnTo>
                    <a:pt x="32" y="16"/>
                  </a:lnTo>
                  <a:lnTo>
                    <a:pt x="32" y="0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33" name="Rectangle 79"/>
            <p:cNvSpPr>
              <a:spLocks noChangeArrowheads="1"/>
            </p:cNvSpPr>
            <p:nvPr/>
          </p:nvSpPr>
          <p:spPr bwMode="auto">
            <a:xfrm>
              <a:off x="7137400" y="5781675"/>
              <a:ext cx="50800" cy="25400"/>
            </a:xfrm>
            <a:prstGeom prst="rect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9234" name="Freeform 80"/>
            <p:cNvSpPr>
              <a:spLocks/>
            </p:cNvSpPr>
            <p:nvPr/>
          </p:nvSpPr>
          <p:spPr bwMode="auto">
            <a:xfrm>
              <a:off x="7264400" y="5756275"/>
              <a:ext cx="101600" cy="38100"/>
            </a:xfrm>
            <a:custGeom>
              <a:avLst/>
              <a:gdLst>
                <a:gd name="T0" fmla="*/ 0 w 64"/>
                <a:gd name="T1" fmla="*/ 12700 h 24"/>
                <a:gd name="T2" fmla="*/ 0 w 64"/>
                <a:gd name="T3" fmla="*/ 38100 h 24"/>
                <a:gd name="T4" fmla="*/ 101600 w 64"/>
                <a:gd name="T5" fmla="*/ 25400 h 24"/>
                <a:gd name="T6" fmla="*/ 101600 w 64"/>
                <a:gd name="T7" fmla="*/ 0 h 24"/>
                <a:gd name="T8" fmla="*/ 0 w 64"/>
                <a:gd name="T9" fmla="*/ 1270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4" h="24">
                  <a:moveTo>
                    <a:pt x="0" y="8"/>
                  </a:moveTo>
                  <a:lnTo>
                    <a:pt x="0" y="24"/>
                  </a:lnTo>
                  <a:lnTo>
                    <a:pt x="64" y="16"/>
                  </a:lnTo>
                  <a:lnTo>
                    <a:pt x="64" y="0"/>
                  </a:lnTo>
                  <a:lnTo>
                    <a:pt x="0" y="8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35" name="Freeform 81"/>
            <p:cNvSpPr>
              <a:spLocks/>
            </p:cNvSpPr>
            <p:nvPr/>
          </p:nvSpPr>
          <p:spPr bwMode="auto">
            <a:xfrm>
              <a:off x="7442200" y="5743575"/>
              <a:ext cx="101600" cy="38100"/>
            </a:xfrm>
            <a:custGeom>
              <a:avLst/>
              <a:gdLst>
                <a:gd name="T0" fmla="*/ 0 w 64"/>
                <a:gd name="T1" fmla="*/ 12700 h 24"/>
                <a:gd name="T2" fmla="*/ 0 w 64"/>
                <a:gd name="T3" fmla="*/ 38100 h 24"/>
                <a:gd name="T4" fmla="*/ 101600 w 64"/>
                <a:gd name="T5" fmla="*/ 25400 h 24"/>
                <a:gd name="T6" fmla="*/ 101600 w 64"/>
                <a:gd name="T7" fmla="*/ 0 h 24"/>
                <a:gd name="T8" fmla="*/ 0 w 64"/>
                <a:gd name="T9" fmla="*/ 1270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4" h="24">
                  <a:moveTo>
                    <a:pt x="0" y="8"/>
                  </a:moveTo>
                  <a:lnTo>
                    <a:pt x="0" y="24"/>
                  </a:lnTo>
                  <a:lnTo>
                    <a:pt x="64" y="16"/>
                  </a:lnTo>
                  <a:lnTo>
                    <a:pt x="64" y="0"/>
                  </a:lnTo>
                  <a:lnTo>
                    <a:pt x="0" y="8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36" name="Freeform 82"/>
            <p:cNvSpPr>
              <a:spLocks/>
            </p:cNvSpPr>
            <p:nvPr/>
          </p:nvSpPr>
          <p:spPr bwMode="auto">
            <a:xfrm>
              <a:off x="7620000" y="5730875"/>
              <a:ext cx="50800" cy="38100"/>
            </a:xfrm>
            <a:custGeom>
              <a:avLst/>
              <a:gdLst>
                <a:gd name="T0" fmla="*/ 0 w 32"/>
                <a:gd name="T1" fmla="*/ 12700 h 24"/>
                <a:gd name="T2" fmla="*/ 0 w 32"/>
                <a:gd name="T3" fmla="*/ 38100 h 24"/>
                <a:gd name="T4" fmla="*/ 50800 w 32"/>
                <a:gd name="T5" fmla="*/ 25400 h 24"/>
                <a:gd name="T6" fmla="*/ 50800 w 32"/>
                <a:gd name="T7" fmla="*/ 0 h 24"/>
                <a:gd name="T8" fmla="*/ 0 w 32"/>
                <a:gd name="T9" fmla="*/ 1270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" h="24">
                  <a:moveTo>
                    <a:pt x="0" y="8"/>
                  </a:moveTo>
                  <a:lnTo>
                    <a:pt x="0" y="24"/>
                  </a:lnTo>
                  <a:lnTo>
                    <a:pt x="32" y="16"/>
                  </a:lnTo>
                  <a:lnTo>
                    <a:pt x="32" y="0"/>
                  </a:lnTo>
                  <a:lnTo>
                    <a:pt x="0" y="8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37" name="Freeform 83"/>
            <p:cNvSpPr>
              <a:spLocks/>
            </p:cNvSpPr>
            <p:nvPr/>
          </p:nvSpPr>
          <p:spPr bwMode="auto">
            <a:xfrm>
              <a:off x="7670800" y="5705475"/>
              <a:ext cx="50800" cy="50800"/>
            </a:xfrm>
            <a:custGeom>
              <a:avLst/>
              <a:gdLst>
                <a:gd name="T0" fmla="*/ 0 w 32"/>
                <a:gd name="T1" fmla="*/ 25400 h 32"/>
                <a:gd name="T2" fmla="*/ 12700 w 32"/>
                <a:gd name="T3" fmla="*/ 50800 h 32"/>
                <a:gd name="T4" fmla="*/ 50800 w 32"/>
                <a:gd name="T5" fmla="*/ 25400 h 32"/>
                <a:gd name="T6" fmla="*/ 38100 w 32"/>
                <a:gd name="T7" fmla="*/ 0 h 32"/>
                <a:gd name="T8" fmla="*/ 0 w 32"/>
                <a:gd name="T9" fmla="*/ 2540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" h="32">
                  <a:moveTo>
                    <a:pt x="0" y="16"/>
                  </a:moveTo>
                  <a:lnTo>
                    <a:pt x="8" y="32"/>
                  </a:lnTo>
                  <a:lnTo>
                    <a:pt x="32" y="16"/>
                  </a:lnTo>
                  <a:lnTo>
                    <a:pt x="24" y="0"/>
                  </a:lnTo>
                  <a:lnTo>
                    <a:pt x="0" y="16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38" name="Freeform 84"/>
            <p:cNvSpPr>
              <a:spLocks/>
            </p:cNvSpPr>
            <p:nvPr/>
          </p:nvSpPr>
          <p:spPr bwMode="auto">
            <a:xfrm>
              <a:off x="7772400" y="5591175"/>
              <a:ext cx="88900" cy="88900"/>
            </a:xfrm>
            <a:custGeom>
              <a:avLst/>
              <a:gdLst>
                <a:gd name="T0" fmla="*/ 0 w 56"/>
                <a:gd name="T1" fmla="*/ 63500 h 56"/>
                <a:gd name="T2" fmla="*/ 12700 w 56"/>
                <a:gd name="T3" fmla="*/ 88900 h 56"/>
                <a:gd name="T4" fmla="*/ 88900 w 56"/>
                <a:gd name="T5" fmla="*/ 25400 h 56"/>
                <a:gd name="T6" fmla="*/ 76200 w 56"/>
                <a:gd name="T7" fmla="*/ 0 h 56"/>
                <a:gd name="T8" fmla="*/ 0 w 56"/>
                <a:gd name="T9" fmla="*/ 63500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6" h="56">
                  <a:moveTo>
                    <a:pt x="0" y="40"/>
                  </a:moveTo>
                  <a:lnTo>
                    <a:pt x="8" y="56"/>
                  </a:lnTo>
                  <a:lnTo>
                    <a:pt x="56" y="16"/>
                  </a:lnTo>
                  <a:lnTo>
                    <a:pt x="48" y="0"/>
                  </a:lnTo>
                  <a:lnTo>
                    <a:pt x="0" y="40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39" name="Freeform 85"/>
            <p:cNvSpPr>
              <a:spLocks/>
            </p:cNvSpPr>
            <p:nvPr/>
          </p:nvSpPr>
          <p:spPr bwMode="auto">
            <a:xfrm>
              <a:off x="7899400" y="5464175"/>
              <a:ext cx="88900" cy="88900"/>
            </a:xfrm>
            <a:custGeom>
              <a:avLst/>
              <a:gdLst>
                <a:gd name="T0" fmla="*/ 0 w 56"/>
                <a:gd name="T1" fmla="*/ 63500 h 56"/>
                <a:gd name="T2" fmla="*/ 12700 w 56"/>
                <a:gd name="T3" fmla="*/ 88900 h 56"/>
                <a:gd name="T4" fmla="*/ 88900 w 56"/>
                <a:gd name="T5" fmla="*/ 25400 h 56"/>
                <a:gd name="T6" fmla="*/ 76200 w 56"/>
                <a:gd name="T7" fmla="*/ 0 h 56"/>
                <a:gd name="T8" fmla="*/ 0 w 56"/>
                <a:gd name="T9" fmla="*/ 63500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6" h="56">
                  <a:moveTo>
                    <a:pt x="0" y="40"/>
                  </a:moveTo>
                  <a:lnTo>
                    <a:pt x="8" y="56"/>
                  </a:lnTo>
                  <a:lnTo>
                    <a:pt x="56" y="16"/>
                  </a:lnTo>
                  <a:lnTo>
                    <a:pt x="48" y="0"/>
                  </a:lnTo>
                  <a:lnTo>
                    <a:pt x="0" y="40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40" name="Freeform 86"/>
            <p:cNvSpPr>
              <a:spLocks/>
            </p:cNvSpPr>
            <p:nvPr/>
          </p:nvSpPr>
          <p:spPr bwMode="auto">
            <a:xfrm>
              <a:off x="8039100" y="5400675"/>
              <a:ext cx="25400" cy="25400"/>
            </a:xfrm>
            <a:custGeom>
              <a:avLst/>
              <a:gdLst>
                <a:gd name="T0" fmla="*/ 0 w 16"/>
                <a:gd name="T1" fmla="*/ 12700 h 16"/>
                <a:gd name="T2" fmla="*/ 12700 w 16"/>
                <a:gd name="T3" fmla="*/ 25400 h 16"/>
                <a:gd name="T4" fmla="*/ 25400 w 16"/>
                <a:gd name="T5" fmla="*/ 12700 h 16"/>
                <a:gd name="T6" fmla="*/ 25400 w 16"/>
                <a:gd name="T7" fmla="*/ 12700 h 16"/>
                <a:gd name="T8" fmla="*/ 0 w 16"/>
                <a:gd name="T9" fmla="*/ 0 h 16"/>
                <a:gd name="T10" fmla="*/ 12700 w 16"/>
                <a:gd name="T11" fmla="*/ 0 h 16"/>
                <a:gd name="T12" fmla="*/ 0 w 16"/>
                <a:gd name="T13" fmla="*/ 12700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" h="16">
                  <a:moveTo>
                    <a:pt x="0" y="8"/>
                  </a:moveTo>
                  <a:lnTo>
                    <a:pt x="8" y="16"/>
                  </a:lnTo>
                  <a:lnTo>
                    <a:pt x="16" y="8"/>
                  </a:lnTo>
                  <a:lnTo>
                    <a:pt x="0" y="0"/>
                  </a:lnTo>
                  <a:lnTo>
                    <a:pt x="8" y="0"/>
                  </a:lnTo>
                  <a:lnTo>
                    <a:pt x="0" y="8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41" name="Freeform 87"/>
            <p:cNvSpPr>
              <a:spLocks/>
            </p:cNvSpPr>
            <p:nvPr/>
          </p:nvSpPr>
          <p:spPr bwMode="auto">
            <a:xfrm>
              <a:off x="8039100" y="5337175"/>
              <a:ext cx="76200" cy="76200"/>
            </a:xfrm>
            <a:custGeom>
              <a:avLst/>
              <a:gdLst>
                <a:gd name="T0" fmla="*/ 0 w 48"/>
                <a:gd name="T1" fmla="*/ 63500 h 48"/>
                <a:gd name="T2" fmla="*/ 25400 w 48"/>
                <a:gd name="T3" fmla="*/ 76200 h 48"/>
                <a:gd name="T4" fmla="*/ 76200 w 48"/>
                <a:gd name="T5" fmla="*/ 12700 h 48"/>
                <a:gd name="T6" fmla="*/ 50800 w 48"/>
                <a:gd name="T7" fmla="*/ 0 h 48"/>
                <a:gd name="T8" fmla="*/ 0 w 48"/>
                <a:gd name="T9" fmla="*/ 63500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8" h="48">
                  <a:moveTo>
                    <a:pt x="0" y="40"/>
                  </a:moveTo>
                  <a:lnTo>
                    <a:pt x="16" y="48"/>
                  </a:lnTo>
                  <a:lnTo>
                    <a:pt x="48" y="8"/>
                  </a:lnTo>
                  <a:lnTo>
                    <a:pt x="32" y="0"/>
                  </a:lnTo>
                  <a:lnTo>
                    <a:pt x="0" y="40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42" name="Freeform 88"/>
            <p:cNvSpPr>
              <a:spLocks/>
            </p:cNvSpPr>
            <p:nvPr/>
          </p:nvSpPr>
          <p:spPr bwMode="auto">
            <a:xfrm>
              <a:off x="8140700" y="5210175"/>
              <a:ext cx="76200" cy="76200"/>
            </a:xfrm>
            <a:custGeom>
              <a:avLst/>
              <a:gdLst>
                <a:gd name="T0" fmla="*/ 0 w 48"/>
                <a:gd name="T1" fmla="*/ 63500 h 48"/>
                <a:gd name="T2" fmla="*/ 25400 w 48"/>
                <a:gd name="T3" fmla="*/ 76200 h 48"/>
                <a:gd name="T4" fmla="*/ 76200 w 48"/>
                <a:gd name="T5" fmla="*/ 12700 h 48"/>
                <a:gd name="T6" fmla="*/ 76200 w 48"/>
                <a:gd name="T7" fmla="*/ 12700 h 48"/>
                <a:gd name="T8" fmla="*/ 63500 w 48"/>
                <a:gd name="T9" fmla="*/ 0 h 48"/>
                <a:gd name="T10" fmla="*/ 50800 w 48"/>
                <a:gd name="T11" fmla="*/ 0 h 48"/>
                <a:gd name="T12" fmla="*/ 0 w 48"/>
                <a:gd name="T13" fmla="*/ 63500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8" h="48">
                  <a:moveTo>
                    <a:pt x="0" y="40"/>
                  </a:moveTo>
                  <a:lnTo>
                    <a:pt x="16" y="48"/>
                  </a:lnTo>
                  <a:lnTo>
                    <a:pt x="48" y="8"/>
                  </a:lnTo>
                  <a:lnTo>
                    <a:pt x="40" y="0"/>
                  </a:lnTo>
                  <a:lnTo>
                    <a:pt x="32" y="0"/>
                  </a:lnTo>
                  <a:lnTo>
                    <a:pt x="0" y="40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43" name="Freeform 89"/>
            <p:cNvSpPr>
              <a:spLocks/>
            </p:cNvSpPr>
            <p:nvPr/>
          </p:nvSpPr>
          <p:spPr bwMode="auto">
            <a:xfrm>
              <a:off x="8204200" y="5197475"/>
              <a:ext cx="25400" cy="25400"/>
            </a:xfrm>
            <a:custGeom>
              <a:avLst/>
              <a:gdLst>
                <a:gd name="T0" fmla="*/ 0 w 16"/>
                <a:gd name="T1" fmla="*/ 12700 h 16"/>
                <a:gd name="T2" fmla="*/ 12700 w 16"/>
                <a:gd name="T3" fmla="*/ 25400 h 16"/>
                <a:gd name="T4" fmla="*/ 25400 w 16"/>
                <a:gd name="T5" fmla="*/ 12700 h 16"/>
                <a:gd name="T6" fmla="*/ 12700 w 16"/>
                <a:gd name="T7" fmla="*/ 0 h 16"/>
                <a:gd name="T8" fmla="*/ 0 w 16"/>
                <a:gd name="T9" fmla="*/ 1270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16">
                  <a:moveTo>
                    <a:pt x="0" y="8"/>
                  </a:moveTo>
                  <a:lnTo>
                    <a:pt x="8" y="16"/>
                  </a:lnTo>
                  <a:lnTo>
                    <a:pt x="16" y="8"/>
                  </a:lnTo>
                  <a:lnTo>
                    <a:pt x="8" y="0"/>
                  </a:lnTo>
                  <a:lnTo>
                    <a:pt x="0" y="8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44" name="Freeform 90"/>
            <p:cNvSpPr>
              <a:spLocks/>
            </p:cNvSpPr>
            <p:nvPr/>
          </p:nvSpPr>
          <p:spPr bwMode="auto">
            <a:xfrm>
              <a:off x="8242300" y="5045075"/>
              <a:ext cx="88900" cy="101600"/>
            </a:xfrm>
            <a:custGeom>
              <a:avLst/>
              <a:gdLst>
                <a:gd name="T0" fmla="*/ 0 w 56"/>
                <a:gd name="T1" fmla="*/ 88900 h 64"/>
                <a:gd name="T2" fmla="*/ 25400 w 56"/>
                <a:gd name="T3" fmla="*/ 101600 h 64"/>
                <a:gd name="T4" fmla="*/ 88900 w 56"/>
                <a:gd name="T5" fmla="*/ 12700 h 64"/>
                <a:gd name="T6" fmla="*/ 63500 w 56"/>
                <a:gd name="T7" fmla="*/ 0 h 64"/>
                <a:gd name="T8" fmla="*/ 0 w 56"/>
                <a:gd name="T9" fmla="*/ 88900 h 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6" h="64">
                  <a:moveTo>
                    <a:pt x="0" y="56"/>
                  </a:moveTo>
                  <a:lnTo>
                    <a:pt x="16" y="64"/>
                  </a:lnTo>
                  <a:lnTo>
                    <a:pt x="56" y="8"/>
                  </a:lnTo>
                  <a:lnTo>
                    <a:pt x="40" y="0"/>
                  </a:lnTo>
                  <a:lnTo>
                    <a:pt x="0" y="56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45" name="Freeform 91"/>
            <p:cNvSpPr>
              <a:spLocks/>
            </p:cNvSpPr>
            <p:nvPr/>
          </p:nvSpPr>
          <p:spPr bwMode="auto">
            <a:xfrm>
              <a:off x="8343900" y="4892675"/>
              <a:ext cx="76200" cy="101600"/>
            </a:xfrm>
            <a:custGeom>
              <a:avLst/>
              <a:gdLst>
                <a:gd name="T0" fmla="*/ 0 w 48"/>
                <a:gd name="T1" fmla="*/ 88900 h 64"/>
                <a:gd name="T2" fmla="*/ 25400 w 48"/>
                <a:gd name="T3" fmla="*/ 101600 h 64"/>
                <a:gd name="T4" fmla="*/ 76200 w 48"/>
                <a:gd name="T5" fmla="*/ 12700 h 64"/>
                <a:gd name="T6" fmla="*/ 50800 w 48"/>
                <a:gd name="T7" fmla="*/ 0 h 64"/>
                <a:gd name="T8" fmla="*/ 0 w 48"/>
                <a:gd name="T9" fmla="*/ 88900 h 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8" h="64">
                  <a:moveTo>
                    <a:pt x="0" y="56"/>
                  </a:moveTo>
                  <a:lnTo>
                    <a:pt x="16" y="64"/>
                  </a:lnTo>
                  <a:lnTo>
                    <a:pt x="48" y="8"/>
                  </a:lnTo>
                  <a:lnTo>
                    <a:pt x="32" y="0"/>
                  </a:lnTo>
                  <a:lnTo>
                    <a:pt x="0" y="56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46" name="Freeform 92"/>
            <p:cNvSpPr>
              <a:spLocks/>
            </p:cNvSpPr>
            <p:nvPr/>
          </p:nvSpPr>
          <p:spPr bwMode="auto">
            <a:xfrm>
              <a:off x="8432800" y="4816475"/>
              <a:ext cx="25400" cy="12700"/>
            </a:xfrm>
            <a:custGeom>
              <a:avLst/>
              <a:gdLst>
                <a:gd name="T0" fmla="*/ 25400 w 16"/>
                <a:gd name="T1" fmla="*/ 0 h 8"/>
                <a:gd name="T2" fmla="*/ 0 w 16"/>
                <a:gd name="T3" fmla="*/ 0 h 8"/>
                <a:gd name="T4" fmla="*/ 0 w 16"/>
                <a:gd name="T5" fmla="*/ 0 h 8"/>
                <a:gd name="T6" fmla="*/ 25400 w 16"/>
                <a:gd name="T7" fmla="*/ 12700 h 8"/>
                <a:gd name="T8" fmla="*/ 0 w 16"/>
                <a:gd name="T9" fmla="*/ 0 h 8"/>
                <a:gd name="T10" fmla="*/ 25400 w 16"/>
                <a:gd name="T11" fmla="*/ 0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" h="8">
                  <a:moveTo>
                    <a:pt x="16" y="0"/>
                  </a:moveTo>
                  <a:lnTo>
                    <a:pt x="0" y="0"/>
                  </a:lnTo>
                  <a:lnTo>
                    <a:pt x="16" y="8"/>
                  </a:lnTo>
                  <a:lnTo>
                    <a:pt x="0" y="0"/>
                  </a:lnTo>
                  <a:lnTo>
                    <a:pt x="16" y="0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47" name="Freeform 93"/>
            <p:cNvSpPr>
              <a:spLocks/>
            </p:cNvSpPr>
            <p:nvPr/>
          </p:nvSpPr>
          <p:spPr bwMode="auto">
            <a:xfrm>
              <a:off x="8432800" y="4727575"/>
              <a:ext cx="63500" cy="101600"/>
            </a:xfrm>
            <a:custGeom>
              <a:avLst/>
              <a:gdLst>
                <a:gd name="T0" fmla="*/ 0 w 40"/>
                <a:gd name="T1" fmla="*/ 88900 h 64"/>
                <a:gd name="T2" fmla="*/ 25400 w 40"/>
                <a:gd name="T3" fmla="*/ 101600 h 64"/>
                <a:gd name="T4" fmla="*/ 63500 w 40"/>
                <a:gd name="T5" fmla="*/ 12700 h 64"/>
                <a:gd name="T6" fmla="*/ 38100 w 40"/>
                <a:gd name="T7" fmla="*/ 0 h 64"/>
                <a:gd name="T8" fmla="*/ 0 w 40"/>
                <a:gd name="T9" fmla="*/ 88900 h 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" h="64">
                  <a:moveTo>
                    <a:pt x="0" y="56"/>
                  </a:moveTo>
                  <a:lnTo>
                    <a:pt x="16" y="64"/>
                  </a:lnTo>
                  <a:lnTo>
                    <a:pt x="40" y="8"/>
                  </a:lnTo>
                  <a:lnTo>
                    <a:pt x="24" y="0"/>
                  </a:lnTo>
                  <a:lnTo>
                    <a:pt x="0" y="56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48" name="Freeform 94"/>
            <p:cNvSpPr>
              <a:spLocks/>
            </p:cNvSpPr>
            <p:nvPr/>
          </p:nvSpPr>
          <p:spPr bwMode="auto">
            <a:xfrm>
              <a:off x="8496300" y="4625975"/>
              <a:ext cx="38100" cy="38100"/>
            </a:xfrm>
            <a:custGeom>
              <a:avLst/>
              <a:gdLst>
                <a:gd name="T0" fmla="*/ 0 w 24"/>
                <a:gd name="T1" fmla="*/ 25400 h 24"/>
                <a:gd name="T2" fmla="*/ 25400 w 24"/>
                <a:gd name="T3" fmla="*/ 38100 h 24"/>
                <a:gd name="T4" fmla="*/ 38100 w 24"/>
                <a:gd name="T5" fmla="*/ 12700 h 24"/>
                <a:gd name="T6" fmla="*/ 38100 w 24"/>
                <a:gd name="T7" fmla="*/ 12700 h 24"/>
                <a:gd name="T8" fmla="*/ 12700 w 24"/>
                <a:gd name="T9" fmla="*/ 0 h 24"/>
                <a:gd name="T10" fmla="*/ 12700 w 24"/>
                <a:gd name="T11" fmla="*/ 0 h 24"/>
                <a:gd name="T12" fmla="*/ 0 w 24"/>
                <a:gd name="T13" fmla="*/ 25400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4" h="24">
                  <a:moveTo>
                    <a:pt x="0" y="16"/>
                  </a:moveTo>
                  <a:lnTo>
                    <a:pt x="16" y="24"/>
                  </a:lnTo>
                  <a:lnTo>
                    <a:pt x="24" y="8"/>
                  </a:lnTo>
                  <a:lnTo>
                    <a:pt x="8" y="0"/>
                  </a:lnTo>
                  <a:lnTo>
                    <a:pt x="0" y="16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49" name="Freeform 95"/>
            <p:cNvSpPr>
              <a:spLocks/>
            </p:cNvSpPr>
            <p:nvPr/>
          </p:nvSpPr>
          <p:spPr bwMode="auto">
            <a:xfrm>
              <a:off x="8509000" y="4549775"/>
              <a:ext cx="50800" cy="88900"/>
            </a:xfrm>
            <a:custGeom>
              <a:avLst/>
              <a:gdLst>
                <a:gd name="T0" fmla="*/ 0 w 32"/>
                <a:gd name="T1" fmla="*/ 76200 h 56"/>
                <a:gd name="T2" fmla="*/ 25400 w 32"/>
                <a:gd name="T3" fmla="*/ 88900 h 56"/>
                <a:gd name="T4" fmla="*/ 50800 w 32"/>
                <a:gd name="T5" fmla="*/ 12700 h 56"/>
                <a:gd name="T6" fmla="*/ 25400 w 32"/>
                <a:gd name="T7" fmla="*/ 0 h 56"/>
                <a:gd name="T8" fmla="*/ 0 w 32"/>
                <a:gd name="T9" fmla="*/ 76200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" h="56">
                  <a:moveTo>
                    <a:pt x="0" y="48"/>
                  </a:moveTo>
                  <a:lnTo>
                    <a:pt x="16" y="56"/>
                  </a:lnTo>
                  <a:lnTo>
                    <a:pt x="32" y="8"/>
                  </a:lnTo>
                  <a:lnTo>
                    <a:pt x="16" y="0"/>
                  </a:lnTo>
                  <a:lnTo>
                    <a:pt x="0" y="48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50" name="Freeform 96"/>
            <p:cNvSpPr>
              <a:spLocks/>
            </p:cNvSpPr>
            <p:nvPr/>
          </p:nvSpPr>
          <p:spPr bwMode="auto">
            <a:xfrm>
              <a:off x="8547100" y="4422775"/>
              <a:ext cx="50800" cy="63500"/>
            </a:xfrm>
            <a:custGeom>
              <a:avLst/>
              <a:gdLst>
                <a:gd name="T0" fmla="*/ 0 w 32"/>
                <a:gd name="T1" fmla="*/ 50800 h 40"/>
                <a:gd name="T2" fmla="*/ 25400 w 32"/>
                <a:gd name="T3" fmla="*/ 63500 h 40"/>
                <a:gd name="T4" fmla="*/ 50800 w 32"/>
                <a:gd name="T5" fmla="*/ 12700 h 40"/>
                <a:gd name="T6" fmla="*/ 50800 w 32"/>
                <a:gd name="T7" fmla="*/ 0 h 40"/>
                <a:gd name="T8" fmla="*/ 25400 w 32"/>
                <a:gd name="T9" fmla="*/ 0 h 40"/>
                <a:gd name="T10" fmla="*/ 25400 w 32"/>
                <a:gd name="T11" fmla="*/ 0 h 40"/>
                <a:gd name="T12" fmla="*/ 0 w 32"/>
                <a:gd name="T13" fmla="*/ 50800 h 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2" h="40">
                  <a:moveTo>
                    <a:pt x="0" y="32"/>
                  </a:moveTo>
                  <a:lnTo>
                    <a:pt x="16" y="40"/>
                  </a:lnTo>
                  <a:lnTo>
                    <a:pt x="32" y="8"/>
                  </a:lnTo>
                  <a:lnTo>
                    <a:pt x="32" y="0"/>
                  </a:lnTo>
                  <a:lnTo>
                    <a:pt x="16" y="0"/>
                  </a:lnTo>
                  <a:lnTo>
                    <a:pt x="0" y="32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51" name="Rectangle 97"/>
            <p:cNvSpPr>
              <a:spLocks noChangeArrowheads="1"/>
            </p:cNvSpPr>
            <p:nvPr/>
          </p:nvSpPr>
          <p:spPr bwMode="auto">
            <a:xfrm>
              <a:off x="8572500" y="4371975"/>
              <a:ext cx="25400" cy="50800"/>
            </a:xfrm>
            <a:prstGeom prst="rect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9252" name="Freeform 98"/>
            <p:cNvSpPr>
              <a:spLocks/>
            </p:cNvSpPr>
            <p:nvPr/>
          </p:nvSpPr>
          <p:spPr bwMode="auto">
            <a:xfrm>
              <a:off x="8585200" y="4232275"/>
              <a:ext cx="38100" cy="63500"/>
            </a:xfrm>
            <a:custGeom>
              <a:avLst/>
              <a:gdLst>
                <a:gd name="T0" fmla="*/ 0 w 24"/>
                <a:gd name="T1" fmla="*/ 63500 h 40"/>
                <a:gd name="T2" fmla="*/ 25400 w 24"/>
                <a:gd name="T3" fmla="*/ 63500 h 40"/>
                <a:gd name="T4" fmla="*/ 38100 w 24"/>
                <a:gd name="T5" fmla="*/ 0 h 40"/>
                <a:gd name="T6" fmla="*/ 38100 w 24"/>
                <a:gd name="T7" fmla="*/ 0 h 40"/>
                <a:gd name="T8" fmla="*/ 12700 w 24"/>
                <a:gd name="T9" fmla="*/ 0 h 40"/>
                <a:gd name="T10" fmla="*/ 12700 w 24"/>
                <a:gd name="T11" fmla="*/ 0 h 40"/>
                <a:gd name="T12" fmla="*/ 0 w 24"/>
                <a:gd name="T13" fmla="*/ 63500 h 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4" h="40">
                  <a:moveTo>
                    <a:pt x="0" y="40"/>
                  </a:moveTo>
                  <a:lnTo>
                    <a:pt x="16" y="40"/>
                  </a:lnTo>
                  <a:lnTo>
                    <a:pt x="24" y="0"/>
                  </a:lnTo>
                  <a:lnTo>
                    <a:pt x="8" y="0"/>
                  </a:lnTo>
                  <a:lnTo>
                    <a:pt x="0" y="40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53" name="Rectangle 99"/>
            <p:cNvSpPr>
              <a:spLocks noChangeArrowheads="1"/>
            </p:cNvSpPr>
            <p:nvPr/>
          </p:nvSpPr>
          <p:spPr bwMode="auto">
            <a:xfrm>
              <a:off x="8597900" y="4194175"/>
              <a:ext cx="25400" cy="38100"/>
            </a:xfrm>
            <a:prstGeom prst="rect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9254" name="Freeform 100"/>
            <p:cNvSpPr>
              <a:spLocks/>
            </p:cNvSpPr>
            <p:nvPr/>
          </p:nvSpPr>
          <p:spPr bwMode="auto">
            <a:xfrm>
              <a:off x="8597900" y="4041775"/>
              <a:ext cx="25400" cy="76200"/>
            </a:xfrm>
            <a:custGeom>
              <a:avLst/>
              <a:gdLst>
                <a:gd name="T0" fmla="*/ 0 w 16"/>
                <a:gd name="T1" fmla="*/ 76200 h 48"/>
                <a:gd name="T2" fmla="*/ 25400 w 16"/>
                <a:gd name="T3" fmla="*/ 76200 h 48"/>
                <a:gd name="T4" fmla="*/ 25400 w 16"/>
                <a:gd name="T5" fmla="*/ 0 h 48"/>
                <a:gd name="T6" fmla="*/ 25400 w 16"/>
                <a:gd name="T7" fmla="*/ 0 h 48"/>
                <a:gd name="T8" fmla="*/ 0 w 16"/>
                <a:gd name="T9" fmla="*/ 12700 h 48"/>
                <a:gd name="T10" fmla="*/ 0 w 16"/>
                <a:gd name="T11" fmla="*/ 0 h 48"/>
                <a:gd name="T12" fmla="*/ 0 w 16"/>
                <a:gd name="T13" fmla="*/ 76200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" h="48">
                  <a:moveTo>
                    <a:pt x="0" y="48"/>
                  </a:moveTo>
                  <a:lnTo>
                    <a:pt x="16" y="48"/>
                  </a:lnTo>
                  <a:lnTo>
                    <a:pt x="16" y="0"/>
                  </a:lnTo>
                  <a:lnTo>
                    <a:pt x="0" y="8"/>
                  </a:lnTo>
                  <a:lnTo>
                    <a:pt x="0" y="0"/>
                  </a:lnTo>
                  <a:lnTo>
                    <a:pt x="0" y="48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55" name="Freeform 101"/>
            <p:cNvSpPr>
              <a:spLocks/>
            </p:cNvSpPr>
            <p:nvPr/>
          </p:nvSpPr>
          <p:spPr bwMode="auto">
            <a:xfrm>
              <a:off x="8585200" y="4016375"/>
              <a:ext cx="38100" cy="38100"/>
            </a:xfrm>
            <a:custGeom>
              <a:avLst/>
              <a:gdLst>
                <a:gd name="T0" fmla="*/ 12700 w 24"/>
                <a:gd name="T1" fmla="*/ 38100 h 24"/>
                <a:gd name="T2" fmla="*/ 38100 w 24"/>
                <a:gd name="T3" fmla="*/ 25400 h 24"/>
                <a:gd name="T4" fmla="*/ 25400 w 24"/>
                <a:gd name="T5" fmla="*/ 0 h 24"/>
                <a:gd name="T6" fmla="*/ 0 w 24"/>
                <a:gd name="T7" fmla="*/ 12700 h 24"/>
                <a:gd name="T8" fmla="*/ 12700 w 24"/>
                <a:gd name="T9" fmla="*/ 3810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" h="24">
                  <a:moveTo>
                    <a:pt x="8" y="24"/>
                  </a:moveTo>
                  <a:lnTo>
                    <a:pt x="24" y="16"/>
                  </a:lnTo>
                  <a:lnTo>
                    <a:pt x="16" y="0"/>
                  </a:lnTo>
                  <a:lnTo>
                    <a:pt x="0" y="8"/>
                  </a:lnTo>
                  <a:lnTo>
                    <a:pt x="8" y="24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56" name="Freeform 102"/>
            <p:cNvSpPr>
              <a:spLocks/>
            </p:cNvSpPr>
            <p:nvPr/>
          </p:nvSpPr>
          <p:spPr bwMode="auto">
            <a:xfrm>
              <a:off x="8559800" y="3851275"/>
              <a:ext cx="38100" cy="88900"/>
            </a:xfrm>
            <a:custGeom>
              <a:avLst/>
              <a:gdLst>
                <a:gd name="T0" fmla="*/ 12700 w 24"/>
                <a:gd name="T1" fmla="*/ 88900 h 56"/>
                <a:gd name="T2" fmla="*/ 38100 w 24"/>
                <a:gd name="T3" fmla="*/ 88900 h 56"/>
                <a:gd name="T4" fmla="*/ 25400 w 24"/>
                <a:gd name="T5" fmla="*/ 0 h 56"/>
                <a:gd name="T6" fmla="*/ 25400 w 24"/>
                <a:gd name="T7" fmla="*/ 0 h 56"/>
                <a:gd name="T8" fmla="*/ 0 w 24"/>
                <a:gd name="T9" fmla="*/ 0 h 56"/>
                <a:gd name="T10" fmla="*/ 0 w 24"/>
                <a:gd name="T11" fmla="*/ 0 h 56"/>
                <a:gd name="T12" fmla="*/ 12700 w 24"/>
                <a:gd name="T13" fmla="*/ 88900 h 5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4" h="56">
                  <a:moveTo>
                    <a:pt x="8" y="56"/>
                  </a:moveTo>
                  <a:lnTo>
                    <a:pt x="24" y="56"/>
                  </a:lnTo>
                  <a:lnTo>
                    <a:pt x="16" y="0"/>
                  </a:lnTo>
                  <a:lnTo>
                    <a:pt x="0" y="0"/>
                  </a:lnTo>
                  <a:lnTo>
                    <a:pt x="8" y="56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57" name="Rectangle 103"/>
            <p:cNvSpPr>
              <a:spLocks noChangeArrowheads="1"/>
            </p:cNvSpPr>
            <p:nvPr/>
          </p:nvSpPr>
          <p:spPr bwMode="auto">
            <a:xfrm>
              <a:off x="8559800" y="3838575"/>
              <a:ext cx="25400" cy="12700"/>
            </a:xfrm>
            <a:prstGeom prst="rect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9258" name="Freeform 104"/>
            <p:cNvSpPr>
              <a:spLocks/>
            </p:cNvSpPr>
            <p:nvPr/>
          </p:nvSpPr>
          <p:spPr bwMode="auto">
            <a:xfrm>
              <a:off x="8509000" y="3673475"/>
              <a:ext cx="50800" cy="101600"/>
            </a:xfrm>
            <a:custGeom>
              <a:avLst/>
              <a:gdLst>
                <a:gd name="T0" fmla="*/ 25400 w 32"/>
                <a:gd name="T1" fmla="*/ 101600 h 64"/>
                <a:gd name="T2" fmla="*/ 50800 w 32"/>
                <a:gd name="T3" fmla="*/ 88900 h 64"/>
                <a:gd name="T4" fmla="*/ 25400 w 32"/>
                <a:gd name="T5" fmla="*/ 0 h 64"/>
                <a:gd name="T6" fmla="*/ 25400 w 32"/>
                <a:gd name="T7" fmla="*/ 0 h 64"/>
                <a:gd name="T8" fmla="*/ 0 w 32"/>
                <a:gd name="T9" fmla="*/ 0 h 64"/>
                <a:gd name="T10" fmla="*/ 0 w 32"/>
                <a:gd name="T11" fmla="*/ 12700 h 64"/>
                <a:gd name="T12" fmla="*/ 25400 w 32"/>
                <a:gd name="T13" fmla="*/ 101600 h 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2" h="64">
                  <a:moveTo>
                    <a:pt x="16" y="64"/>
                  </a:moveTo>
                  <a:lnTo>
                    <a:pt x="32" y="56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16" y="64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59" name="Rectangle 105"/>
            <p:cNvSpPr>
              <a:spLocks noChangeArrowheads="1"/>
            </p:cNvSpPr>
            <p:nvPr/>
          </p:nvSpPr>
          <p:spPr bwMode="auto">
            <a:xfrm>
              <a:off x="8509000" y="3660775"/>
              <a:ext cx="25400" cy="12700"/>
            </a:xfrm>
            <a:prstGeom prst="rect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9260" name="Freeform 106"/>
            <p:cNvSpPr>
              <a:spLocks/>
            </p:cNvSpPr>
            <p:nvPr/>
          </p:nvSpPr>
          <p:spPr bwMode="auto">
            <a:xfrm>
              <a:off x="8420100" y="3494089"/>
              <a:ext cx="76200" cy="115887"/>
            </a:xfrm>
            <a:custGeom>
              <a:avLst/>
              <a:gdLst>
                <a:gd name="T0" fmla="*/ 50800 w 48"/>
                <a:gd name="T1" fmla="*/ 115887 h 73"/>
                <a:gd name="T2" fmla="*/ 76200 w 48"/>
                <a:gd name="T3" fmla="*/ 103187 h 73"/>
                <a:gd name="T4" fmla="*/ 25400 w 48"/>
                <a:gd name="T5" fmla="*/ 0 h 73"/>
                <a:gd name="T6" fmla="*/ 25400 w 48"/>
                <a:gd name="T7" fmla="*/ 0 h 73"/>
                <a:gd name="T8" fmla="*/ 0 w 48"/>
                <a:gd name="T9" fmla="*/ 12700 h 73"/>
                <a:gd name="T10" fmla="*/ 0 w 48"/>
                <a:gd name="T11" fmla="*/ 12700 h 73"/>
                <a:gd name="T12" fmla="*/ 50800 w 48"/>
                <a:gd name="T13" fmla="*/ 115887 h 7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8" h="73">
                  <a:moveTo>
                    <a:pt x="32" y="73"/>
                  </a:moveTo>
                  <a:lnTo>
                    <a:pt x="48" y="65"/>
                  </a:lnTo>
                  <a:lnTo>
                    <a:pt x="16" y="0"/>
                  </a:lnTo>
                  <a:lnTo>
                    <a:pt x="0" y="8"/>
                  </a:lnTo>
                  <a:lnTo>
                    <a:pt x="32" y="73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61" name="Freeform 107"/>
            <p:cNvSpPr>
              <a:spLocks/>
            </p:cNvSpPr>
            <p:nvPr/>
          </p:nvSpPr>
          <p:spPr bwMode="auto">
            <a:xfrm>
              <a:off x="8420100" y="3494088"/>
              <a:ext cx="25400" cy="12700"/>
            </a:xfrm>
            <a:custGeom>
              <a:avLst/>
              <a:gdLst>
                <a:gd name="T0" fmla="*/ 0 w 16"/>
                <a:gd name="T1" fmla="*/ 12700 h 8"/>
                <a:gd name="T2" fmla="*/ 25400 w 16"/>
                <a:gd name="T3" fmla="*/ 0 h 8"/>
                <a:gd name="T4" fmla="*/ 25400 w 16"/>
                <a:gd name="T5" fmla="*/ 0 h 8"/>
                <a:gd name="T6" fmla="*/ 0 w 16"/>
                <a:gd name="T7" fmla="*/ 12700 h 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" h="8">
                  <a:moveTo>
                    <a:pt x="0" y="8"/>
                  </a:moveTo>
                  <a:lnTo>
                    <a:pt x="16" y="0"/>
                  </a:lnTo>
                  <a:lnTo>
                    <a:pt x="0" y="8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62" name="Freeform 108"/>
            <p:cNvSpPr>
              <a:spLocks/>
            </p:cNvSpPr>
            <p:nvPr/>
          </p:nvSpPr>
          <p:spPr bwMode="auto">
            <a:xfrm>
              <a:off x="8318500" y="3341688"/>
              <a:ext cx="88900" cy="101600"/>
            </a:xfrm>
            <a:custGeom>
              <a:avLst/>
              <a:gdLst>
                <a:gd name="T0" fmla="*/ 63500 w 56"/>
                <a:gd name="T1" fmla="*/ 101600 h 64"/>
                <a:gd name="T2" fmla="*/ 88900 w 56"/>
                <a:gd name="T3" fmla="*/ 88900 h 64"/>
                <a:gd name="T4" fmla="*/ 25400 w 56"/>
                <a:gd name="T5" fmla="*/ 0 h 64"/>
                <a:gd name="T6" fmla="*/ 0 w 56"/>
                <a:gd name="T7" fmla="*/ 12700 h 64"/>
                <a:gd name="T8" fmla="*/ 63500 w 56"/>
                <a:gd name="T9" fmla="*/ 101600 h 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6" h="64">
                  <a:moveTo>
                    <a:pt x="40" y="64"/>
                  </a:moveTo>
                  <a:lnTo>
                    <a:pt x="56" y="56"/>
                  </a:lnTo>
                  <a:lnTo>
                    <a:pt x="16" y="0"/>
                  </a:lnTo>
                  <a:lnTo>
                    <a:pt x="0" y="8"/>
                  </a:lnTo>
                  <a:lnTo>
                    <a:pt x="40" y="64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63" name="Freeform 109"/>
            <p:cNvSpPr>
              <a:spLocks/>
            </p:cNvSpPr>
            <p:nvPr/>
          </p:nvSpPr>
          <p:spPr bwMode="auto">
            <a:xfrm>
              <a:off x="8204200" y="3214688"/>
              <a:ext cx="88900" cy="88900"/>
            </a:xfrm>
            <a:custGeom>
              <a:avLst/>
              <a:gdLst>
                <a:gd name="T0" fmla="*/ 76200 w 56"/>
                <a:gd name="T1" fmla="*/ 88900 h 56"/>
                <a:gd name="T2" fmla="*/ 88900 w 56"/>
                <a:gd name="T3" fmla="*/ 76200 h 56"/>
                <a:gd name="T4" fmla="*/ 12700 w 56"/>
                <a:gd name="T5" fmla="*/ 0 h 56"/>
                <a:gd name="T6" fmla="*/ 0 w 56"/>
                <a:gd name="T7" fmla="*/ 12700 h 56"/>
                <a:gd name="T8" fmla="*/ 76200 w 56"/>
                <a:gd name="T9" fmla="*/ 88900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6" h="56">
                  <a:moveTo>
                    <a:pt x="48" y="56"/>
                  </a:moveTo>
                  <a:lnTo>
                    <a:pt x="56" y="48"/>
                  </a:lnTo>
                  <a:lnTo>
                    <a:pt x="8" y="0"/>
                  </a:lnTo>
                  <a:lnTo>
                    <a:pt x="0" y="8"/>
                  </a:lnTo>
                  <a:lnTo>
                    <a:pt x="48" y="56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64" name="Freeform 110"/>
            <p:cNvSpPr>
              <a:spLocks/>
            </p:cNvSpPr>
            <p:nvPr/>
          </p:nvSpPr>
          <p:spPr bwMode="auto">
            <a:xfrm>
              <a:off x="8064500" y="3087688"/>
              <a:ext cx="101600" cy="88900"/>
            </a:xfrm>
            <a:custGeom>
              <a:avLst/>
              <a:gdLst>
                <a:gd name="T0" fmla="*/ 88900 w 64"/>
                <a:gd name="T1" fmla="*/ 88900 h 56"/>
                <a:gd name="T2" fmla="*/ 101600 w 64"/>
                <a:gd name="T3" fmla="*/ 63500 h 56"/>
                <a:gd name="T4" fmla="*/ 12700 w 64"/>
                <a:gd name="T5" fmla="*/ 0 h 56"/>
                <a:gd name="T6" fmla="*/ 0 w 64"/>
                <a:gd name="T7" fmla="*/ 25400 h 56"/>
                <a:gd name="T8" fmla="*/ 88900 w 64"/>
                <a:gd name="T9" fmla="*/ 88900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4" h="56">
                  <a:moveTo>
                    <a:pt x="56" y="56"/>
                  </a:moveTo>
                  <a:lnTo>
                    <a:pt x="64" y="40"/>
                  </a:lnTo>
                  <a:lnTo>
                    <a:pt x="8" y="0"/>
                  </a:lnTo>
                  <a:lnTo>
                    <a:pt x="0" y="16"/>
                  </a:lnTo>
                  <a:lnTo>
                    <a:pt x="56" y="56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65" name="Freeform 111"/>
            <p:cNvSpPr>
              <a:spLocks/>
            </p:cNvSpPr>
            <p:nvPr/>
          </p:nvSpPr>
          <p:spPr bwMode="auto">
            <a:xfrm>
              <a:off x="7924800" y="2986088"/>
              <a:ext cx="101600" cy="76200"/>
            </a:xfrm>
            <a:custGeom>
              <a:avLst/>
              <a:gdLst>
                <a:gd name="T0" fmla="*/ 88900 w 64"/>
                <a:gd name="T1" fmla="*/ 76200 h 48"/>
                <a:gd name="T2" fmla="*/ 101600 w 64"/>
                <a:gd name="T3" fmla="*/ 50800 h 48"/>
                <a:gd name="T4" fmla="*/ 12700 w 64"/>
                <a:gd name="T5" fmla="*/ 0 h 48"/>
                <a:gd name="T6" fmla="*/ 0 w 64"/>
                <a:gd name="T7" fmla="*/ 25400 h 48"/>
                <a:gd name="T8" fmla="*/ 88900 w 64"/>
                <a:gd name="T9" fmla="*/ 76200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4" h="48">
                  <a:moveTo>
                    <a:pt x="56" y="48"/>
                  </a:moveTo>
                  <a:lnTo>
                    <a:pt x="64" y="32"/>
                  </a:lnTo>
                  <a:lnTo>
                    <a:pt x="8" y="0"/>
                  </a:lnTo>
                  <a:lnTo>
                    <a:pt x="0" y="16"/>
                  </a:lnTo>
                  <a:lnTo>
                    <a:pt x="56" y="48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66" name="Freeform 112"/>
            <p:cNvSpPr>
              <a:spLocks/>
            </p:cNvSpPr>
            <p:nvPr/>
          </p:nvSpPr>
          <p:spPr bwMode="auto">
            <a:xfrm>
              <a:off x="7810500" y="2922588"/>
              <a:ext cx="50800" cy="50800"/>
            </a:xfrm>
            <a:custGeom>
              <a:avLst/>
              <a:gdLst>
                <a:gd name="T0" fmla="*/ 38100 w 32"/>
                <a:gd name="T1" fmla="*/ 50800 h 32"/>
                <a:gd name="T2" fmla="*/ 50800 w 32"/>
                <a:gd name="T3" fmla="*/ 38100 h 32"/>
                <a:gd name="T4" fmla="*/ 12700 w 32"/>
                <a:gd name="T5" fmla="*/ 0 h 32"/>
                <a:gd name="T6" fmla="*/ 0 w 32"/>
                <a:gd name="T7" fmla="*/ 12700 h 32"/>
                <a:gd name="T8" fmla="*/ 38100 w 32"/>
                <a:gd name="T9" fmla="*/ 5080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" h="32">
                  <a:moveTo>
                    <a:pt x="24" y="32"/>
                  </a:moveTo>
                  <a:lnTo>
                    <a:pt x="32" y="24"/>
                  </a:lnTo>
                  <a:lnTo>
                    <a:pt x="8" y="0"/>
                  </a:lnTo>
                  <a:lnTo>
                    <a:pt x="0" y="8"/>
                  </a:lnTo>
                  <a:lnTo>
                    <a:pt x="24" y="32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67" name="Freeform 113"/>
            <p:cNvSpPr>
              <a:spLocks/>
            </p:cNvSpPr>
            <p:nvPr/>
          </p:nvSpPr>
          <p:spPr bwMode="auto">
            <a:xfrm>
              <a:off x="7759700" y="2909888"/>
              <a:ext cx="63500" cy="50800"/>
            </a:xfrm>
            <a:custGeom>
              <a:avLst/>
              <a:gdLst>
                <a:gd name="T0" fmla="*/ 63500 w 40"/>
                <a:gd name="T1" fmla="*/ 25400 h 32"/>
                <a:gd name="T2" fmla="*/ 50800 w 40"/>
                <a:gd name="T3" fmla="*/ 0 h 32"/>
                <a:gd name="T4" fmla="*/ 0 w 40"/>
                <a:gd name="T5" fmla="*/ 25400 h 32"/>
                <a:gd name="T6" fmla="*/ 12700 w 40"/>
                <a:gd name="T7" fmla="*/ 50800 h 32"/>
                <a:gd name="T8" fmla="*/ 63500 w 40"/>
                <a:gd name="T9" fmla="*/ 2540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" h="32">
                  <a:moveTo>
                    <a:pt x="40" y="16"/>
                  </a:moveTo>
                  <a:lnTo>
                    <a:pt x="32" y="0"/>
                  </a:lnTo>
                  <a:lnTo>
                    <a:pt x="0" y="16"/>
                  </a:lnTo>
                  <a:lnTo>
                    <a:pt x="8" y="32"/>
                  </a:lnTo>
                  <a:lnTo>
                    <a:pt x="40" y="16"/>
                  </a:lnTo>
                  <a:close/>
                </a:path>
              </a:pathLst>
            </a:custGeom>
            <a:blipFill dpi="0" rotWithShape="0">
              <a:blip r:embed="rId5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68" name="Freeform 114"/>
            <p:cNvSpPr>
              <a:spLocks/>
            </p:cNvSpPr>
            <p:nvPr/>
          </p:nvSpPr>
          <p:spPr bwMode="auto">
            <a:xfrm>
              <a:off x="7594600" y="2960688"/>
              <a:ext cx="101600" cy="63500"/>
            </a:xfrm>
            <a:custGeom>
              <a:avLst/>
              <a:gdLst>
                <a:gd name="T0" fmla="*/ 101600 w 64"/>
                <a:gd name="T1" fmla="*/ 25400 h 40"/>
                <a:gd name="T2" fmla="*/ 88900 w 64"/>
                <a:gd name="T3" fmla="*/ 0 h 40"/>
                <a:gd name="T4" fmla="*/ 0 w 64"/>
                <a:gd name="T5" fmla="*/ 38100 h 40"/>
                <a:gd name="T6" fmla="*/ 12700 w 64"/>
                <a:gd name="T7" fmla="*/ 63500 h 40"/>
                <a:gd name="T8" fmla="*/ 101600 w 64"/>
                <a:gd name="T9" fmla="*/ 25400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4" h="40">
                  <a:moveTo>
                    <a:pt x="64" y="16"/>
                  </a:moveTo>
                  <a:lnTo>
                    <a:pt x="56" y="0"/>
                  </a:lnTo>
                  <a:lnTo>
                    <a:pt x="0" y="24"/>
                  </a:lnTo>
                  <a:lnTo>
                    <a:pt x="8" y="40"/>
                  </a:lnTo>
                  <a:lnTo>
                    <a:pt x="64" y="16"/>
                  </a:lnTo>
                  <a:close/>
                </a:path>
              </a:pathLst>
            </a:custGeom>
            <a:blipFill dpi="0" rotWithShape="0">
              <a:blip r:embed="rId5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69" name="Freeform 115"/>
            <p:cNvSpPr>
              <a:spLocks/>
            </p:cNvSpPr>
            <p:nvPr/>
          </p:nvSpPr>
          <p:spPr bwMode="auto">
            <a:xfrm>
              <a:off x="7429500" y="3024188"/>
              <a:ext cx="101600" cy="63500"/>
            </a:xfrm>
            <a:custGeom>
              <a:avLst/>
              <a:gdLst>
                <a:gd name="T0" fmla="*/ 101600 w 64"/>
                <a:gd name="T1" fmla="*/ 25400 h 40"/>
                <a:gd name="T2" fmla="*/ 88900 w 64"/>
                <a:gd name="T3" fmla="*/ 0 h 40"/>
                <a:gd name="T4" fmla="*/ 0 w 64"/>
                <a:gd name="T5" fmla="*/ 38100 h 40"/>
                <a:gd name="T6" fmla="*/ 12700 w 64"/>
                <a:gd name="T7" fmla="*/ 63500 h 40"/>
                <a:gd name="T8" fmla="*/ 101600 w 64"/>
                <a:gd name="T9" fmla="*/ 25400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4" h="40">
                  <a:moveTo>
                    <a:pt x="64" y="16"/>
                  </a:moveTo>
                  <a:lnTo>
                    <a:pt x="56" y="0"/>
                  </a:lnTo>
                  <a:lnTo>
                    <a:pt x="0" y="24"/>
                  </a:lnTo>
                  <a:lnTo>
                    <a:pt x="8" y="40"/>
                  </a:lnTo>
                  <a:lnTo>
                    <a:pt x="64" y="16"/>
                  </a:lnTo>
                  <a:close/>
                </a:path>
              </a:pathLst>
            </a:custGeom>
            <a:blipFill dpi="0" rotWithShape="0">
              <a:blip r:embed="rId5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70" name="Freeform 116"/>
            <p:cNvSpPr>
              <a:spLocks/>
            </p:cNvSpPr>
            <p:nvPr/>
          </p:nvSpPr>
          <p:spPr bwMode="auto">
            <a:xfrm>
              <a:off x="7264400" y="3087688"/>
              <a:ext cx="101600" cy="63500"/>
            </a:xfrm>
            <a:custGeom>
              <a:avLst/>
              <a:gdLst>
                <a:gd name="T0" fmla="*/ 101600 w 64"/>
                <a:gd name="T1" fmla="*/ 25400 h 40"/>
                <a:gd name="T2" fmla="*/ 88900 w 64"/>
                <a:gd name="T3" fmla="*/ 0 h 40"/>
                <a:gd name="T4" fmla="*/ 0 w 64"/>
                <a:gd name="T5" fmla="*/ 38100 h 40"/>
                <a:gd name="T6" fmla="*/ 12700 w 64"/>
                <a:gd name="T7" fmla="*/ 63500 h 40"/>
                <a:gd name="T8" fmla="*/ 101600 w 64"/>
                <a:gd name="T9" fmla="*/ 25400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4" h="40">
                  <a:moveTo>
                    <a:pt x="64" y="16"/>
                  </a:moveTo>
                  <a:lnTo>
                    <a:pt x="56" y="0"/>
                  </a:lnTo>
                  <a:lnTo>
                    <a:pt x="0" y="24"/>
                  </a:lnTo>
                  <a:lnTo>
                    <a:pt x="8" y="40"/>
                  </a:lnTo>
                  <a:lnTo>
                    <a:pt x="64" y="16"/>
                  </a:lnTo>
                  <a:close/>
                </a:path>
              </a:pathLst>
            </a:custGeom>
            <a:blipFill dpi="0" rotWithShape="0">
              <a:blip r:embed="rId5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71" name="Freeform 117"/>
            <p:cNvSpPr>
              <a:spLocks/>
            </p:cNvSpPr>
            <p:nvPr/>
          </p:nvSpPr>
          <p:spPr bwMode="auto">
            <a:xfrm>
              <a:off x="7124700" y="3151188"/>
              <a:ext cx="76200" cy="50800"/>
            </a:xfrm>
            <a:custGeom>
              <a:avLst/>
              <a:gdLst>
                <a:gd name="T0" fmla="*/ 76200 w 48"/>
                <a:gd name="T1" fmla="*/ 25400 h 32"/>
                <a:gd name="T2" fmla="*/ 63500 w 48"/>
                <a:gd name="T3" fmla="*/ 0 h 32"/>
                <a:gd name="T4" fmla="*/ 0 w 48"/>
                <a:gd name="T5" fmla="*/ 25400 h 32"/>
                <a:gd name="T6" fmla="*/ 0 w 48"/>
                <a:gd name="T7" fmla="*/ 25400 h 32"/>
                <a:gd name="T8" fmla="*/ 12700 w 48"/>
                <a:gd name="T9" fmla="*/ 50800 h 32"/>
                <a:gd name="T10" fmla="*/ 12700 w 48"/>
                <a:gd name="T11" fmla="*/ 50800 h 32"/>
                <a:gd name="T12" fmla="*/ 76200 w 48"/>
                <a:gd name="T13" fmla="*/ 25400 h 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8" h="32">
                  <a:moveTo>
                    <a:pt x="48" y="16"/>
                  </a:moveTo>
                  <a:lnTo>
                    <a:pt x="40" y="0"/>
                  </a:lnTo>
                  <a:lnTo>
                    <a:pt x="0" y="16"/>
                  </a:lnTo>
                  <a:lnTo>
                    <a:pt x="8" y="32"/>
                  </a:lnTo>
                  <a:lnTo>
                    <a:pt x="48" y="16"/>
                  </a:lnTo>
                  <a:close/>
                </a:path>
              </a:pathLst>
            </a:custGeom>
            <a:blipFill dpi="0" rotWithShape="0">
              <a:blip r:embed="rId5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72" name="Freeform 118"/>
            <p:cNvSpPr>
              <a:spLocks/>
            </p:cNvSpPr>
            <p:nvPr/>
          </p:nvSpPr>
          <p:spPr bwMode="auto">
            <a:xfrm>
              <a:off x="7099300" y="3176588"/>
              <a:ext cx="38100" cy="38100"/>
            </a:xfrm>
            <a:custGeom>
              <a:avLst/>
              <a:gdLst>
                <a:gd name="T0" fmla="*/ 38100 w 24"/>
                <a:gd name="T1" fmla="*/ 25400 h 24"/>
                <a:gd name="T2" fmla="*/ 25400 w 24"/>
                <a:gd name="T3" fmla="*/ 0 h 24"/>
                <a:gd name="T4" fmla="*/ 0 w 24"/>
                <a:gd name="T5" fmla="*/ 12700 h 24"/>
                <a:gd name="T6" fmla="*/ 12700 w 24"/>
                <a:gd name="T7" fmla="*/ 38100 h 24"/>
                <a:gd name="T8" fmla="*/ 38100 w 24"/>
                <a:gd name="T9" fmla="*/ 2540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" h="24">
                  <a:moveTo>
                    <a:pt x="24" y="16"/>
                  </a:moveTo>
                  <a:lnTo>
                    <a:pt x="16" y="0"/>
                  </a:lnTo>
                  <a:lnTo>
                    <a:pt x="0" y="8"/>
                  </a:lnTo>
                  <a:lnTo>
                    <a:pt x="8" y="24"/>
                  </a:lnTo>
                  <a:lnTo>
                    <a:pt x="24" y="16"/>
                  </a:lnTo>
                  <a:close/>
                </a:path>
              </a:pathLst>
            </a:custGeom>
            <a:blipFill dpi="0" rotWithShape="0">
              <a:blip r:embed="rId5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73" name="Freeform 119"/>
            <p:cNvSpPr>
              <a:spLocks/>
            </p:cNvSpPr>
            <p:nvPr/>
          </p:nvSpPr>
          <p:spPr bwMode="auto">
            <a:xfrm>
              <a:off x="6934200" y="3214688"/>
              <a:ext cx="114300" cy="63500"/>
            </a:xfrm>
            <a:custGeom>
              <a:avLst/>
              <a:gdLst>
                <a:gd name="T0" fmla="*/ 114300 w 72"/>
                <a:gd name="T1" fmla="*/ 25400 h 40"/>
                <a:gd name="T2" fmla="*/ 101600 w 72"/>
                <a:gd name="T3" fmla="*/ 0 h 40"/>
                <a:gd name="T4" fmla="*/ 0 w 72"/>
                <a:gd name="T5" fmla="*/ 38100 h 40"/>
                <a:gd name="T6" fmla="*/ 12700 w 72"/>
                <a:gd name="T7" fmla="*/ 63500 h 40"/>
                <a:gd name="T8" fmla="*/ 114300 w 72"/>
                <a:gd name="T9" fmla="*/ 25400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" h="40">
                  <a:moveTo>
                    <a:pt x="72" y="16"/>
                  </a:moveTo>
                  <a:lnTo>
                    <a:pt x="64" y="0"/>
                  </a:lnTo>
                  <a:lnTo>
                    <a:pt x="0" y="24"/>
                  </a:lnTo>
                  <a:lnTo>
                    <a:pt x="8" y="40"/>
                  </a:lnTo>
                  <a:lnTo>
                    <a:pt x="72" y="16"/>
                  </a:lnTo>
                  <a:close/>
                </a:path>
              </a:pathLst>
            </a:custGeom>
            <a:blipFill dpi="0" rotWithShape="0">
              <a:blip r:embed="rId5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74" name="Freeform 120"/>
            <p:cNvSpPr>
              <a:spLocks/>
            </p:cNvSpPr>
            <p:nvPr/>
          </p:nvSpPr>
          <p:spPr bwMode="auto">
            <a:xfrm>
              <a:off x="6781800" y="3290888"/>
              <a:ext cx="101600" cy="63500"/>
            </a:xfrm>
            <a:custGeom>
              <a:avLst/>
              <a:gdLst>
                <a:gd name="T0" fmla="*/ 101600 w 64"/>
                <a:gd name="T1" fmla="*/ 25400 h 40"/>
                <a:gd name="T2" fmla="*/ 88900 w 64"/>
                <a:gd name="T3" fmla="*/ 0 h 40"/>
                <a:gd name="T4" fmla="*/ 0 w 64"/>
                <a:gd name="T5" fmla="*/ 38100 h 40"/>
                <a:gd name="T6" fmla="*/ 12700 w 64"/>
                <a:gd name="T7" fmla="*/ 63500 h 40"/>
                <a:gd name="T8" fmla="*/ 101600 w 64"/>
                <a:gd name="T9" fmla="*/ 25400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4" h="40">
                  <a:moveTo>
                    <a:pt x="64" y="16"/>
                  </a:moveTo>
                  <a:lnTo>
                    <a:pt x="56" y="0"/>
                  </a:lnTo>
                  <a:lnTo>
                    <a:pt x="0" y="24"/>
                  </a:lnTo>
                  <a:lnTo>
                    <a:pt x="8" y="40"/>
                  </a:lnTo>
                  <a:lnTo>
                    <a:pt x="64" y="16"/>
                  </a:lnTo>
                  <a:close/>
                </a:path>
              </a:pathLst>
            </a:custGeom>
            <a:blipFill dpi="0" rotWithShape="0">
              <a:blip r:embed="rId5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75" name="Freeform 121"/>
            <p:cNvSpPr>
              <a:spLocks/>
            </p:cNvSpPr>
            <p:nvPr/>
          </p:nvSpPr>
          <p:spPr bwMode="auto">
            <a:xfrm>
              <a:off x="6616700" y="3367088"/>
              <a:ext cx="101600" cy="76200"/>
            </a:xfrm>
            <a:custGeom>
              <a:avLst/>
              <a:gdLst>
                <a:gd name="T0" fmla="*/ 101600 w 64"/>
                <a:gd name="T1" fmla="*/ 25400 h 48"/>
                <a:gd name="T2" fmla="*/ 88900 w 64"/>
                <a:gd name="T3" fmla="*/ 0 h 48"/>
                <a:gd name="T4" fmla="*/ 0 w 64"/>
                <a:gd name="T5" fmla="*/ 50800 h 48"/>
                <a:gd name="T6" fmla="*/ 12700 w 64"/>
                <a:gd name="T7" fmla="*/ 76200 h 48"/>
                <a:gd name="T8" fmla="*/ 101600 w 64"/>
                <a:gd name="T9" fmla="*/ 25400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4" h="48">
                  <a:moveTo>
                    <a:pt x="64" y="16"/>
                  </a:moveTo>
                  <a:lnTo>
                    <a:pt x="56" y="0"/>
                  </a:lnTo>
                  <a:lnTo>
                    <a:pt x="0" y="32"/>
                  </a:lnTo>
                  <a:lnTo>
                    <a:pt x="8" y="48"/>
                  </a:lnTo>
                  <a:lnTo>
                    <a:pt x="64" y="16"/>
                  </a:lnTo>
                  <a:close/>
                </a:path>
              </a:pathLst>
            </a:custGeom>
            <a:blipFill dpi="0" rotWithShape="0">
              <a:blip r:embed="rId5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76" name="Freeform 122"/>
            <p:cNvSpPr>
              <a:spLocks/>
            </p:cNvSpPr>
            <p:nvPr/>
          </p:nvSpPr>
          <p:spPr bwMode="auto">
            <a:xfrm>
              <a:off x="6464300" y="3443288"/>
              <a:ext cx="101600" cy="76200"/>
            </a:xfrm>
            <a:custGeom>
              <a:avLst/>
              <a:gdLst>
                <a:gd name="T0" fmla="*/ 101600 w 64"/>
                <a:gd name="T1" fmla="*/ 25400 h 48"/>
                <a:gd name="T2" fmla="*/ 88900 w 64"/>
                <a:gd name="T3" fmla="*/ 0 h 48"/>
                <a:gd name="T4" fmla="*/ 0 w 64"/>
                <a:gd name="T5" fmla="*/ 50800 h 48"/>
                <a:gd name="T6" fmla="*/ 12700 w 64"/>
                <a:gd name="T7" fmla="*/ 76200 h 48"/>
                <a:gd name="T8" fmla="*/ 101600 w 64"/>
                <a:gd name="T9" fmla="*/ 25400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4" h="48">
                  <a:moveTo>
                    <a:pt x="64" y="16"/>
                  </a:moveTo>
                  <a:lnTo>
                    <a:pt x="56" y="0"/>
                  </a:lnTo>
                  <a:lnTo>
                    <a:pt x="0" y="32"/>
                  </a:lnTo>
                  <a:lnTo>
                    <a:pt x="8" y="48"/>
                  </a:lnTo>
                  <a:lnTo>
                    <a:pt x="64" y="16"/>
                  </a:lnTo>
                  <a:close/>
                </a:path>
              </a:pathLst>
            </a:custGeom>
            <a:blipFill dpi="0" rotWithShape="0">
              <a:blip r:embed="rId5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77" name="Freeform 123"/>
            <p:cNvSpPr>
              <a:spLocks/>
            </p:cNvSpPr>
            <p:nvPr/>
          </p:nvSpPr>
          <p:spPr bwMode="auto">
            <a:xfrm>
              <a:off x="6311900" y="3533775"/>
              <a:ext cx="101600" cy="76200"/>
            </a:xfrm>
            <a:custGeom>
              <a:avLst/>
              <a:gdLst>
                <a:gd name="T0" fmla="*/ 101600 w 64"/>
                <a:gd name="T1" fmla="*/ 25400 h 48"/>
                <a:gd name="T2" fmla="*/ 88900 w 64"/>
                <a:gd name="T3" fmla="*/ 0 h 48"/>
                <a:gd name="T4" fmla="*/ 0 w 64"/>
                <a:gd name="T5" fmla="*/ 50800 h 48"/>
                <a:gd name="T6" fmla="*/ 12700 w 64"/>
                <a:gd name="T7" fmla="*/ 76200 h 48"/>
                <a:gd name="T8" fmla="*/ 101600 w 64"/>
                <a:gd name="T9" fmla="*/ 25400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4" h="48">
                  <a:moveTo>
                    <a:pt x="64" y="16"/>
                  </a:moveTo>
                  <a:lnTo>
                    <a:pt x="56" y="0"/>
                  </a:lnTo>
                  <a:lnTo>
                    <a:pt x="0" y="32"/>
                  </a:lnTo>
                  <a:lnTo>
                    <a:pt x="8" y="48"/>
                  </a:lnTo>
                  <a:lnTo>
                    <a:pt x="64" y="16"/>
                  </a:lnTo>
                  <a:close/>
                </a:path>
              </a:pathLst>
            </a:custGeom>
            <a:blipFill dpi="0" rotWithShape="0">
              <a:blip r:embed="rId5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78" name="Freeform 124"/>
            <p:cNvSpPr>
              <a:spLocks/>
            </p:cNvSpPr>
            <p:nvPr/>
          </p:nvSpPr>
          <p:spPr bwMode="auto">
            <a:xfrm>
              <a:off x="6159500" y="3622675"/>
              <a:ext cx="101600" cy="88900"/>
            </a:xfrm>
            <a:custGeom>
              <a:avLst/>
              <a:gdLst>
                <a:gd name="T0" fmla="*/ 101600 w 64"/>
                <a:gd name="T1" fmla="*/ 25400 h 56"/>
                <a:gd name="T2" fmla="*/ 88900 w 64"/>
                <a:gd name="T3" fmla="*/ 0 h 56"/>
                <a:gd name="T4" fmla="*/ 0 w 64"/>
                <a:gd name="T5" fmla="*/ 63500 h 56"/>
                <a:gd name="T6" fmla="*/ 12700 w 64"/>
                <a:gd name="T7" fmla="*/ 88900 h 56"/>
                <a:gd name="T8" fmla="*/ 101600 w 64"/>
                <a:gd name="T9" fmla="*/ 25400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4" h="56">
                  <a:moveTo>
                    <a:pt x="64" y="16"/>
                  </a:moveTo>
                  <a:lnTo>
                    <a:pt x="56" y="0"/>
                  </a:lnTo>
                  <a:lnTo>
                    <a:pt x="0" y="40"/>
                  </a:lnTo>
                  <a:lnTo>
                    <a:pt x="8" y="56"/>
                  </a:lnTo>
                  <a:lnTo>
                    <a:pt x="64" y="16"/>
                  </a:lnTo>
                  <a:close/>
                </a:path>
              </a:pathLst>
            </a:custGeom>
            <a:blipFill dpi="0" rotWithShape="0">
              <a:blip r:embed="rId5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79" name="Freeform 125"/>
            <p:cNvSpPr>
              <a:spLocks/>
            </p:cNvSpPr>
            <p:nvPr/>
          </p:nvSpPr>
          <p:spPr bwMode="auto">
            <a:xfrm>
              <a:off x="6043614" y="3724275"/>
              <a:ext cx="65087" cy="63500"/>
            </a:xfrm>
            <a:custGeom>
              <a:avLst/>
              <a:gdLst>
                <a:gd name="T0" fmla="*/ 65087 w 41"/>
                <a:gd name="T1" fmla="*/ 25400 h 40"/>
                <a:gd name="T2" fmla="*/ 52387 w 41"/>
                <a:gd name="T3" fmla="*/ 0 h 40"/>
                <a:gd name="T4" fmla="*/ 0 w 41"/>
                <a:gd name="T5" fmla="*/ 38100 h 40"/>
                <a:gd name="T6" fmla="*/ 0 w 41"/>
                <a:gd name="T7" fmla="*/ 38100 h 40"/>
                <a:gd name="T8" fmla="*/ 12700 w 41"/>
                <a:gd name="T9" fmla="*/ 63500 h 40"/>
                <a:gd name="T10" fmla="*/ 12700 w 41"/>
                <a:gd name="T11" fmla="*/ 63500 h 40"/>
                <a:gd name="T12" fmla="*/ 65087 w 41"/>
                <a:gd name="T13" fmla="*/ 25400 h 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1" h="40">
                  <a:moveTo>
                    <a:pt x="41" y="16"/>
                  </a:moveTo>
                  <a:lnTo>
                    <a:pt x="33" y="0"/>
                  </a:lnTo>
                  <a:lnTo>
                    <a:pt x="0" y="24"/>
                  </a:lnTo>
                  <a:lnTo>
                    <a:pt x="8" y="40"/>
                  </a:lnTo>
                  <a:lnTo>
                    <a:pt x="41" y="16"/>
                  </a:lnTo>
                  <a:close/>
                </a:path>
              </a:pathLst>
            </a:custGeom>
            <a:blipFill dpi="0" rotWithShape="0">
              <a:blip r:embed="rId5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80" name="Freeform 126"/>
            <p:cNvSpPr>
              <a:spLocks/>
            </p:cNvSpPr>
            <p:nvPr/>
          </p:nvSpPr>
          <p:spPr bwMode="auto">
            <a:xfrm>
              <a:off x="6018213" y="3762375"/>
              <a:ext cx="38100" cy="38100"/>
            </a:xfrm>
            <a:custGeom>
              <a:avLst/>
              <a:gdLst>
                <a:gd name="T0" fmla="*/ 38100 w 24"/>
                <a:gd name="T1" fmla="*/ 25400 h 24"/>
                <a:gd name="T2" fmla="*/ 25400 w 24"/>
                <a:gd name="T3" fmla="*/ 0 h 24"/>
                <a:gd name="T4" fmla="*/ 0 w 24"/>
                <a:gd name="T5" fmla="*/ 12700 h 24"/>
                <a:gd name="T6" fmla="*/ 12700 w 24"/>
                <a:gd name="T7" fmla="*/ 38100 h 24"/>
                <a:gd name="T8" fmla="*/ 38100 w 24"/>
                <a:gd name="T9" fmla="*/ 2540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" h="24">
                  <a:moveTo>
                    <a:pt x="24" y="16"/>
                  </a:moveTo>
                  <a:lnTo>
                    <a:pt x="16" y="0"/>
                  </a:lnTo>
                  <a:lnTo>
                    <a:pt x="0" y="8"/>
                  </a:lnTo>
                  <a:lnTo>
                    <a:pt x="8" y="24"/>
                  </a:lnTo>
                  <a:lnTo>
                    <a:pt x="24" y="16"/>
                  </a:lnTo>
                  <a:close/>
                </a:path>
              </a:pathLst>
            </a:custGeom>
            <a:blipFill dpi="0" rotWithShape="0">
              <a:blip r:embed="rId5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81" name="Freeform 127"/>
            <p:cNvSpPr>
              <a:spLocks/>
            </p:cNvSpPr>
            <p:nvPr/>
          </p:nvSpPr>
          <p:spPr bwMode="auto">
            <a:xfrm>
              <a:off x="5878513" y="3825875"/>
              <a:ext cx="88900" cy="88900"/>
            </a:xfrm>
            <a:custGeom>
              <a:avLst/>
              <a:gdLst>
                <a:gd name="T0" fmla="*/ 88900 w 56"/>
                <a:gd name="T1" fmla="*/ 25400 h 56"/>
                <a:gd name="T2" fmla="*/ 76200 w 56"/>
                <a:gd name="T3" fmla="*/ 0 h 56"/>
                <a:gd name="T4" fmla="*/ 0 w 56"/>
                <a:gd name="T5" fmla="*/ 63500 h 56"/>
                <a:gd name="T6" fmla="*/ 12700 w 56"/>
                <a:gd name="T7" fmla="*/ 88900 h 56"/>
                <a:gd name="T8" fmla="*/ 88900 w 56"/>
                <a:gd name="T9" fmla="*/ 25400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6" h="56">
                  <a:moveTo>
                    <a:pt x="56" y="16"/>
                  </a:moveTo>
                  <a:lnTo>
                    <a:pt x="48" y="0"/>
                  </a:lnTo>
                  <a:lnTo>
                    <a:pt x="0" y="40"/>
                  </a:lnTo>
                  <a:lnTo>
                    <a:pt x="8" y="56"/>
                  </a:lnTo>
                  <a:lnTo>
                    <a:pt x="56" y="16"/>
                  </a:lnTo>
                  <a:close/>
                </a:path>
              </a:pathLst>
            </a:custGeom>
            <a:blipFill dpi="0" rotWithShape="0">
              <a:blip r:embed="rId5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82" name="Freeform 128"/>
            <p:cNvSpPr>
              <a:spLocks/>
            </p:cNvSpPr>
            <p:nvPr/>
          </p:nvSpPr>
          <p:spPr bwMode="auto">
            <a:xfrm>
              <a:off x="5738813" y="3940175"/>
              <a:ext cx="88900" cy="88900"/>
            </a:xfrm>
            <a:custGeom>
              <a:avLst/>
              <a:gdLst>
                <a:gd name="T0" fmla="*/ 88900 w 56"/>
                <a:gd name="T1" fmla="*/ 25400 h 56"/>
                <a:gd name="T2" fmla="*/ 76200 w 56"/>
                <a:gd name="T3" fmla="*/ 0 h 56"/>
                <a:gd name="T4" fmla="*/ 0 w 56"/>
                <a:gd name="T5" fmla="*/ 63500 h 56"/>
                <a:gd name="T6" fmla="*/ 12700 w 56"/>
                <a:gd name="T7" fmla="*/ 88900 h 56"/>
                <a:gd name="T8" fmla="*/ 88900 w 56"/>
                <a:gd name="T9" fmla="*/ 25400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6" h="56">
                  <a:moveTo>
                    <a:pt x="56" y="16"/>
                  </a:moveTo>
                  <a:lnTo>
                    <a:pt x="48" y="0"/>
                  </a:lnTo>
                  <a:lnTo>
                    <a:pt x="0" y="40"/>
                  </a:lnTo>
                  <a:lnTo>
                    <a:pt x="8" y="56"/>
                  </a:lnTo>
                  <a:lnTo>
                    <a:pt x="56" y="16"/>
                  </a:lnTo>
                  <a:close/>
                </a:path>
              </a:pathLst>
            </a:custGeom>
            <a:blipFill dpi="0" rotWithShape="0">
              <a:blip r:embed="rId5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83" name="Freeform 129"/>
            <p:cNvSpPr>
              <a:spLocks/>
            </p:cNvSpPr>
            <p:nvPr/>
          </p:nvSpPr>
          <p:spPr bwMode="auto">
            <a:xfrm>
              <a:off x="5599113" y="4054475"/>
              <a:ext cx="88900" cy="88900"/>
            </a:xfrm>
            <a:custGeom>
              <a:avLst/>
              <a:gdLst>
                <a:gd name="T0" fmla="*/ 88900 w 56"/>
                <a:gd name="T1" fmla="*/ 12700 h 56"/>
                <a:gd name="T2" fmla="*/ 63500 w 56"/>
                <a:gd name="T3" fmla="*/ 0 h 56"/>
                <a:gd name="T4" fmla="*/ 0 w 56"/>
                <a:gd name="T5" fmla="*/ 76200 h 56"/>
                <a:gd name="T6" fmla="*/ 25400 w 56"/>
                <a:gd name="T7" fmla="*/ 88900 h 56"/>
                <a:gd name="T8" fmla="*/ 88900 w 56"/>
                <a:gd name="T9" fmla="*/ 12700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6" h="56">
                  <a:moveTo>
                    <a:pt x="56" y="8"/>
                  </a:moveTo>
                  <a:lnTo>
                    <a:pt x="40" y="0"/>
                  </a:lnTo>
                  <a:lnTo>
                    <a:pt x="0" y="48"/>
                  </a:lnTo>
                  <a:lnTo>
                    <a:pt x="16" y="56"/>
                  </a:lnTo>
                  <a:lnTo>
                    <a:pt x="56" y="8"/>
                  </a:lnTo>
                  <a:close/>
                </a:path>
              </a:pathLst>
            </a:custGeom>
            <a:blipFill dpi="0" rotWithShape="0">
              <a:blip r:embed="rId5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84" name="Freeform 130"/>
            <p:cNvSpPr>
              <a:spLocks/>
            </p:cNvSpPr>
            <p:nvPr/>
          </p:nvSpPr>
          <p:spPr bwMode="auto">
            <a:xfrm>
              <a:off x="5484813" y="4181475"/>
              <a:ext cx="88900" cy="88900"/>
            </a:xfrm>
            <a:custGeom>
              <a:avLst/>
              <a:gdLst>
                <a:gd name="T0" fmla="*/ 88900 w 56"/>
                <a:gd name="T1" fmla="*/ 12700 h 56"/>
                <a:gd name="T2" fmla="*/ 76200 w 56"/>
                <a:gd name="T3" fmla="*/ 0 h 56"/>
                <a:gd name="T4" fmla="*/ 0 w 56"/>
                <a:gd name="T5" fmla="*/ 76200 h 56"/>
                <a:gd name="T6" fmla="*/ 12700 w 56"/>
                <a:gd name="T7" fmla="*/ 88900 h 56"/>
                <a:gd name="T8" fmla="*/ 88900 w 56"/>
                <a:gd name="T9" fmla="*/ 12700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6" h="56">
                  <a:moveTo>
                    <a:pt x="56" y="8"/>
                  </a:moveTo>
                  <a:lnTo>
                    <a:pt x="48" y="0"/>
                  </a:lnTo>
                  <a:lnTo>
                    <a:pt x="0" y="48"/>
                  </a:lnTo>
                  <a:lnTo>
                    <a:pt x="8" y="56"/>
                  </a:lnTo>
                  <a:lnTo>
                    <a:pt x="56" y="8"/>
                  </a:lnTo>
                  <a:close/>
                </a:path>
              </a:pathLst>
            </a:custGeom>
            <a:blipFill dpi="0" rotWithShape="0">
              <a:blip r:embed="rId5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85" name="Freeform 131"/>
            <p:cNvSpPr>
              <a:spLocks/>
            </p:cNvSpPr>
            <p:nvPr/>
          </p:nvSpPr>
          <p:spPr bwMode="auto">
            <a:xfrm>
              <a:off x="5345113" y="4295775"/>
              <a:ext cx="101600" cy="88900"/>
            </a:xfrm>
            <a:custGeom>
              <a:avLst/>
              <a:gdLst>
                <a:gd name="T0" fmla="*/ 101600 w 64"/>
                <a:gd name="T1" fmla="*/ 25400 h 56"/>
                <a:gd name="T2" fmla="*/ 88900 w 64"/>
                <a:gd name="T3" fmla="*/ 0 h 56"/>
                <a:gd name="T4" fmla="*/ 12700 w 64"/>
                <a:gd name="T5" fmla="*/ 63500 h 56"/>
                <a:gd name="T6" fmla="*/ 0 w 64"/>
                <a:gd name="T7" fmla="*/ 76200 h 56"/>
                <a:gd name="T8" fmla="*/ 25400 w 64"/>
                <a:gd name="T9" fmla="*/ 76200 h 56"/>
                <a:gd name="T10" fmla="*/ 25400 w 64"/>
                <a:gd name="T11" fmla="*/ 88900 h 56"/>
                <a:gd name="T12" fmla="*/ 101600 w 64"/>
                <a:gd name="T13" fmla="*/ 25400 h 5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4" h="56">
                  <a:moveTo>
                    <a:pt x="64" y="16"/>
                  </a:moveTo>
                  <a:lnTo>
                    <a:pt x="56" y="0"/>
                  </a:lnTo>
                  <a:lnTo>
                    <a:pt x="8" y="40"/>
                  </a:lnTo>
                  <a:lnTo>
                    <a:pt x="0" y="48"/>
                  </a:lnTo>
                  <a:lnTo>
                    <a:pt x="16" y="48"/>
                  </a:lnTo>
                  <a:lnTo>
                    <a:pt x="16" y="56"/>
                  </a:lnTo>
                  <a:lnTo>
                    <a:pt x="64" y="16"/>
                  </a:lnTo>
                  <a:close/>
                </a:path>
              </a:pathLst>
            </a:custGeom>
            <a:blipFill dpi="0" rotWithShape="0">
              <a:blip r:embed="rId5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86" name="Rectangle 132"/>
            <p:cNvSpPr>
              <a:spLocks noChangeArrowheads="1"/>
            </p:cNvSpPr>
            <p:nvPr/>
          </p:nvSpPr>
          <p:spPr bwMode="auto">
            <a:xfrm>
              <a:off x="5345113" y="4371975"/>
              <a:ext cx="25400" cy="12700"/>
            </a:xfrm>
            <a:prstGeom prst="rect">
              <a:avLst/>
            </a:prstGeom>
            <a:blipFill dpi="0" rotWithShape="0">
              <a:blip r:embed="rId5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9287" name="Freeform 133"/>
            <p:cNvSpPr>
              <a:spLocks/>
            </p:cNvSpPr>
            <p:nvPr/>
          </p:nvSpPr>
          <p:spPr bwMode="auto">
            <a:xfrm>
              <a:off x="5230813" y="4435475"/>
              <a:ext cx="88900" cy="101600"/>
            </a:xfrm>
            <a:custGeom>
              <a:avLst/>
              <a:gdLst>
                <a:gd name="T0" fmla="*/ 88900 w 56"/>
                <a:gd name="T1" fmla="*/ 12700 h 64"/>
                <a:gd name="T2" fmla="*/ 63500 w 56"/>
                <a:gd name="T3" fmla="*/ 0 h 64"/>
                <a:gd name="T4" fmla="*/ 0 w 56"/>
                <a:gd name="T5" fmla="*/ 88900 h 64"/>
                <a:gd name="T6" fmla="*/ 25400 w 56"/>
                <a:gd name="T7" fmla="*/ 101600 h 64"/>
                <a:gd name="T8" fmla="*/ 88900 w 56"/>
                <a:gd name="T9" fmla="*/ 12700 h 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6" h="64">
                  <a:moveTo>
                    <a:pt x="56" y="8"/>
                  </a:moveTo>
                  <a:lnTo>
                    <a:pt x="40" y="0"/>
                  </a:lnTo>
                  <a:lnTo>
                    <a:pt x="0" y="56"/>
                  </a:lnTo>
                  <a:lnTo>
                    <a:pt x="16" y="64"/>
                  </a:lnTo>
                  <a:lnTo>
                    <a:pt x="56" y="8"/>
                  </a:lnTo>
                  <a:close/>
                </a:path>
              </a:pathLst>
            </a:custGeom>
            <a:blipFill dpi="0" rotWithShape="0">
              <a:blip r:embed="rId5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88" name="Freeform 134"/>
            <p:cNvSpPr>
              <a:spLocks/>
            </p:cNvSpPr>
            <p:nvPr/>
          </p:nvSpPr>
          <p:spPr bwMode="auto">
            <a:xfrm>
              <a:off x="5129213" y="4575175"/>
              <a:ext cx="88900" cy="101600"/>
            </a:xfrm>
            <a:custGeom>
              <a:avLst/>
              <a:gdLst>
                <a:gd name="T0" fmla="*/ 88900 w 56"/>
                <a:gd name="T1" fmla="*/ 12700 h 64"/>
                <a:gd name="T2" fmla="*/ 63500 w 56"/>
                <a:gd name="T3" fmla="*/ 0 h 64"/>
                <a:gd name="T4" fmla="*/ 0 w 56"/>
                <a:gd name="T5" fmla="*/ 88900 h 64"/>
                <a:gd name="T6" fmla="*/ 25400 w 56"/>
                <a:gd name="T7" fmla="*/ 101600 h 64"/>
                <a:gd name="T8" fmla="*/ 88900 w 56"/>
                <a:gd name="T9" fmla="*/ 12700 h 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6" h="64">
                  <a:moveTo>
                    <a:pt x="56" y="8"/>
                  </a:moveTo>
                  <a:lnTo>
                    <a:pt x="40" y="0"/>
                  </a:lnTo>
                  <a:lnTo>
                    <a:pt x="0" y="56"/>
                  </a:lnTo>
                  <a:lnTo>
                    <a:pt x="16" y="64"/>
                  </a:lnTo>
                  <a:lnTo>
                    <a:pt x="56" y="8"/>
                  </a:lnTo>
                  <a:close/>
                </a:path>
              </a:pathLst>
            </a:custGeom>
            <a:blipFill dpi="0" rotWithShape="0">
              <a:blip r:embed="rId5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89" name="Freeform 135"/>
            <p:cNvSpPr>
              <a:spLocks/>
            </p:cNvSpPr>
            <p:nvPr/>
          </p:nvSpPr>
          <p:spPr bwMode="auto">
            <a:xfrm>
              <a:off x="5053013" y="4714875"/>
              <a:ext cx="50800" cy="50800"/>
            </a:xfrm>
            <a:custGeom>
              <a:avLst/>
              <a:gdLst>
                <a:gd name="T0" fmla="*/ 50800 w 32"/>
                <a:gd name="T1" fmla="*/ 12700 h 32"/>
                <a:gd name="T2" fmla="*/ 25400 w 32"/>
                <a:gd name="T3" fmla="*/ 0 h 32"/>
                <a:gd name="T4" fmla="*/ 0 w 32"/>
                <a:gd name="T5" fmla="*/ 38100 h 32"/>
                <a:gd name="T6" fmla="*/ 25400 w 32"/>
                <a:gd name="T7" fmla="*/ 50800 h 32"/>
                <a:gd name="T8" fmla="*/ 50800 w 32"/>
                <a:gd name="T9" fmla="*/ 1270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" h="32">
                  <a:moveTo>
                    <a:pt x="32" y="8"/>
                  </a:moveTo>
                  <a:lnTo>
                    <a:pt x="16" y="0"/>
                  </a:lnTo>
                  <a:lnTo>
                    <a:pt x="0" y="24"/>
                  </a:lnTo>
                  <a:lnTo>
                    <a:pt x="16" y="32"/>
                  </a:lnTo>
                  <a:lnTo>
                    <a:pt x="32" y="8"/>
                  </a:lnTo>
                  <a:close/>
                </a:path>
              </a:pathLst>
            </a:custGeom>
            <a:blipFill dpi="0" rotWithShape="0">
              <a:blip r:embed="rId5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90" name="Rectangle 136"/>
            <p:cNvSpPr>
              <a:spLocks noChangeArrowheads="1"/>
            </p:cNvSpPr>
            <p:nvPr/>
          </p:nvSpPr>
          <p:spPr bwMode="auto">
            <a:xfrm>
              <a:off x="5040313" y="4752975"/>
              <a:ext cx="50800" cy="25400"/>
            </a:xfrm>
            <a:prstGeom prst="rect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9291" name="Freeform 137"/>
            <p:cNvSpPr>
              <a:spLocks/>
            </p:cNvSpPr>
            <p:nvPr/>
          </p:nvSpPr>
          <p:spPr bwMode="auto">
            <a:xfrm>
              <a:off x="5027613" y="2884489"/>
              <a:ext cx="558800" cy="1868487"/>
            </a:xfrm>
            <a:custGeom>
              <a:avLst/>
              <a:gdLst>
                <a:gd name="T0" fmla="*/ 12700 w 352"/>
                <a:gd name="T1" fmla="*/ 1868487 h 1177"/>
                <a:gd name="T2" fmla="*/ 0 w 352"/>
                <a:gd name="T3" fmla="*/ 1563687 h 1177"/>
                <a:gd name="T4" fmla="*/ 0 w 352"/>
                <a:gd name="T5" fmla="*/ 1563687 h 1177"/>
                <a:gd name="T6" fmla="*/ 0 w 352"/>
                <a:gd name="T7" fmla="*/ 1563687 h 1177"/>
                <a:gd name="T8" fmla="*/ 38100 w 352"/>
                <a:gd name="T9" fmla="*/ 1246187 h 1177"/>
                <a:gd name="T10" fmla="*/ 38100 w 352"/>
                <a:gd name="T11" fmla="*/ 1246187 h 1177"/>
                <a:gd name="T12" fmla="*/ 38100 w 352"/>
                <a:gd name="T13" fmla="*/ 1246187 h 1177"/>
                <a:gd name="T14" fmla="*/ 101600 w 352"/>
                <a:gd name="T15" fmla="*/ 915987 h 1177"/>
                <a:gd name="T16" fmla="*/ 101600 w 352"/>
                <a:gd name="T17" fmla="*/ 915987 h 1177"/>
                <a:gd name="T18" fmla="*/ 101600 w 352"/>
                <a:gd name="T19" fmla="*/ 915987 h 1177"/>
                <a:gd name="T20" fmla="*/ 215900 w 352"/>
                <a:gd name="T21" fmla="*/ 596900 h 1177"/>
                <a:gd name="T22" fmla="*/ 215900 w 352"/>
                <a:gd name="T23" fmla="*/ 584200 h 1177"/>
                <a:gd name="T24" fmla="*/ 215900 w 352"/>
                <a:gd name="T25" fmla="*/ 584200 h 1177"/>
                <a:gd name="T26" fmla="*/ 342900 w 352"/>
                <a:gd name="T27" fmla="*/ 279400 h 1177"/>
                <a:gd name="T28" fmla="*/ 355600 w 352"/>
                <a:gd name="T29" fmla="*/ 279400 h 1177"/>
                <a:gd name="T30" fmla="*/ 355600 w 352"/>
                <a:gd name="T31" fmla="*/ 279400 h 1177"/>
                <a:gd name="T32" fmla="*/ 520700 w 352"/>
                <a:gd name="T33" fmla="*/ 0 h 1177"/>
                <a:gd name="T34" fmla="*/ 520700 w 352"/>
                <a:gd name="T35" fmla="*/ 0 h 1177"/>
                <a:gd name="T36" fmla="*/ 558800 w 352"/>
                <a:gd name="T37" fmla="*/ 25400 h 1177"/>
                <a:gd name="T38" fmla="*/ 558800 w 352"/>
                <a:gd name="T39" fmla="*/ 25400 h 1177"/>
                <a:gd name="T40" fmla="*/ 393700 w 352"/>
                <a:gd name="T41" fmla="*/ 304800 h 1177"/>
                <a:gd name="T42" fmla="*/ 393700 w 352"/>
                <a:gd name="T43" fmla="*/ 304800 h 1177"/>
                <a:gd name="T44" fmla="*/ 393700 w 352"/>
                <a:gd name="T45" fmla="*/ 304800 h 1177"/>
                <a:gd name="T46" fmla="*/ 266700 w 352"/>
                <a:gd name="T47" fmla="*/ 609600 h 1177"/>
                <a:gd name="T48" fmla="*/ 266700 w 352"/>
                <a:gd name="T49" fmla="*/ 609600 h 1177"/>
                <a:gd name="T50" fmla="*/ 266700 w 352"/>
                <a:gd name="T51" fmla="*/ 609600 h 1177"/>
                <a:gd name="T52" fmla="*/ 152400 w 352"/>
                <a:gd name="T53" fmla="*/ 928687 h 1177"/>
                <a:gd name="T54" fmla="*/ 152400 w 352"/>
                <a:gd name="T55" fmla="*/ 928687 h 1177"/>
                <a:gd name="T56" fmla="*/ 152400 w 352"/>
                <a:gd name="T57" fmla="*/ 928687 h 1177"/>
                <a:gd name="T58" fmla="*/ 88900 w 352"/>
                <a:gd name="T59" fmla="*/ 1258887 h 1177"/>
                <a:gd name="T60" fmla="*/ 88900 w 352"/>
                <a:gd name="T61" fmla="*/ 1258887 h 1177"/>
                <a:gd name="T62" fmla="*/ 88900 w 352"/>
                <a:gd name="T63" fmla="*/ 1246187 h 1177"/>
                <a:gd name="T64" fmla="*/ 50800 w 352"/>
                <a:gd name="T65" fmla="*/ 1563687 h 1177"/>
                <a:gd name="T66" fmla="*/ 50800 w 352"/>
                <a:gd name="T67" fmla="*/ 1563687 h 1177"/>
                <a:gd name="T68" fmla="*/ 50800 w 352"/>
                <a:gd name="T69" fmla="*/ 1563687 h 1177"/>
                <a:gd name="T70" fmla="*/ 63500 w 352"/>
                <a:gd name="T71" fmla="*/ 1868487 h 1177"/>
                <a:gd name="T72" fmla="*/ 12700 w 352"/>
                <a:gd name="T73" fmla="*/ 1868487 h 117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52" h="1177">
                  <a:moveTo>
                    <a:pt x="8" y="1177"/>
                  </a:moveTo>
                  <a:lnTo>
                    <a:pt x="0" y="985"/>
                  </a:lnTo>
                  <a:lnTo>
                    <a:pt x="24" y="785"/>
                  </a:lnTo>
                  <a:lnTo>
                    <a:pt x="64" y="577"/>
                  </a:lnTo>
                  <a:lnTo>
                    <a:pt x="136" y="376"/>
                  </a:lnTo>
                  <a:lnTo>
                    <a:pt x="136" y="368"/>
                  </a:lnTo>
                  <a:lnTo>
                    <a:pt x="216" y="176"/>
                  </a:lnTo>
                  <a:lnTo>
                    <a:pt x="224" y="176"/>
                  </a:lnTo>
                  <a:lnTo>
                    <a:pt x="328" y="0"/>
                  </a:lnTo>
                  <a:lnTo>
                    <a:pt x="352" y="16"/>
                  </a:lnTo>
                  <a:lnTo>
                    <a:pt x="248" y="192"/>
                  </a:lnTo>
                  <a:lnTo>
                    <a:pt x="168" y="384"/>
                  </a:lnTo>
                  <a:lnTo>
                    <a:pt x="96" y="585"/>
                  </a:lnTo>
                  <a:lnTo>
                    <a:pt x="56" y="793"/>
                  </a:lnTo>
                  <a:lnTo>
                    <a:pt x="56" y="785"/>
                  </a:lnTo>
                  <a:lnTo>
                    <a:pt x="32" y="985"/>
                  </a:lnTo>
                  <a:lnTo>
                    <a:pt x="40" y="1177"/>
                  </a:lnTo>
                  <a:lnTo>
                    <a:pt x="8" y="1177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92" name="Freeform 138"/>
            <p:cNvSpPr>
              <a:spLocks/>
            </p:cNvSpPr>
            <p:nvPr/>
          </p:nvSpPr>
          <p:spPr bwMode="auto">
            <a:xfrm>
              <a:off x="5548313" y="2630488"/>
              <a:ext cx="215900" cy="279400"/>
            </a:xfrm>
            <a:custGeom>
              <a:avLst/>
              <a:gdLst>
                <a:gd name="T0" fmla="*/ 0 w 136"/>
                <a:gd name="T1" fmla="*/ 254000 h 176"/>
                <a:gd name="T2" fmla="*/ 177800 w 136"/>
                <a:gd name="T3" fmla="*/ 0 h 176"/>
                <a:gd name="T4" fmla="*/ 177800 w 136"/>
                <a:gd name="T5" fmla="*/ 0 h 176"/>
                <a:gd name="T6" fmla="*/ 215900 w 136"/>
                <a:gd name="T7" fmla="*/ 38100 h 176"/>
                <a:gd name="T8" fmla="*/ 215900 w 136"/>
                <a:gd name="T9" fmla="*/ 25400 h 176"/>
                <a:gd name="T10" fmla="*/ 38100 w 136"/>
                <a:gd name="T11" fmla="*/ 279400 h 176"/>
                <a:gd name="T12" fmla="*/ 0 w 136"/>
                <a:gd name="T13" fmla="*/ 254000 h 1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6" h="176">
                  <a:moveTo>
                    <a:pt x="0" y="160"/>
                  </a:moveTo>
                  <a:lnTo>
                    <a:pt x="112" y="0"/>
                  </a:lnTo>
                  <a:lnTo>
                    <a:pt x="136" y="24"/>
                  </a:lnTo>
                  <a:lnTo>
                    <a:pt x="136" y="16"/>
                  </a:lnTo>
                  <a:lnTo>
                    <a:pt x="24" y="176"/>
                  </a:lnTo>
                  <a:lnTo>
                    <a:pt x="0" y="160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93" name="Freeform 139"/>
            <p:cNvSpPr>
              <a:spLocks/>
            </p:cNvSpPr>
            <p:nvPr/>
          </p:nvSpPr>
          <p:spPr bwMode="auto">
            <a:xfrm>
              <a:off x="5916613" y="2401888"/>
              <a:ext cx="50800" cy="50800"/>
            </a:xfrm>
            <a:custGeom>
              <a:avLst/>
              <a:gdLst>
                <a:gd name="T0" fmla="*/ 0 w 32"/>
                <a:gd name="T1" fmla="*/ 12700 h 32"/>
                <a:gd name="T2" fmla="*/ 12700 w 32"/>
                <a:gd name="T3" fmla="*/ 0 h 32"/>
                <a:gd name="T4" fmla="*/ 50800 w 32"/>
                <a:gd name="T5" fmla="*/ 38100 h 32"/>
                <a:gd name="T6" fmla="*/ 38100 w 32"/>
                <a:gd name="T7" fmla="*/ 50800 h 32"/>
                <a:gd name="T8" fmla="*/ 0 w 32"/>
                <a:gd name="T9" fmla="*/ 1270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" h="32">
                  <a:moveTo>
                    <a:pt x="0" y="8"/>
                  </a:moveTo>
                  <a:lnTo>
                    <a:pt x="8" y="0"/>
                  </a:lnTo>
                  <a:lnTo>
                    <a:pt x="32" y="24"/>
                  </a:lnTo>
                  <a:lnTo>
                    <a:pt x="24" y="32"/>
                  </a:lnTo>
                  <a:lnTo>
                    <a:pt x="0" y="8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94" name="Freeform 140"/>
            <p:cNvSpPr>
              <a:spLocks/>
            </p:cNvSpPr>
            <p:nvPr/>
          </p:nvSpPr>
          <p:spPr bwMode="auto">
            <a:xfrm>
              <a:off x="5726113" y="2414588"/>
              <a:ext cx="228600" cy="254000"/>
            </a:xfrm>
            <a:custGeom>
              <a:avLst/>
              <a:gdLst>
                <a:gd name="T0" fmla="*/ 0 w 144"/>
                <a:gd name="T1" fmla="*/ 215900 h 160"/>
                <a:gd name="T2" fmla="*/ 38100 w 144"/>
                <a:gd name="T3" fmla="*/ 254000 h 160"/>
                <a:gd name="T4" fmla="*/ 228600 w 144"/>
                <a:gd name="T5" fmla="*/ 38100 h 160"/>
                <a:gd name="T6" fmla="*/ 190500 w 144"/>
                <a:gd name="T7" fmla="*/ 0 h 160"/>
                <a:gd name="T8" fmla="*/ 0 w 144"/>
                <a:gd name="T9" fmla="*/ 215900 h 1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4" h="160">
                  <a:moveTo>
                    <a:pt x="0" y="136"/>
                  </a:moveTo>
                  <a:lnTo>
                    <a:pt x="24" y="160"/>
                  </a:lnTo>
                  <a:lnTo>
                    <a:pt x="144" y="24"/>
                  </a:lnTo>
                  <a:lnTo>
                    <a:pt x="120" y="0"/>
                  </a:lnTo>
                  <a:lnTo>
                    <a:pt x="0" y="136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95" name="Freeform 141"/>
            <p:cNvSpPr>
              <a:spLocks/>
            </p:cNvSpPr>
            <p:nvPr/>
          </p:nvSpPr>
          <p:spPr bwMode="auto">
            <a:xfrm>
              <a:off x="2703513" y="3698875"/>
              <a:ext cx="50800" cy="38100"/>
            </a:xfrm>
            <a:custGeom>
              <a:avLst/>
              <a:gdLst>
                <a:gd name="T0" fmla="*/ 0 w 32"/>
                <a:gd name="T1" fmla="*/ 0 h 24"/>
                <a:gd name="T2" fmla="*/ 0 w 32"/>
                <a:gd name="T3" fmla="*/ 25400 h 24"/>
                <a:gd name="T4" fmla="*/ 50800 w 32"/>
                <a:gd name="T5" fmla="*/ 38100 h 24"/>
                <a:gd name="T6" fmla="*/ 50800 w 32"/>
                <a:gd name="T7" fmla="*/ 12700 h 24"/>
                <a:gd name="T8" fmla="*/ 0 w 32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" h="24">
                  <a:moveTo>
                    <a:pt x="0" y="0"/>
                  </a:moveTo>
                  <a:lnTo>
                    <a:pt x="0" y="16"/>
                  </a:lnTo>
                  <a:lnTo>
                    <a:pt x="32" y="24"/>
                  </a:lnTo>
                  <a:lnTo>
                    <a:pt x="32" y="8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0">
              <a:blip r:embed="rId5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96" name="Freeform 142"/>
            <p:cNvSpPr>
              <a:spLocks/>
            </p:cNvSpPr>
            <p:nvPr/>
          </p:nvSpPr>
          <p:spPr bwMode="auto">
            <a:xfrm>
              <a:off x="2830513" y="3711575"/>
              <a:ext cx="101600" cy="38100"/>
            </a:xfrm>
            <a:custGeom>
              <a:avLst/>
              <a:gdLst>
                <a:gd name="T0" fmla="*/ 0 w 64"/>
                <a:gd name="T1" fmla="*/ 0 h 24"/>
                <a:gd name="T2" fmla="*/ 0 w 64"/>
                <a:gd name="T3" fmla="*/ 25400 h 24"/>
                <a:gd name="T4" fmla="*/ 101600 w 64"/>
                <a:gd name="T5" fmla="*/ 38100 h 24"/>
                <a:gd name="T6" fmla="*/ 101600 w 64"/>
                <a:gd name="T7" fmla="*/ 12700 h 24"/>
                <a:gd name="T8" fmla="*/ 0 w 64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4" h="24">
                  <a:moveTo>
                    <a:pt x="0" y="0"/>
                  </a:moveTo>
                  <a:lnTo>
                    <a:pt x="0" y="16"/>
                  </a:lnTo>
                  <a:lnTo>
                    <a:pt x="64" y="24"/>
                  </a:lnTo>
                  <a:lnTo>
                    <a:pt x="64" y="8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0">
              <a:blip r:embed="rId5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97" name="Freeform 143"/>
            <p:cNvSpPr>
              <a:spLocks/>
            </p:cNvSpPr>
            <p:nvPr/>
          </p:nvSpPr>
          <p:spPr bwMode="auto">
            <a:xfrm>
              <a:off x="3008313" y="3724275"/>
              <a:ext cx="38100" cy="25400"/>
            </a:xfrm>
            <a:custGeom>
              <a:avLst/>
              <a:gdLst>
                <a:gd name="T0" fmla="*/ 0 w 24"/>
                <a:gd name="T1" fmla="*/ 0 h 16"/>
                <a:gd name="T2" fmla="*/ 0 w 24"/>
                <a:gd name="T3" fmla="*/ 25400 h 16"/>
                <a:gd name="T4" fmla="*/ 38100 w 24"/>
                <a:gd name="T5" fmla="*/ 25400 h 16"/>
                <a:gd name="T6" fmla="*/ 38100 w 24"/>
                <a:gd name="T7" fmla="*/ 25400 h 16"/>
                <a:gd name="T8" fmla="*/ 38100 w 24"/>
                <a:gd name="T9" fmla="*/ 0 h 16"/>
                <a:gd name="T10" fmla="*/ 38100 w 24"/>
                <a:gd name="T11" fmla="*/ 0 h 16"/>
                <a:gd name="T12" fmla="*/ 0 w 24"/>
                <a:gd name="T13" fmla="*/ 0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4" h="16">
                  <a:moveTo>
                    <a:pt x="0" y="0"/>
                  </a:moveTo>
                  <a:lnTo>
                    <a:pt x="0" y="16"/>
                  </a:lnTo>
                  <a:lnTo>
                    <a:pt x="24" y="16"/>
                  </a:lnTo>
                  <a:lnTo>
                    <a:pt x="24" y="0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0">
              <a:blip r:embed="rId5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98" name="Freeform 144"/>
            <p:cNvSpPr>
              <a:spLocks/>
            </p:cNvSpPr>
            <p:nvPr/>
          </p:nvSpPr>
          <p:spPr bwMode="auto">
            <a:xfrm>
              <a:off x="3046413" y="3724275"/>
              <a:ext cx="63500" cy="38100"/>
            </a:xfrm>
            <a:custGeom>
              <a:avLst/>
              <a:gdLst>
                <a:gd name="T0" fmla="*/ 0 w 40"/>
                <a:gd name="T1" fmla="*/ 0 h 24"/>
                <a:gd name="T2" fmla="*/ 0 w 40"/>
                <a:gd name="T3" fmla="*/ 25400 h 24"/>
                <a:gd name="T4" fmla="*/ 63500 w 40"/>
                <a:gd name="T5" fmla="*/ 38100 h 24"/>
                <a:gd name="T6" fmla="*/ 63500 w 40"/>
                <a:gd name="T7" fmla="*/ 12700 h 24"/>
                <a:gd name="T8" fmla="*/ 0 w 40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" h="24">
                  <a:moveTo>
                    <a:pt x="0" y="0"/>
                  </a:moveTo>
                  <a:lnTo>
                    <a:pt x="0" y="16"/>
                  </a:lnTo>
                  <a:lnTo>
                    <a:pt x="40" y="24"/>
                  </a:lnTo>
                  <a:lnTo>
                    <a:pt x="40" y="8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0">
              <a:blip r:embed="rId5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99" name="Freeform 145"/>
            <p:cNvSpPr>
              <a:spLocks/>
            </p:cNvSpPr>
            <p:nvPr/>
          </p:nvSpPr>
          <p:spPr bwMode="auto">
            <a:xfrm>
              <a:off x="3173413" y="3749675"/>
              <a:ext cx="101600" cy="38100"/>
            </a:xfrm>
            <a:custGeom>
              <a:avLst/>
              <a:gdLst>
                <a:gd name="T0" fmla="*/ 0 w 64"/>
                <a:gd name="T1" fmla="*/ 0 h 24"/>
                <a:gd name="T2" fmla="*/ 0 w 64"/>
                <a:gd name="T3" fmla="*/ 25400 h 24"/>
                <a:gd name="T4" fmla="*/ 101600 w 64"/>
                <a:gd name="T5" fmla="*/ 38100 h 24"/>
                <a:gd name="T6" fmla="*/ 101600 w 64"/>
                <a:gd name="T7" fmla="*/ 12700 h 24"/>
                <a:gd name="T8" fmla="*/ 0 w 64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4" h="24">
                  <a:moveTo>
                    <a:pt x="0" y="0"/>
                  </a:moveTo>
                  <a:lnTo>
                    <a:pt x="0" y="16"/>
                  </a:lnTo>
                  <a:lnTo>
                    <a:pt x="64" y="24"/>
                  </a:lnTo>
                  <a:lnTo>
                    <a:pt x="64" y="8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0">
              <a:blip r:embed="rId5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300" name="Freeform 146"/>
            <p:cNvSpPr>
              <a:spLocks/>
            </p:cNvSpPr>
            <p:nvPr/>
          </p:nvSpPr>
          <p:spPr bwMode="auto">
            <a:xfrm>
              <a:off x="3351213" y="3775075"/>
              <a:ext cx="50800" cy="38100"/>
            </a:xfrm>
            <a:custGeom>
              <a:avLst/>
              <a:gdLst>
                <a:gd name="T0" fmla="*/ 12700 w 32"/>
                <a:gd name="T1" fmla="*/ 0 h 24"/>
                <a:gd name="T2" fmla="*/ 0 w 32"/>
                <a:gd name="T3" fmla="*/ 25400 h 24"/>
                <a:gd name="T4" fmla="*/ 38100 w 32"/>
                <a:gd name="T5" fmla="*/ 38100 h 24"/>
                <a:gd name="T6" fmla="*/ 38100 w 32"/>
                <a:gd name="T7" fmla="*/ 38100 h 24"/>
                <a:gd name="T8" fmla="*/ 38100 w 32"/>
                <a:gd name="T9" fmla="*/ 12700 h 24"/>
                <a:gd name="T10" fmla="*/ 50800 w 32"/>
                <a:gd name="T11" fmla="*/ 12700 h 24"/>
                <a:gd name="T12" fmla="*/ 12700 w 32"/>
                <a:gd name="T13" fmla="*/ 0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2" h="24">
                  <a:moveTo>
                    <a:pt x="8" y="0"/>
                  </a:moveTo>
                  <a:lnTo>
                    <a:pt x="0" y="16"/>
                  </a:lnTo>
                  <a:lnTo>
                    <a:pt x="24" y="24"/>
                  </a:lnTo>
                  <a:lnTo>
                    <a:pt x="24" y="8"/>
                  </a:lnTo>
                  <a:lnTo>
                    <a:pt x="32" y="8"/>
                  </a:lnTo>
                  <a:lnTo>
                    <a:pt x="8" y="0"/>
                  </a:lnTo>
                  <a:close/>
                </a:path>
              </a:pathLst>
            </a:custGeom>
            <a:blipFill dpi="0" rotWithShape="0">
              <a:blip r:embed="rId5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301" name="Freeform 147"/>
            <p:cNvSpPr>
              <a:spLocks/>
            </p:cNvSpPr>
            <p:nvPr/>
          </p:nvSpPr>
          <p:spPr bwMode="auto">
            <a:xfrm>
              <a:off x="3389313" y="3787775"/>
              <a:ext cx="63500" cy="38100"/>
            </a:xfrm>
            <a:custGeom>
              <a:avLst/>
              <a:gdLst>
                <a:gd name="T0" fmla="*/ 0 w 40"/>
                <a:gd name="T1" fmla="*/ 0 h 24"/>
                <a:gd name="T2" fmla="*/ 0 w 40"/>
                <a:gd name="T3" fmla="*/ 25400 h 24"/>
                <a:gd name="T4" fmla="*/ 63500 w 40"/>
                <a:gd name="T5" fmla="*/ 38100 h 24"/>
                <a:gd name="T6" fmla="*/ 63500 w 40"/>
                <a:gd name="T7" fmla="*/ 12700 h 24"/>
                <a:gd name="T8" fmla="*/ 0 w 40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" h="24">
                  <a:moveTo>
                    <a:pt x="0" y="0"/>
                  </a:moveTo>
                  <a:lnTo>
                    <a:pt x="0" y="16"/>
                  </a:lnTo>
                  <a:lnTo>
                    <a:pt x="40" y="24"/>
                  </a:lnTo>
                  <a:lnTo>
                    <a:pt x="40" y="8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0">
              <a:blip r:embed="rId5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302" name="Freeform 148"/>
            <p:cNvSpPr>
              <a:spLocks/>
            </p:cNvSpPr>
            <p:nvPr/>
          </p:nvSpPr>
          <p:spPr bwMode="auto">
            <a:xfrm>
              <a:off x="3529013" y="3813175"/>
              <a:ext cx="101600" cy="50800"/>
            </a:xfrm>
            <a:custGeom>
              <a:avLst/>
              <a:gdLst>
                <a:gd name="T0" fmla="*/ 0 w 64"/>
                <a:gd name="T1" fmla="*/ 0 h 32"/>
                <a:gd name="T2" fmla="*/ 0 w 64"/>
                <a:gd name="T3" fmla="*/ 25400 h 32"/>
                <a:gd name="T4" fmla="*/ 101600 w 64"/>
                <a:gd name="T5" fmla="*/ 50800 h 32"/>
                <a:gd name="T6" fmla="*/ 101600 w 64"/>
                <a:gd name="T7" fmla="*/ 25400 h 32"/>
                <a:gd name="T8" fmla="*/ 0 w 64"/>
                <a:gd name="T9" fmla="*/ 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4" h="32">
                  <a:moveTo>
                    <a:pt x="0" y="0"/>
                  </a:moveTo>
                  <a:lnTo>
                    <a:pt x="0" y="16"/>
                  </a:lnTo>
                  <a:lnTo>
                    <a:pt x="64" y="32"/>
                  </a:lnTo>
                  <a:lnTo>
                    <a:pt x="64" y="16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0">
              <a:blip r:embed="rId5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303" name="Freeform 149"/>
            <p:cNvSpPr>
              <a:spLocks/>
            </p:cNvSpPr>
            <p:nvPr/>
          </p:nvSpPr>
          <p:spPr bwMode="auto">
            <a:xfrm>
              <a:off x="3694113" y="3863975"/>
              <a:ext cx="38100" cy="25400"/>
            </a:xfrm>
            <a:custGeom>
              <a:avLst/>
              <a:gdLst>
                <a:gd name="T0" fmla="*/ 0 w 24"/>
                <a:gd name="T1" fmla="*/ 0 h 16"/>
                <a:gd name="T2" fmla="*/ 0 w 24"/>
                <a:gd name="T3" fmla="*/ 25400 h 16"/>
                <a:gd name="T4" fmla="*/ 25400 w 24"/>
                <a:gd name="T5" fmla="*/ 25400 h 16"/>
                <a:gd name="T6" fmla="*/ 25400 w 24"/>
                <a:gd name="T7" fmla="*/ 25400 h 16"/>
                <a:gd name="T8" fmla="*/ 38100 w 24"/>
                <a:gd name="T9" fmla="*/ 0 h 16"/>
                <a:gd name="T10" fmla="*/ 25400 w 24"/>
                <a:gd name="T11" fmla="*/ 0 h 16"/>
                <a:gd name="T12" fmla="*/ 0 w 24"/>
                <a:gd name="T13" fmla="*/ 0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4" h="16">
                  <a:moveTo>
                    <a:pt x="0" y="0"/>
                  </a:moveTo>
                  <a:lnTo>
                    <a:pt x="0" y="16"/>
                  </a:lnTo>
                  <a:lnTo>
                    <a:pt x="16" y="16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0">
              <a:blip r:embed="rId5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304" name="Freeform 150"/>
            <p:cNvSpPr>
              <a:spLocks/>
            </p:cNvSpPr>
            <p:nvPr/>
          </p:nvSpPr>
          <p:spPr bwMode="auto">
            <a:xfrm>
              <a:off x="3719513" y="3863975"/>
              <a:ext cx="88900" cy="50800"/>
            </a:xfrm>
            <a:custGeom>
              <a:avLst/>
              <a:gdLst>
                <a:gd name="T0" fmla="*/ 12700 w 56"/>
                <a:gd name="T1" fmla="*/ 0 h 32"/>
                <a:gd name="T2" fmla="*/ 0 w 56"/>
                <a:gd name="T3" fmla="*/ 25400 h 32"/>
                <a:gd name="T4" fmla="*/ 76200 w 56"/>
                <a:gd name="T5" fmla="*/ 50800 h 32"/>
                <a:gd name="T6" fmla="*/ 88900 w 56"/>
                <a:gd name="T7" fmla="*/ 25400 h 32"/>
                <a:gd name="T8" fmla="*/ 12700 w 56"/>
                <a:gd name="T9" fmla="*/ 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6" h="32">
                  <a:moveTo>
                    <a:pt x="8" y="0"/>
                  </a:moveTo>
                  <a:lnTo>
                    <a:pt x="0" y="16"/>
                  </a:lnTo>
                  <a:lnTo>
                    <a:pt x="48" y="32"/>
                  </a:lnTo>
                  <a:lnTo>
                    <a:pt x="56" y="16"/>
                  </a:lnTo>
                  <a:lnTo>
                    <a:pt x="8" y="0"/>
                  </a:lnTo>
                  <a:close/>
                </a:path>
              </a:pathLst>
            </a:custGeom>
            <a:blipFill dpi="0" rotWithShape="0">
              <a:blip r:embed="rId5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305" name="Freeform 151"/>
            <p:cNvSpPr>
              <a:spLocks/>
            </p:cNvSpPr>
            <p:nvPr/>
          </p:nvSpPr>
          <p:spPr bwMode="auto">
            <a:xfrm>
              <a:off x="3871913" y="3914775"/>
              <a:ext cx="101600" cy="63500"/>
            </a:xfrm>
            <a:custGeom>
              <a:avLst/>
              <a:gdLst>
                <a:gd name="T0" fmla="*/ 12700 w 64"/>
                <a:gd name="T1" fmla="*/ 0 h 40"/>
                <a:gd name="T2" fmla="*/ 0 w 64"/>
                <a:gd name="T3" fmla="*/ 25400 h 40"/>
                <a:gd name="T4" fmla="*/ 88900 w 64"/>
                <a:gd name="T5" fmla="*/ 63500 h 40"/>
                <a:gd name="T6" fmla="*/ 101600 w 64"/>
                <a:gd name="T7" fmla="*/ 38100 h 40"/>
                <a:gd name="T8" fmla="*/ 12700 w 64"/>
                <a:gd name="T9" fmla="*/ 0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4" h="40">
                  <a:moveTo>
                    <a:pt x="8" y="0"/>
                  </a:moveTo>
                  <a:lnTo>
                    <a:pt x="0" y="16"/>
                  </a:lnTo>
                  <a:lnTo>
                    <a:pt x="56" y="40"/>
                  </a:lnTo>
                  <a:lnTo>
                    <a:pt x="64" y="24"/>
                  </a:lnTo>
                  <a:lnTo>
                    <a:pt x="8" y="0"/>
                  </a:lnTo>
                  <a:close/>
                </a:path>
              </a:pathLst>
            </a:custGeom>
            <a:blipFill dpi="0" rotWithShape="0">
              <a:blip r:embed="rId5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306" name="Freeform 152"/>
            <p:cNvSpPr>
              <a:spLocks/>
            </p:cNvSpPr>
            <p:nvPr/>
          </p:nvSpPr>
          <p:spPr bwMode="auto">
            <a:xfrm>
              <a:off x="4037013" y="3978275"/>
              <a:ext cx="101600" cy="76200"/>
            </a:xfrm>
            <a:custGeom>
              <a:avLst/>
              <a:gdLst>
                <a:gd name="T0" fmla="*/ 12700 w 64"/>
                <a:gd name="T1" fmla="*/ 0 h 48"/>
                <a:gd name="T2" fmla="*/ 0 w 64"/>
                <a:gd name="T3" fmla="*/ 25400 h 48"/>
                <a:gd name="T4" fmla="*/ 88900 w 64"/>
                <a:gd name="T5" fmla="*/ 76200 h 48"/>
                <a:gd name="T6" fmla="*/ 101600 w 64"/>
                <a:gd name="T7" fmla="*/ 50800 h 48"/>
                <a:gd name="T8" fmla="*/ 12700 w 64"/>
                <a:gd name="T9" fmla="*/ 0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4" h="48">
                  <a:moveTo>
                    <a:pt x="8" y="0"/>
                  </a:moveTo>
                  <a:lnTo>
                    <a:pt x="0" y="16"/>
                  </a:lnTo>
                  <a:lnTo>
                    <a:pt x="56" y="48"/>
                  </a:lnTo>
                  <a:lnTo>
                    <a:pt x="64" y="32"/>
                  </a:lnTo>
                  <a:lnTo>
                    <a:pt x="8" y="0"/>
                  </a:lnTo>
                  <a:close/>
                </a:path>
              </a:pathLst>
            </a:custGeom>
            <a:blipFill dpi="0" rotWithShape="0">
              <a:blip r:embed="rId5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307" name="Freeform 153"/>
            <p:cNvSpPr>
              <a:spLocks/>
            </p:cNvSpPr>
            <p:nvPr/>
          </p:nvSpPr>
          <p:spPr bwMode="auto">
            <a:xfrm>
              <a:off x="4189413" y="4067175"/>
              <a:ext cx="101600" cy="63500"/>
            </a:xfrm>
            <a:custGeom>
              <a:avLst/>
              <a:gdLst>
                <a:gd name="T0" fmla="*/ 12700 w 64"/>
                <a:gd name="T1" fmla="*/ 0 h 40"/>
                <a:gd name="T2" fmla="*/ 0 w 64"/>
                <a:gd name="T3" fmla="*/ 25400 h 40"/>
                <a:gd name="T4" fmla="*/ 88900 w 64"/>
                <a:gd name="T5" fmla="*/ 63500 h 40"/>
                <a:gd name="T6" fmla="*/ 101600 w 64"/>
                <a:gd name="T7" fmla="*/ 38100 h 40"/>
                <a:gd name="T8" fmla="*/ 12700 w 64"/>
                <a:gd name="T9" fmla="*/ 0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4" h="40">
                  <a:moveTo>
                    <a:pt x="8" y="0"/>
                  </a:moveTo>
                  <a:lnTo>
                    <a:pt x="0" y="16"/>
                  </a:lnTo>
                  <a:lnTo>
                    <a:pt x="56" y="40"/>
                  </a:lnTo>
                  <a:lnTo>
                    <a:pt x="64" y="24"/>
                  </a:lnTo>
                  <a:lnTo>
                    <a:pt x="8" y="0"/>
                  </a:lnTo>
                  <a:close/>
                </a:path>
              </a:pathLst>
            </a:custGeom>
            <a:blipFill dpi="0" rotWithShape="0">
              <a:blip r:embed="rId5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308" name="Freeform 154"/>
            <p:cNvSpPr>
              <a:spLocks/>
            </p:cNvSpPr>
            <p:nvPr/>
          </p:nvSpPr>
          <p:spPr bwMode="auto">
            <a:xfrm>
              <a:off x="4354513" y="4143375"/>
              <a:ext cx="88900" cy="76200"/>
            </a:xfrm>
            <a:custGeom>
              <a:avLst/>
              <a:gdLst>
                <a:gd name="T0" fmla="*/ 12700 w 56"/>
                <a:gd name="T1" fmla="*/ 0 h 48"/>
                <a:gd name="T2" fmla="*/ 0 w 56"/>
                <a:gd name="T3" fmla="*/ 25400 h 48"/>
                <a:gd name="T4" fmla="*/ 76200 w 56"/>
                <a:gd name="T5" fmla="*/ 76200 h 48"/>
                <a:gd name="T6" fmla="*/ 88900 w 56"/>
                <a:gd name="T7" fmla="*/ 50800 h 48"/>
                <a:gd name="T8" fmla="*/ 12700 w 56"/>
                <a:gd name="T9" fmla="*/ 0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6" h="48">
                  <a:moveTo>
                    <a:pt x="8" y="0"/>
                  </a:moveTo>
                  <a:lnTo>
                    <a:pt x="0" y="16"/>
                  </a:lnTo>
                  <a:lnTo>
                    <a:pt x="48" y="48"/>
                  </a:lnTo>
                  <a:lnTo>
                    <a:pt x="56" y="32"/>
                  </a:lnTo>
                  <a:lnTo>
                    <a:pt x="8" y="0"/>
                  </a:lnTo>
                  <a:close/>
                </a:path>
              </a:pathLst>
            </a:custGeom>
            <a:blipFill dpi="0" rotWithShape="0">
              <a:blip r:embed="rId5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309" name="Freeform 155"/>
            <p:cNvSpPr>
              <a:spLocks/>
            </p:cNvSpPr>
            <p:nvPr/>
          </p:nvSpPr>
          <p:spPr bwMode="auto">
            <a:xfrm>
              <a:off x="4494213" y="4244975"/>
              <a:ext cx="101600" cy="76200"/>
            </a:xfrm>
            <a:custGeom>
              <a:avLst/>
              <a:gdLst>
                <a:gd name="T0" fmla="*/ 12700 w 64"/>
                <a:gd name="T1" fmla="*/ 0 h 48"/>
                <a:gd name="T2" fmla="*/ 0 w 64"/>
                <a:gd name="T3" fmla="*/ 25400 h 48"/>
                <a:gd name="T4" fmla="*/ 88900 w 64"/>
                <a:gd name="T5" fmla="*/ 76200 h 48"/>
                <a:gd name="T6" fmla="*/ 101600 w 64"/>
                <a:gd name="T7" fmla="*/ 50800 h 48"/>
                <a:gd name="T8" fmla="*/ 12700 w 64"/>
                <a:gd name="T9" fmla="*/ 0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4" h="48">
                  <a:moveTo>
                    <a:pt x="8" y="0"/>
                  </a:moveTo>
                  <a:lnTo>
                    <a:pt x="0" y="16"/>
                  </a:lnTo>
                  <a:lnTo>
                    <a:pt x="56" y="48"/>
                  </a:lnTo>
                  <a:lnTo>
                    <a:pt x="64" y="32"/>
                  </a:lnTo>
                  <a:lnTo>
                    <a:pt x="8" y="0"/>
                  </a:lnTo>
                  <a:close/>
                </a:path>
              </a:pathLst>
            </a:custGeom>
            <a:blipFill dpi="0" rotWithShape="0">
              <a:blip r:embed="rId5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310" name="Freeform 156"/>
            <p:cNvSpPr>
              <a:spLocks/>
            </p:cNvSpPr>
            <p:nvPr/>
          </p:nvSpPr>
          <p:spPr bwMode="auto">
            <a:xfrm>
              <a:off x="4646613" y="4346575"/>
              <a:ext cx="88900" cy="88900"/>
            </a:xfrm>
            <a:custGeom>
              <a:avLst/>
              <a:gdLst>
                <a:gd name="T0" fmla="*/ 12700 w 56"/>
                <a:gd name="T1" fmla="*/ 0 h 56"/>
                <a:gd name="T2" fmla="*/ 0 w 56"/>
                <a:gd name="T3" fmla="*/ 25400 h 56"/>
                <a:gd name="T4" fmla="*/ 76200 w 56"/>
                <a:gd name="T5" fmla="*/ 88900 h 56"/>
                <a:gd name="T6" fmla="*/ 88900 w 56"/>
                <a:gd name="T7" fmla="*/ 63500 h 56"/>
                <a:gd name="T8" fmla="*/ 12700 w 56"/>
                <a:gd name="T9" fmla="*/ 0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6" h="56">
                  <a:moveTo>
                    <a:pt x="8" y="0"/>
                  </a:moveTo>
                  <a:lnTo>
                    <a:pt x="0" y="16"/>
                  </a:lnTo>
                  <a:lnTo>
                    <a:pt x="48" y="56"/>
                  </a:lnTo>
                  <a:lnTo>
                    <a:pt x="56" y="40"/>
                  </a:lnTo>
                  <a:lnTo>
                    <a:pt x="8" y="0"/>
                  </a:lnTo>
                  <a:close/>
                </a:path>
              </a:pathLst>
            </a:custGeom>
            <a:blipFill dpi="0" rotWithShape="0">
              <a:blip r:embed="rId5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311" name="Freeform 157"/>
            <p:cNvSpPr>
              <a:spLocks/>
            </p:cNvSpPr>
            <p:nvPr/>
          </p:nvSpPr>
          <p:spPr bwMode="auto">
            <a:xfrm>
              <a:off x="4773613" y="4460875"/>
              <a:ext cx="76200" cy="63500"/>
            </a:xfrm>
            <a:custGeom>
              <a:avLst/>
              <a:gdLst>
                <a:gd name="T0" fmla="*/ 12700 w 48"/>
                <a:gd name="T1" fmla="*/ 0 h 40"/>
                <a:gd name="T2" fmla="*/ 0 w 48"/>
                <a:gd name="T3" fmla="*/ 25400 h 40"/>
                <a:gd name="T4" fmla="*/ 63500 w 48"/>
                <a:gd name="T5" fmla="*/ 63500 h 40"/>
                <a:gd name="T6" fmla="*/ 50800 w 48"/>
                <a:gd name="T7" fmla="*/ 63500 h 40"/>
                <a:gd name="T8" fmla="*/ 76200 w 48"/>
                <a:gd name="T9" fmla="*/ 50800 h 40"/>
                <a:gd name="T10" fmla="*/ 76200 w 48"/>
                <a:gd name="T11" fmla="*/ 38100 h 40"/>
                <a:gd name="T12" fmla="*/ 12700 w 48"/>
                <a:gd name="T13" fmla="*/ 0 h 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8" h="40">
                  <a:moveTo>
                    <a:pt x="8" y="0"/>
                  </a:moveTo>
                  <a:lnTo>
                    <a:pt x="0" y="16"/>
                  </a:lnTo>
                  <a:lnTo>
                    <a:pt x="40" y="40"/>
                  </a:lnTo>
                  <a:lnTo>
                    <a:pt x="32" y="40"/>
                  </a:lnTo>
                  <a:lnTo>
                    <a:pt x="48" y="32"/>
                  </a:lnTo>
                  <a:lnTo>
                    <a:pt x="48" y="24"/>
                  </a:lnTo>
                  <a:lnTo>
                    <a:pt x="8" y="0"/>
                  </a:lnTo>
                  <a:close/>
                </a:path>
              </a:pathLst>
            </a:custGeom>
            <a:blipFill dpi="0" rotWithShape="0">
              <a:blip r:embed="rId5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312" name="Freeform 158"/>
            <p:cNvSpPr>
              <a:spLocks/>
            </p:cNvSpPr>
            <p:nvPr/>
          </p:nvSpPr>
          <p:spPr bwMode="auto">
            <a:xfrm>
              <a:off x="4824413" y="4511675"/>
              <a:ext cx="38100" cy="38100"/>
            </a:xfrm>
            <a:custGeom>
              <a:avLst/>
              <a:gdLst>
                <a:gd name="T0" fmla="*/ 25400 w 24"/>
                <a:gd name="T1" fmla="*/ 0 h 24"/>
                <a:gd name="T2" fmla="*/ 0 w 24"/>
                <a:gd name="T3" fmla="*/ 12700 h 24"/>
                <a:gd name="T4" fmla="*/ 12700 w 24"/>
                <a:gd name="T5" fmla="*/ 38100 h 24"/>
                <a:gd name="T6" fmla="*/ 38100 w 24"/>
                <a:gd name="T7" fmla="*/ 25400 h 24"/>
                <a:gd name="T8" fmla="*/ 25400 w 24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" h="24">
                  <a:moveTo>
                    <a:pt x="16" y="0"/>
                  </a:moveTo>
                  <a:lnTo>
                    <a:pt x="0" y="8"/>
                  </a:lnTo>
                  <a:lnTo>
                    <a:pt x="8" y="24"/>
                  </a:lnTo>
                  <a:lnTo>
                    <a:pt x="24" y="16"/>
                  </a:lnTo>
                  <a:lnTo>
                    <a:pt x="16" y="0"/>
                  </a:lnTo>
                  <a:close/>
                </a:path>
              </a:pathLst>
            </a:custGeom>
            <a:blipFill dpi="0" rotWithShape="0">
              <a:blip r:embed="rId5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313" name="Freeform 159"/>
            <p:cNvSpPr>
              <a:spLocks/>
            </p:cNvSpPr>
            <p:nvPr/>
          </p:nvSpPr>
          <p:spPr bwMode="auto">
            <a:xfrm>
              <a:off x="4900613" y="4587875"/>
              <a:ext cx="88900" cy="88900"/>
            </a:xfrm>
            <a:custGeom>
              <a:avLst/>
              <a:gdLst>
                <a:gd name="T0" fmla="*/ 12700 w 56"/>
                <a:gd name="T1" fmla="*/ 0 h 56"/>
                <a:gd name="T2" fmla="*/ 0 w 56"/>
                <a:gd name="T3" fmla="*/ 12700 h 56"/>
                <a:gd name="T4" fmla="*/ 76200 w 56"/>
                <a:gd name="T5" fmla="*/ 88900 h 56"/>
                <a:gd name="T6" fmla="*/ 88900 w 56"/>
                <a:gd name="T7" fmla="*/ 76200 h 56"/>
                <a:gd name="T8" fmla="*/ 12700 w 56"/>
                <a:gd name="T9" fmla="*/ 0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6" h="56">
                  <a:moveTo>
                    <a:pt x="8" y="0"/>
                  </a:moveTo>
                  <a:lnTo>
                    <a:pt x="0" y="8"/>
                  </a:lnTo>
                  <a:lnTo>
                    <a:pt x="48" y="56"/>
                  </a:lnTo>
                  <a:lnTo>
                    <a:pt x="56" y="48"/>
                  </a:lnTo>
                  <a:lnTo>
                    <a:pt x="8" y="0"/>
                  </a:lnTo>
                  <a:close/>
                </a:path>
              </a:pathLst>
            </a:custGeom>
            <a:blipFill dpi="0" rotWithShape="0">
              <a:blip r:embed="rId5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314" name="Freeform 160"/>
            <p:cNvSpPr>
              <a:spLocks/>
            </p:cNvSpPr>
            <p:nvPr/>
          </p:nvSpPr>
          <p:spPr bwMode="auto">
            <a:xfrm>
              <a:off x="5027613" y="4714875"/>
              <a:ext cx="50800" cy="50800"/>
            </a:xfrm>
            <a:custGeom>
              <a:avLst/>
              <a:gdLst>
                <a:gd name="T0" fmla="*/ 12700 w 32"/>
                <a:gd name="T1" fmla="*/ 0 h 32"/>
                <a:gd name="T2" fmla="*/ 0 w 32"/>
                <a:gd name="T3" fmla="*/ 25400 h 32"/>
                <a:gd name="T4" fmla="*/ 38100 w 32"/>
                <a:gd name="T5" fmla="*/ 50800 h 32"/>
                <a:gd name="T6" fmla="*/ 50800 w 32"/>
                <a:gd name="T7" fmla="*/ 25400 h 32"/>
                <a:gd name="T8" fmla="*/ 12700 w 32"/>
                <a:gd name="T9" fmla="*/ 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" h="32">
                  <a:moveTo>
                    <a:pt x="8" y="0"/>
                  </a:moveTo>
                  <a:lnTo>
                    <a:pt x="0" y="16"/>
                  </a:lnTo>
                  <a:lnTo>
                    <a:pt x="24" y="32"/>
                  </a:lnTo>
                  <a:lnTo>
                    <a:pt x="32" y="16"/>
                  </a:lnTo>
                  <a:lnTo>
                    <a:pt x="8" y="0"/>
                  </a:lnTo>
                  <a:close/>
                </a:path>
              </a:pathLst>
            </a:custGeom>
            <a:blipFill dpi="0" rotWithShape="0">
              <a:blip r:embed="rId5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315" name="Rectangle 161"/>
            <p:cNvSpPr>
              <a:spLocks noChangeArrowheads="1"/>
            </p:cNvSpPr>
            <p:nvPr/>
          </p:nvSpPr>
          <p:spPr bwMode="auto">
            <a:xfrm>
              <a:off x="8483600" y="1423988"/>
              <a:ext cx="50800" cy="25400"/>
            </a:xfrm>
            <a:prstGeom prst="rect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9316" name="Freeform 162"/>
            <p:cNvSpPr>
              <a:spLocks/>
            </p:cNvSpPr>
            <p:nvPr/>
          </p:nvSpPr>
          <p:spPr bwMode="auto">
            <a:xfrm>
              <a:off x="8305800" y="1385888"/>
              <a:ext cx="101600" cy="38100"/>
            </a:xfrm>
            <a:custGeom>
              <a:avLst/>
              <a:gdLst>
                <a:gd name="T0" fmla="*/ 101600 w 64"/>
                <a:gd name="T1" fmla="*/ 38100 h 24"/>
                <a:gd name="T2" fmla="*/ 101600 w 64"/>
                <a:gd name="T3" fmla="*/ 12700 h 24"/>
                <a:gd name="T4" fmla="*/ 0 w 64"/>
                <a:gd name="T5" fmla="*/ 0 h 24"/>
                <a:gd name="T6" fmla="*/ 0 w 64"/>
                <a:gd name="T7" fmla="*/ 25400 h 24"/>
                <a:gd name="T8" fmla="*/ 101600 w 64"/>
                <a:gd name="T9" fmla="*/ 3810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4" h="24">
                  <a:moveTo>
                    <a:pt x="64" y="24"/>
                  </a:moveTo>
                  <a:lnTo>
                    <a:pt x="64" y="8"/>
                  </a:lnTo>
                  <a:lnTo>
                    <a:pt x="0" y="0"/>
                  </a:lnTo>
                  <a:lnTo>
                    <a:pt x="0" y="16"/>
                  </a:lnTo>
                  <a:lnTo>
                    <a:pt x="64" y="24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317" name="Freeform 163"/>
            <p:cNvSpPr>
              <a:spLocks/>
            </p:cNvSpPr>
            <p:nvPr/>
          </p:nvSpPr>
          <p:spPr bwMode="auto">
            <a:xfrm>
              <a:off x="8140700" y="1347788"/>
              <a:ext cx="101600" cy="50800"/>
            </a:xfrm>
            <a:custGeom>
              <a:avLst/>
              <a:gdLst>
                <a:gd name="T0" fmla="*/ 88900 w 64"/>
                <a:gd name="T1" fmla="*/ 50800 h 32"/>
                <a:gd name="T2" fmla="*/ 101600 w 64"/>
                <a:gd name="T3" fmla="*/ 25400 h 32"/>
                <a:gd name="T4" fmla="*/ 12700 w 64"/>
                <a:gd name="T5" fmla="*/ 0 h 32"/>
                <a:gd name="T6" fmla="*/ 12700 w 64"/>
                <a:gd name="T7" fmla="*/ 0 h 32"/>
                <a:gd name="T8" fmla="*/ 0 w 64"/>
                <a:gd name="T9" fmla="*/ 25400 h 32"/>
                <a:gd name="T10" fmla="*/ 0 w 64"/>
                <a:gd name="T11" fmla="*/ 25400 h 32"/>
                <a:gd name="T12" fmla="*/ 88900 w 64"/>
                <a:gd name="T13" fmla="*/ 50800 h 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4" h="32">
                  <a:moveTo>
                    <a:pt x="56" y="32"/>
                  </a:moveTo>
                  <a:lnTo>
                    <a:pt x="64" y="16"/>
                  </a:lnTo>
                  <a:lnTo>
                    <a:pt x="8" y="0"/>
                  </a:lnTo>
                  <a:lnTo>
                    <a:pt x="0" y="16"/>
                  </a:lnTo>
                  <a:lnTo>
                    <a:pt x="56" y="32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318" name="Freeform 164"/>
            <p:cNvSpPr>
              <a:spLocks/>
            </p:cNvSpPr>
            <p:nvPr/>
          </p:nvSpPr>
          <p:spPr bwMode="auto">
            <a:xfrm>
              <a:off x="8140700" y="1347788"/>
              <a:ext cx="12700" cy="25400"/>
            </a:xfrm>
            <a:custGeom>
              <a:avLst/>
              <a:gdLst>
                <a:gd name="T0" fmla="*/ 0 w 8"/>
                <a:gd name="T1" fmla="*/ 25400 h 16"/>
                <a:gd name="T2" fmla="*/ 12700 w 8"/>
                <a:gd name="T3" fmla="*/ 0 h 16"/>
                <a:gd name="T4" fmla="*/ 12700 w 8"/>
                <a:gd name="T5" fmla="*/ 0 h 16"/>
                <a:gd name="T6" fmla="*/ 0 w 8"/>
                <a:gd name="T7" fmla="*/ 25400 h 1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" h="16">
                  <a:moveTo>
                    <a:pt x="0" y="16"/>
                  </a:moveTo>
                  <a:lnTo>
                    <a:pt x="8" y="0"/>
                  </a:lnTo>
                  <a:lnTo>
                    <a:pt x="0" y="16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319" name="Freeform 165"/>
            <p:cNvSpPr>
              <a:spLocks/>
            </p:cNvSpPr>
            <p:nvPr/>
          </p:nvSpPr>
          <p:spPr bwMode="auto">
            <a:xfrm>
              <a:off x="7962900" y="1335088"/>
              <a:ext cx="101600" cy="38100"/>
            </a:xfrm>
            <a:custGeom>
              <a:avLst/>
              <a:gdLst>
                <a:gd name="T0" fmla="*/ 101600 w 64"/>
                <a:gd name="T1" fmla="*/ 38100 h 24"/>
                <a:gd name="T2" fmla="*/ 101600 w 64"/>
                <a:gd name="T3" fmla="*/ 12700 h 24"/>
                <a:gd name="T4" fmla="*/ 0 w 64"/>
                <a:gd name="T5" fmla="*/ 0 h 24"/>
                <a:gd name="T6" fmla="*/ 0 w 64"/>
                <a:gd name="T7" fmla="*/ 25400 h 24"/>
                <a:gd name="T8" fmla="*/ 101600 w 64"/>
                <a:gd name="T9" fmla="*/ 3810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4" h="24">
                  <a:moveTo>
                    <a:pt x="64" y="24"/>
                  </a:moveTo>
                  <a:lnTo>
                    <a:pt x="64" y="8"/>
                  </a:lnTo>
                  <a:lnTo>
                    <a:pt x="0" y="0"/>
                  </a:lnTo>
                  <a:lnTo>
                    <a:pt x="0" y="16"/>
                  </a:lnTo>
                  <a:lnTo>
                    <a:pt x="64" y="24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320" name="Freeform 166"/>
            <p:cNvSpPr>
              <a:spLocks/>
            </p:cNvSpPr>
            <p:nvPr/>
          </p:nvSpPr>
          <p:spPr bwMode="auto">
            <a:xfrm>
              <a:off x="7785100" y="1322388"/>
              <a:ext cx="101600" cy="38100"/>
            </a:xfrm>
            <a:custGeom>
              <a:avLst/>
              <a:gdLst>
                <a:gd name="T0" fmla="*/ 101600 w 64"/>
                <a:gd name="T1" fmla="*/ 38100 h 24"/>
                <a:gd name="T2" fmla="*/ 101600 w 64"/>
                <a:gd name="T3" fmla="*/ 12700 h 24"/>
                <a:gd name="T4" fmla="*/ 0 w 64"/>
                <a:gd name="T5" fmla="*/ 0 h 24"/>
                <a:gd name="T6" fmla="*/ 0 w 64"/>
                <a:gd name="T7" fmla="*/ 25400 h 24"/>
                <a:gd name="T8" fmla="*/ 101600 w 64"/>
                <a:gd name="T9" fmla="*/ 3810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4" h="24">
                  <a:moveTo>
                    <a:pt x="64" y="24"/>
                  </a:moveTo>
                  <a:lnTo>
                    <a:pt x="64" y="8"/>
                  </a:lnTo>
                  <a:lnTo>
                    <a:pt x="0" y="0"/>
                  </a:lnTo>
                  <a:lnTo>
                    <a:pt x="0" y="16"/>
                  </a:lnTo>
                  <a:lnTo>
                    <a:pt x="64" y="24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321" name="Rectangle 167"/>
            <p:cNvSpPr>
              <a:spLocks noChangeArrowheads="1"/>
            </p:cNvSpPr>
            <p:nvPr/>
          </p:nvSpPr>
          <p:spPr bwMode="auto">
            <a:xfrm>
              <a:off x="7607300" y="1335088"/>
              <a:ext cx="101600" cy="25400"/>
            </a:xfrm>
            <a:prstGeom prst="rect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9322" name="Rectangle 168"/>
            <p:cNvSpPr>
              <a:spLocks noChangeArrowheads="1"/>
            </p:cNvSpPr>
            <p:nvPr/>
          </p:nvSpPr>
          <p:spPr bwMode="auto">
            <a:xfrm>
              <a:off x="7429500" y="1347788"/>
              <a:ext cx="101600" cy="25400"/>
            </a:xfrm>
            <a:prstGeom prst="rect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9323" name="Freeform 169"/>
            <p:cNvSpPr>
              <a:spLocks/>
            </p:cNvSpPr>
            <p:nvPr/>
          </p:nvSpPr>
          <p:spPr bwMode="auto">
            <a:xfrm>
              <a:off x="7264400" y="1373188"/>
              <a:ext cx="101600" cy="50800"/>
            </a:xfrm>
            <a:custGeom>
              <a:avLst/>
              <a:gdLst>
                <a:gd name="T0" fmla="*/ 101600 w 64"/>
                <a:gd name="T1" fmla="*/ 25400 h 32"/>
                <a:gd name="T2" fmla="*/ 88900 w 64"/>
                <a:gd name="T3" fmla="*/ 0 h 32"/>
                <a:gd name="T4" fmla="*/ 0 w 64"/>
                <a:gd name="T5" fmla="*/ 25400 h 32"/>
                <a:gd name="T6" fmla="*/ 12700 w 64"/>
                <a:gd name="T7" fmla="*/ 50800 h 32"/>
                <a:gd name="T8" fmla="*/ 101600 w 64"/>
                <a:gd name="T9" fmla="*/ 2540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4" h="32">
                  <a:moveTo>
                    <a:pt x="64" y="16"/>
                  </a:moveTo>
                  <a:lnTo>
                    <a:pt x="56" y="0"/>
                  </a:lnTo>
                  <a:lnTo>
                    <a:pt x="0" y="16"/>
                  </a:lnTo>
                  <a:lnTo>
                    <a:pt x="8" y="32"/>
                  </a:lnTo>
                  <a:lnTo>
                    <a:pt x="64" y="16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324" name="Freeform 170"/>
            <p:cNvSpPr>
              <a:spLocks/>
            </p:cNvSpPr>
            <p:nvPr/>
          </p:nvSpPr>
          <p:spPr bwMode="auto">
            <a:xfrm>
              <a:off x="7086600" y="1411288"/>
              <a:ext cx="101600" cy="50800"/>
            </a:xfrm>
            <a:custGeom>
              <a:avLst/>
              <a:gdLst>
                <a:gd name="T0" fmla="*/ 101600 w 64"/>
                <a:gd name="T1" fmla="*/ 25400 h 32"/>
                <a:gd name="T2" fmla="*/ 101600 w 64"/>
                <a:gd name="T3" fmla="*/ 0 h 32"/>
                <a:gd name="T4" fmla="*/ 0 w 64"/>
                <a:gd name="T5" fmla="*/ 25400 h 32"/>
                <a:gd name="T6" fmla="*/ 0 w 64"/>
                <a:gd name="T7" fmla="*/ 50800 h 32"/>
                <a:gd name="T8" fmla="*/ 101600 w 64"/>
                <a:gd name="T9" fmla="*/ 2540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4" h="32">
                  <a:moveTo>
                    <a:pt x="64" y="16"/>
                  </a:moveTo>
                  <a:lnTo>
                    <a:pt x="64" y="0"/>
                  </a:lnTo>
                  <a:lnTo>
                    <a:pt x="0" y="16"/>
                  </a:lnTo>
                  <a:lnTo>
                    <a:pt x="0" y="32"/>
                  </a:lnTo>
                  <a:lnTo>
                    <a:pt x="64" y="16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325" name="Freeform 171"/>
            <p:cNvSpPr>
              <a:spLocks/>
            </p:cNvSpPr>
            <p:nvPr/>
          </p:nvSpPr>
          <p:spPr bwMode="auto">
            <a:xfrm>
              <a:off x="6934200" y="1474788"/>
              <a:ext cx="101600" cy="63500"/>
            </a:xfrm>
            <a:custGeom>
              <a:avLst/>
              <a:gdLst>
                <a:gd name="T0" fmla="*/ 101600 w 64"/>
                <a:gd name="T1" fmla="*/ 25400 h 40"/>
                <a:gd name="T2" fmla="*/ 88900 w 64"/>
                <a:gd name="T3" fmla="*/ 0 h 40"/>
                <a:gd name="T4" fmla="*/ 0 w 64"/>
                <a:gd name="T5" fmla="*/ 38100 h 40"/>
                <a:gd name="T6" fmla="*/ 12700 w 64"/>
                <a:gd name="T7" fmla="*/ 63500 h 40"/>
                <a:gd name="T8" fmla="*/ 101600 w 64"/>
                <a:gd name="T9" fmla="*/ 25400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4" h="40">
                  <a:moveTo>
                    <a:pt x="64" y="16"/>
                  </a:moveTo>
                  <a:lnTo>
                    <a:pt x="56" y="0"/>
                  </a:lnTo>
                  <a:lnTo>
                    <a:pt x="0" y="24"/>
                  </a:lnTo>
                  <a:lnTo>
                    <a:pt x="8" y="40"/>
                  </a:lnTo>
                  <a:lnTo>
                    <a:pt x="64" y="16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326" name="Freeform 172"/>
            <p:cNvSpPr>
              <a:spLocks/>
            </p:cNvSpPr>
            <p:nvPr/>
          </p:nvSpPr>
          <p:spPr bwMode="auto">
            <a:xfrm>
              <a:off x="6769100" y="1550988"/>
              <a:ext cx="101600" cy="63500"/>
            </a:xfrm>
            <a:custGeom>
              <a:avLst/>
              <a:gdLst>
                <a:gd name="T0" fmla="*/ 101600 w 64"/>
                <a:gd name="T1" fmla="*/ 25400 h 40"/>
                <a:gd name="T2" fmla="*/ 88900 w 64"/>
                <a:gd name="T3" fmla="*/ 0 h 40"/>
                <a:gd name="T4" fmla="*/ 0 w 64"/>
                <a:gd name="T5" fmla="*/ 38100 h 40"/>
                <a:gd name="T6" fmla="*/ 12700 w 64"/>
                <a:gd name="T7" fmla="*/ 63500 h 40"/>
                <a:gd name="T8" fmla="*/ 101600 w 64"/>
                <a:gd name="T9" fmla="*/ 25400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4" h="40">
                  <a:moveTo>
                    <a:pt x="64" y="16"/>
                  </a:moveTo>
                  <a:lnTo>
                    <a:pt x="56" y="0"/>
                  </a:lnTo>
                  <a:lnTo>
                    <a:pt x="0" y="24"/>
                  </a:lnTo>
                  <a:lnTo>
                    <a:pt x="8" y="40"/>
                  </a:lnTo>
                  <a:lnTo>
                    <a:pt x="64" y="16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327" name="Freeform 173"/>
            <p:cNvSpPr>
              <a:spLocks/>
            </p:cNvSpPr>
            <p:nvPr/>
          </p:nvSpPr>
          <p:spPr bwMode="auto">
            <a:xfrm>
              <a:off x="6629400" y="1627188"/>
              <a:ext cx="88900" cy="88900"/>
            </a:xfrm>
            <a:custGeom>
              <a:avLst/>
              <a:gdLst>
                <a:gd name="T0" fmla="*/ 88900 w 56"/>
                <a:gd name="T1" fmla="*/ 25400 h 56"/>
                <a:gd name="T2" fmla="*/ 76200 w 56"/>
                <a:gd name="T3" fmla="*/ 0 h 56"/>
                <a:gd name="T4" fmla="*/ 0 w 56"/>
                <a:gd name="T5" fmla="*/ 63500 h 56"/>
                <a:gd name="T6" fmla="*/ 12700 w 56"/>
                <a:gd name="T7" fmla="*/ 88900 h 56"/>
                <a:gd name="T8" fmla="*/ 88900 w 56"/>
                <a:gd name="T9" fmla="*/ 25400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6" h="56">
                  <a:moveTo>
                    <a:pt x="56" y="16"/>
                  </a:moveTo>
                  <a:lnTo>
                    <a:pt x="48" y="0"/>
                  </a:lnTo>
                  <a:lnTo>
                    <a:pt x="0" y="40"/>
                  </a:lnTo>
                  <a:lnTo>
                    <a:pt x="8" y="56"/>
                  </a:lnTo>
                  <a:lnTo>
                    <a:pt x="56" y="16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328" name="Freeform 174"/>
            <p:cNvSpPr>
              <a:spLocks/>
            </p:cNvSpPr>
            <p:nvPr/>
          </p:nvSpPr>
          <p:spPr bwMode="auto">
            <a:xfrm>
              <a:off x="6477000" y="1728788"/>
              <a:ext cx="101600" cy="88900"/>
            </a:xfrm>
            <a:custGeom>
              <a:avLst/>
              <a:gdLst>
                <a:gd name="T0" fmla="*/ 101600 w 64"/>
                <a:gd name="T1" fmla="*/ 25400 h 56"/>
                <a:gd name="T2" fmla="*/ 88900 w 64"/>
                <a:gd name="T3" fmla="*/ 0 h 56"/>
                <a:gd name="T4" fmla="*/ 0 w 64"/>
                <a:gd name="T5" fmla="*/ 63500 h 56"/>
                <a:gd name="T6" fmla="*/ 12700 w 64"/>
                <a:gd name="T7" fmla="*/ 88900 h 56"/>
                <a:gd name="T8" fmla="*/ 101600 w 64"/>
                <a:gd name="T9" fmla="*/ 25400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4" h="56">
                  <a:moveTo>
                    <a:pt x="64" y="16"/>
                  </a:moveTo>
                  <a:lnTo>
                    <a:pt x="56" y="0"/>
                  </a:lnTo>
                  <a:lnTo>
                    <a:pt x="0" y="40"/>
                  </a:lnTo>
                  <a:lnTo>
                    <a:pt x="8" y="56"/>
                  </a:lnTo>
                  <a:lnTo>
                    <a:pt x="64" y="16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329" name="Freeform 175"/>
            <p:cNvSpPr>
              <a:spLocks/>
            </p:cNvSpPr>
            <p:nvPr/>
          </p:nvSpPr>
          <p:spPr bwMode="auto">
            <a:xfrm>
              <a:off x="6350000" y="1843088"/>
              <a:ext cx="88900" cy="88900"/>
            </a:xfrm>
            <a:custGeom>
              <a:avLst/>
              <a:gdLst>
                <a:gd name="T0" fmla="*/ 88900 w 56"/>
                <a:gd name="T1" fmla="*/ 25400 h 56"/>
                <a:gd name="T2" fmla="*/ 76200 w 56"/>
                <a:gd name="T3" fmla="*/ 0 h 56"/>
                <a:gd name="T4" fmla="*/ 0 w 56"/>
                <a:gd name="T5" fmla="*/ 63500 h 56"/>
                <a:gd name="T6" fmla="*/ 12700 w 56"/>
                <a:gd name="T7" fmla="*/ 88900 h 56"/>
                <a:gd name="T8" fmla="*/ 88900 w 56"/>
                <a:gd name="T9" fmla="*/ 25400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6" h="56">
                  <a:moveTo>
                    <a:pt x="56" y="16"/>
                  </a:moveTo>
                  <a:lnTo>
                    <a:pt x="48" y="0"/>
                  </a:lnTo>
                  <a:lnTo>
                    <a:pt x="0" y="40"/>
                  </a:lnTo>
                  <a:lnTo>
                    <a:pt x="8" y="56"/>
                  </a:lnTo>
                  <a:lnTo>
                    <a:pt x="56" y="16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330" name="Freeform 176"/>
            <p:cNvSpPr>
              <a:spLocks/>
            </p:cNvSpPr>
            <p:nvPr/>
          </p:nvSpPr>
          <p:spPr bwMode="auto">
            <a:xfrm>
              <a:off x="6223000" y="1970088"/>
              <a:ext cx="88900" cy="88900"/>
            </a:xfrm>
            <a:custGeom>
              <a:avLst/>
              <a:gdLst>
                <a:gd name="T0" fmla="*/ 88900 w 56"/>
                <a:gd name="T1" fmla="*/ 12700 h 56"/>
                <a:gd name="T2" fmla="*/ 76200 w 56"/>
                <a:gd name="T3" fmla="*/ 0 h 56"/>
                <a:gd name="T4" fmla="*/ 0 w 56"/>
                <a:gd name="T5" fmla="*/ 76200 h 56"/>
                <a:gd name="T6" fmla="*/ 12700 w 56"/>
                <a:gd name="T7" fmla="*/ 88900 h 56"/>
                <a:gd name="T8" fmla="*/ 88900 w 56"/>
                <a:gd name="T9" fmla="*/ 12700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6" h="56">
                  <a:moveTo>
                    <a:pt x="56" y="8"/>
                  </a:moveTo>
                  <a:lnTo>
                    <a:pt x="48" y="0"/>
                  </a:lnTo>
                  <a:lnTo>
                    <a:pt x="0" y="48"/>
                  </a:lnTo>
                  <a:lnTo>
                    <a:pt x="8" y="56"/>
                  </a:lnTo>
                  <a:lnTo>
                    <a:pt x="56" y="8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331" name="Freeform 177"/>
            <p:cNvSpPr>
              <a:spLocks/>
            </p:cNvSpPr>
            <p:nvPr/>
          </p:nvSpPr>
          <p:spPr bwMode="auto">
            <a:xfrm>
              <a:off x="6096000" y="2097088"/>
              <a:ext cx="88900" cy="101600"/>
            </a:xfrm>
            <a:custGeom>
              <a:avLst/>
              <a:gdLst>
                <a:gd name="T0" fmla="*/ 88900 w 56"/>
                <a:gd name="T1" fmla="*/ 12700 h 64"/>
                <a:gd name="T2" fmla="*/ 63500 w 56"/>
                <a:gd name="T3" fmla="*/ 0 h 64"/>
                <a:gd name="T4" fmla="*/ 0 w 56"/>
                <a:gd name="T5" fmla="*/ 88900 h 64"/>
                <a:gd name="T6" fmla="*/ 25400 w 56"/>
                <a:gd name="T7" fmla="*/ 101600 h 64"/>
                <a:gd name="T8" fmla="*/ 88900 w 56"/>
                <a:gd name="T9" fmla="*/ 12700 h 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6" h="64">
                  <a:moveTo>
                    <a:pt x="56" y="8"/>
                  </a:moveTo>
                  <a:lnTo>
                    <a:pt x="40" y="0"/>
                  </a:lnTo>
                  <a:lnTo>
                    <a:pt x="0" y="56"/>
                  </a:lnTo>
                  <a:lnTo>
                    <a:pt x="16" y="64"/>
                  </a:lnTo>
                  <a:lnTo>
                    <a:pt x="56" y="8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332" name="Freeform 178"/>
            <p:cNvSpPr>
              <a:spLocks/>
            </p:cNvSpPr>
            <p:nvPr/>
          </p:nvSpPr>
          <p:spPr bwMode="auto">
            <a:xfrm>
              <a:off x="5992813" y="2236788"/>
              <a:ext cx="88900" cy="101600"/>
            </a:xfrm>
            <a:custGeom>
              <a:avLst/>
              <a:gdLst>
                <a:gd name="T0" fmla="*/ 88900 w 56"/>
                <a:gd name="T1" fmla="*/ 12700 h 64"/>
                <a:gd name="T2" fmla="*/ 63500 w 56"/>
                <a:gd name="T3" fmla="*/ 0 h 64"/>
                <a:gd name="T4" fmla="*/ 0 w 56"/>
                <a:gd name="T5" fmla="*/ 88900 h 64"/>
                <a:gd name="T6" fmla="*/ 25400 w 56"/>
                <a:gd name="T7" fmla="*/ 101600 h 64"/>
                <a:gd name="T8" fmla="*/ 88900 w 56"/>
                <a:gd name="T9" fmla="*/ 12700 h 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6" h="64">
                  <a:moveTo>
                    <a:pt x="56" y="8"/>
                  </a:moveTo>
                  <a:lnTo>
                    <a:pt x="40" y="0"/>
                  </a:lnTo>
                  <a:lnTo>
                    <a:pt x="0" y="56"/>
                  </a:lnTo>
                  <a:lnTo>
                    <a:pt x="16" y="64"/>
                  </a:lnTo>
                  <a:lnTo>
                    <a:pt x="56" y="8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333" name="Freeform 179"/>
            <p:cNvSpPr>
              <a:spLocks/>
            </p:cNvSpPr>
            <p:nvPr/>
          </p:nvSpPr>
          <p:spPr bwMode="auto">
            <a:xfrm>
              <a:off x="5916613" y="2376488"/>
              <a:ext cx="50800" cy="50800"/>
            </a:xfrm>
            <a:custGeom>
              <a:avLst/>
              <a:gdLst>
                <a:gd name="T0" fmla="*/ 50800 w 32"/>
                <a:gd name="T1" fmla="*/ 12700 h 32"/>
                <a:gd name="T2" fmla="*/ 25400 w 32"/>
                <a:gd name="T3" fmla="*/ 0 h 32"/>
                <a:gd name="T4" fmla="*/ 0 w 32"/>
                <a:gd name="T5" fmla="*/ 38100 h 32"/>
                <a:gd name="T6" fmla="*/ 25400 w 32"/>
                <a:gd name="T7" fmla="*/ 50800 h 32"/>
                <a:gd name="T8" fmla="*/ 50800 w 32"/>
                <a:gd name="T9" fmla="*/ 1270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" h="32">
                  <a:moveTo>
                    <a:pt x="32" y="8"/>
                  </a:moveTo>
                  <a:lnTo>
                    <a:pt x="16" y="0"/>
                  </a:lnTo>
                  <a:lnTo>
                    <a:pt x="0" y="24"/>
                  </a:lnTo>
                  <a:lnTo>
                    <a:pt x="16" y="32"/>
                  </a:lnTo>
                  <a:lnTo>
                    <a:pt x="32" y="8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334" name="Freeform 180"/>
            <p:cNvSpPr>
              <a:spLocks/>
            </p:cNvSpPr>
            <p:nvPr/>
          </p:nvSpPr>
          <p:spPr bwMode="auto">
            <a:xfrm>
              <a:off x="7620000" y="5730875"/>
              <a:ext cx="63500" cy="50800"/>
            </a:xfrm>
            <a:custGeom>
              <a:avLst/>
              <a:gdLst>
                <a:gd name="T0" fmla="*/ 63500 w 40"/>
                <a:gd name="T1" fmla="*/ 25400 h 32"/>
                <a:gd name="T2" fmla="*/ 50800 w 40"/>
                <a:gd name="T3" fmla="*/ 0 h 32"/>
                <a:gd name="T4" fmla="*/ 0 w 40"/>
                <a:gd name="T5" fmla="*/ 25400 h 32"/>
                <a:gd name="T6" fmla="*/ 12700 w 40"/>
                <a:gd name="T7" fmla="*/ 50800 h 32"/>
                <a:gd name="T8" fmla="*/ 63500 w 40"/>
                <a:gd name="T9" fmla="*/ 2540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" h="32">
                  <a:moveTo>
                    <a:pt x="40" y="16"/>
                  </a:moveTo>
                  <a:lnTo>
                    <a:pt x="32" y="0"/>
                  </a:lnTo>
                  <a:lnTo>
                    <a:pt x="0" y="16"/>
                  </a:lnTo>
                  <a:lnTo>
                    <a:pt x="8" y="32"/>
                  </a:lnTo>
                  <a:lnTo>
                    <a:pt x="40" y="16"/>
                  </a:lnTo>
                  <a:close/>
                </a:path>
              </a:pathLst>
            </a:custGeom>
            <a:blipFill dpi="0" rotWithShape="0">
              <a:blip r:embed="rId5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335" name="Freeform 181"/>
            <p:cNvSpPr>
              <a:spLocks/>
            </p:cNvSpPr>
            <p:nvPr/>
          </p:nvSpPr>
          <p:spPr bwMode="auto">
            <a:xfrm>
              <a:off x="7467600" y="5794375"/>
              <a:ext cx="101600" cy="76200"/>
            </a:xfrm>
            <a:custGeom>
              <a:avLst/>
              <a:gdLst>
                <a:gd name="T0" fmla="*/ 101600 w 64"/>
                <a:gd name="T1" fmla="*/ 25400 h 48"/>
                <a:gd name="T2" fmla="*/ 88900 w 64"/>
                <a:gd name="T3" fmla="*/ 0 h 48"/>
                <a:gd name="T4" fmla="*/ 0 w 64"/>
                <a:gd name="T5" fmla="*/ 50800 h 48"/>
                <a:gd name="T6" fmla="*/ 12700 w 64"/>
                <a:gd name="T7" fmla="*/ 76200 h 48"/>
                <a:gd name="T8" fmla="*/ 101600 w 64"/>
                <a:gd name="T9" fmla="*/ 25400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4" h="48">
                  <a:moveTo>
                    <a:pt x="64" y="16"/>
                  </a:moveTo>
                  <a:lnTo>
                    <a:pt x="56" y="0"/>
                  </a:lnTo>
                  <a:lnTo>
                    <a:pt x="0" y="32"/>
                  </a:lnTo>
                  <a:lnTo>
                    <a:pt x="8" y="48"/>
                  </a:lnTo>
                  <a:lnTo>
                    <a:pt x="64" y="16"/>
                  </a:lnTo>
                  <a:close/>
                </a:path>
              </a:pathLst>
            </a:custGeom>
            <a:blipFill dpi="0" rotWithShape="0">
              <a:blip r:embed="rId5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336" name="Freeform 182"/>
            <p:cNvSpPr>
              <a:spLocks/>
            </p:cNvSpPr>
            <p:nvPr/>
          </p:nvSpPr>
          <p:spPr bwMode="auto">
            <a:xfrm>
              <a:off x="7327900" y="5884863"/>
              <a:ext cx="76200" cy="63500"/>
            </a:xfrm>
            <a:custGeom>
              <a:avLst/>
              <a:gdLst>
                <a:gd name="T0" fmla="*/ 76200 w 48"/>
                <a:gd name="T1" fmla="*/ 25400 h 40"/>
                <a:gd name="T2" fmla="*/ 63500 w 48"/>
                <a:gd name="T3" fmla="*/ 0 h 40"/>
                <a:gd name="T4" fmla="*/ 0 w 48"/>
                <a:gd name="T5" fmla="*/ 38100 h 40"/>
                <a:gd name="T6" fmla="*/ 0 w 48"/>
                <a:gd name="T7" fmla="*/ 38100 h 40"/>
                <a:gd name="T8" fmla="*/ 12700 w 48"/>
                <a:gd name="T9" fmla="*/ 63500 h 40"/>
                <a:gd name="T10" fmla="*/ 12700 w 48"/>
                <a:gd name="T11" fmla="*/ 63500 h 40"/>
                <a:gd name="T12" fmla="*/ 76200 w 48"/>
                <a:gd name="T13" fmla="*/ 25400 h 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8" h="40">
                  <a:moveTo>
                    <a:pt x="48" y="16"/>
                  </a:moveTo>
                  <a:lnTo>
                    <a:pt x="40" y="0"/>
                  </a:lnTo>
                  <a:lnTo>
                    <a:pt x="0" y="24"/>
                  </a:lnTo>
                  <a:lnTo>
                    <a:pt x="8" y="40"/>
                  </a:lnTo>
                  <a:lnTo>
                    <a:pt x="48" y="16"/>
                  </a:lnTo>
                  <a:close/>
                </a:path>
              </a:pathLst>
            </a:custGeom>
            <a:blipFill dpi="0" rotWithShape="0">
              <a:blip r:embed="rId5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337" name="Freeform 183"/>
            <p:cNvSpPr>
              <a:spLocks/>
            </p:cNvSpPr>
            <p:nvPr/>
          </p:nvSpPr>
          <p:spPr bwMode="auto">
            <a:xfrm>
              <a:off x="7302500" y="5922963"/>
              <a:ext cx="38100" cy="38100"/>
            </a:xfrm>
            <a:custGeom>
              <a:avLst/>
              <a:gdLst>
                <a:gd name="T0" fmla="*/ 38100 w 24"/>
                <a:gd name="T1" fmla="*/ 25400 h 24"/>
                <a:gd name="T2" fmla="*/ 25400 w 24"/>
                <a:gd name="T3" fmla="*/ 0 h 24"/>
                <a:gd name="T4" fmla="*/ 0 w 24"/>
                <a:gd name="T5" fmla="*/ 12700 h 24"/>
                <a:gd name="T6" fmla="*/ 12700 w 24"/>
                <a:gd name="T7" fmla="*/ 38100 h 24"/>
                <a:gd name="T8" fmla="*/ 38100 w 24"/>
                <a:gd name="T9" fmla="*/ 2540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" h="24">
                  <a:moveTo>
                    <a:pt x="24" y="16"/>
                  </a:moveTo>
                  <a:lnTo>
                    <a:pt x="16" y="0"/>
                  </a:lnTo>
                  <a:lnTo>
                    <a:pt x="0" y="8"/>
                  </a:lnTo>
                  <a:lnTo>
                    <a:pt x="8" y="24"/>
                  </a:lnTo>
                  <a:lnTo>
                    <a:pt x="24" y="16"/>
                  </a:lnTo>
                  <a:close/>
                </a:path>
              </a:pathLst>
            </a:custGeom>
            <a:blipFill dpi="0" rotWithShape="0">
              <a:blip r:embed="rId5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338" name="Freeform 184"/>
            <p:cNvSpPr>
              <a:spLocks/>
            </p:cNvSpPr>
            <p:nvPr/>
          </p:nvSpPr>
          <p:spPr bwMode="auto">
            <a:xfrm>
              <a:off x="7137400" y="5961063"/>
              <a:ext cx="114300" cy="63500"/>
            </a:xfrm>
            <a:custGeom>
              <a:avLst/>
              <a:gdLst>
                <a:gd name="T0" fmla="*/ 114300 w 72"/>
                <a:gd name="T1" fmla="*/ 25400 h 40"/>
                <a:gd name="T2" fmla="*/ 101600 w 72"/>
                <a:gd name="T3" fmla="*/ 0 h 40"/>
                <a:gd name="T4" fmla="*/ 0 w 72"/>
                <a:gd name="T5" fmla="*/ 38100 h 40"/>
                <a:gd name="T6" fmla="*/ 12700 w 72"/>
                <a:gd name="T7" fmla="*/ 63500 h 40"/>
                <a:gd name="T8" fmla="*/ 114300 w 72"/>
                <a:gd name="T9" fmla="*/ 25400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" h="40">
                  <a:moveTo>
                    <a:pt x="72" y="16"/>
                  </a:moveTo>
                  <a:lnTo>
                    <a:pt x="64" y="0"/>
                  </a:lnTo>
                  <a:lnTo>
                    <a:pt x="0" y="24"/>
                  </a:lnTo>
                  <a:lnTo>
                    <a:pt x="8" y="40"/>
                  </a:lnTo>
                  <a:lnTo>
                    <a:pt x="72" y="16"/>
                  </a:lnTo>
                  <a:close/>
                </a:path>
              </a:pathLst>
            </a:custGeom>
            <a:blipFill dpi="0" rotWithShape="0">
              <a:blip r:embed="rId5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339" name="Freeform 185"/>
            <p:cNvSpPr>
              <a:spLocks/>
            </p:cNvSpPr>
            <p:nvPr/>
          </p:nvSpPr>
          <p:spPr bwMode="auto">
            <a:xfrm>
              <a:off x="6972300" y="6037263"/>
              <a:ext cx="114300" cy="63500"/>
            </a:xfrm>
            <a:custGeom>
              <a:avLst/>
              <a:gdLst>
                <a:gd name="T0" fmla="*/ 114300 w 72"/>
                <a:gd name="T1" fmla="*/ 25400 h 40"/>
                <a:gd name="T2" fmla="*/ 101600 w 72"/>
                <a:gd name="T3" fmla="*/ 0 h 40"/>
                <a:gd name="T4" fmla="*/ 0 w 72"/>
                <a:gd name="T5" fmla="*/ 38100 h 40"/>
                <a:gd name="T6" fmla="*/ 0 w 72"/>
                <a:gd name="T7" fmla="*/ 38100 h 40"/>
                <a:gd name="T8" fmla="*/ 12700 w 72"/>
                <a:gd name="T9" fmla="*/ 63500 h 40"/>
                <a:gd name="T10" fmla="*/ 12700 w 72"/>
                <a:gd name="T11" fmla="*/ 63500 h 40"/>
                <a:gd name="T12" fmla="*/ 114300 w 72"/>
                <a:gd name="T13" fmla="*/ 25400 h 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2" h="40">
                  <a:moveTo>
                    <a:pt x="72" y="16"/>
                  </a:moveTo>
                  <a:lnTo>
                    <a:pt x="64" y="0"/>
                  </a:lnTo>
                  <a:lnTo>
                    <a:pt x="0" y="24"/>
                  </a:lnTo>
                  <a:lnTo>
                    <a:pt x="8" y="40"/>
                  </a:lnTo>
                  <a:lnTo>
                    <a:pt x="72" y="16"/>
                  </a:lnTo>
                  <a:close/>
                </a:path>
              </a:pathLst>
            </a:custGeom>
            <a:blipFill dpi="0" rotWithShape="0">
              <a:blip r:embed="rId5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340" name="Freeform 186"/>
            <p:cNvSpPr>
              <a:spLocks/>
            </p:cNvSpPr>
            <p:nvPr/>
          </p:nvSpPr>
          <p:spPr bwMode="auto">
            <a:xfrm>
              <a:off x="6972300" y="6075363"/>
              <a:ext cx="12700" cy="25400"/>
            </a:xfrm>
            <a:custGeom>
              <a:avLst/>
              <a:gdLst>
                <a:gd name="T0" fmla="*/ 12700 w 8"/>
                <a:gd name="T1" fmla="*/ 25400 h 16"/>
                <a:gd name="T2" fmla="*/ 0 w 8"/>
                <a:gd name="T3" fmla="*/ 0 h 16"/>
                <a:gd name="T4" fmla="*/ 0 w 8"/>
                <a:gd name="T5" fmla="*/ 0 h 16"/>
                <a:gd name="T6" fmla="*/ 12700 w 8"/>
                <a:gd name="T7" fmla="*/ 25400 h 1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" h="16">
                  <a:moveTo>
                    <a:pt x="8" y="16"/>
                  </a:moveTo>
                  <a:lnTo>
                    <a:pt x="0" y="0"/>
                  </a:lnTo>
                  <a:lnTo>
                    <a:pt x="8" y="16"/>
                  </a:lnTo>
                  <a:close/>
                </a:path>
              </a:pathLst>
            </a:custGeom>
            <a:blipFill dpi="0" rotWithShape="0">
              <a:blip r:embed="rId5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341" name="Freeform 187"/>
            <p:cNvSpPr>
              <a:spLocks/>
            </p:cNvSpPr>
            <p:nvPr/>
          </p:nvSpPr>
          <p:spPr bwMode="auto">
            <a:xfrm>
              <a:off x="6807200" y="6100763"/>
              <a:ext cx="101600" cy="50800"/>
            </a:xfrm>
            <a:custGeom>
              <a:avLst/>
              <a:gdLst>
                <a:gd name="T0" fmla="*/ 101600 w 64"/>
                <a:gd name="T1" fmla="*/ 25400 h 32"/>
                <a:gd name="T2" fmla="*/ 101600 w 64"/>
                <a:gd name="T3" fmla="*/ 0 h 32"/>
                <a:gd name="T4" fmla="*/ 0 w 64"/>
                <a:gd name="T5" fmla="*/ 25400 h 32"/>
                <a:gd name="T6" fmla="*/ 0 w 64"/>
                <a:gd name="T7" fmla="*/ 50800 h 32"/>
                <a:gd name="T8" fmla="*/ 101600 w 64"/>
                <a:gd name="T9" fmla="*/ 2540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4" h="32">
                  <a:moveTo>
                    <a:pt x="64" y="16"/>
                  </a:moveTo>
                  <a:lnTo>
                    <a:pt x="64" y="0"/>
                  </a:lnTo>
                  <a:lnTo>
                    <a:pt x="0" y="16"/>
                  </a:lnTo>
                  <a:lnTo>
                    <a:pt x="0" y="32"/>
                  </a:lnTo>
                  <a:lnTo>
                    <a:pt x="64" y="16"/>
                  </a:lnTo>
                  <a:close/>
                </a:path>
              </a:pathLst>
            </a:custGeom>
            <a:blipFill dpi="0" rotWithShape="0">
              <a:blip r:embed="rId5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342" name="Freeform 188"/>
            <p:cNvSpPr>
              <a:spLocks/>
            </p:cNvSpPr>
            <p:nvPr/>
          </p:nvSpPr>
          <p:spPr bwMode="auto">
            <a:xfrm>
              <a:off x="6642100" y="6151563"/>
              <a:ext cx="101600" cy="63500"/>
            </a:xfrm>
            <a:custGeom>
              <a:avLst/>
              <a:gdLst>
                <a:gd name="T0" fmla="*/ 101600 w 64"/>
                <a:gd name="T1" fmla="*/ 25400 h 40"/>
                <a:gd name="T2" fmla="*/ 88900 w 64"/>
                <a:gd name="T3" fmla="*/ 0 h 40"/>
                <a:gd name="T4" fmla="*/ 0 w 64"/>
                <a:gd name="T5" fmla="*/ 38100 h 40"/>
                <a:gd name="T6" fmla="*/ 12700 w 64"/>
                <a:gd name="T7" fmla="*/ 63500 h 40"/>
                <a:gd name="T8" fmla="*/ 101600 w 64"/>
                <a:gd name="T9" fmla="*/ 25400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4" h="40">
                  <a:moveTo>
                    <a:pt x="64" y="16"/>
                  </a:moveTo>
                  <a:lnTo>
                    <a:pt x="56" y="0"/>
                  </a:lnTo>
                  <a:lnTo>
                    <a:pt x="0" y="24"/>
                  </a:lnTo>
                  <a:lnTo>
                    <a:pt x="8" y="40"/>
                  </a:lnTo>
                  <a:lnTo>
                    <a:pt x="64" y="16"/>
                  </a:lnTo>
                  <a:close/>
                </a:path>
              </a:pathLst>
            </a:custGeom>
            <a:blipFill dpi="0" rotWithShape="0">
              <a:blip r:embed="rId5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343" name="Freeform 189"/>
            <p:cNvSpPr>
              <a:spLocks/>
            </p:cNvSpPr>
            <p:nvPr/>
          </p:nvSpPr>
          <p:spPr bwMode="auto">
            <a:xfrm>
              <a:off x="6464300" y="6202363"/>
              <a:ext cx="101600" cy="50800"/>
            </a:xfrm>
            <a:custGeom>
              <a:avLst/>
              <a:gdLst>
                <a:gd name="T0" fmla="*/ 101600 w 64"/>
                <a:gd name="T1" fmla="*/ 25400 h 32"/>
                <a:gd name="T2" fmla="*/ 101600 w 64"/>
                <a:gd name="T3" fmla="*/ 0 h 32"/>
                <a:gd name="T4" fmla="*/ 0 w 64"/>
                <a:gd name="T5" fmla="*/ 25400 h 32"/>
                <a:gd name="T6" fmla="*/ 0 w 64"/>
                <a:gd name="T7" fmla="*/ 50800 h 32"/>
                <a:gd name="T8" fmla="*/ 101600 w 64"/>
                <a:gd name="T9" fmla="*/ 2540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4" h="32">
                  <a:moveTo>
                    <a:pt x="64" y="16"/>
                  </a:moveTo>
                  <a:lnTo>
                    <a:pt x="64" y="0"/>
                  </a:lnTo>
                  <a:lnTo>
                    <a:pt x="0" y="16"/>
                  </a:lnTo>
                  <a:lnTo>
                    <a:pt x="0" y="32"/>
                  </a:lnTo>
                  <a:lnTo>
                    <a:pt x="64" y="16"/>
                  </a:lnTo>
                  <a:close/>
                </a:path>
              </a:pathLst>
            </a:custGeom>
            <a:blipFill dpi="0" rotWithShape="0">
              <a:blip r:embed="rId5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344" name="Freeform 190"/>
            <p:cNvSpPr>
              <a:spLocks/>
            </p:cNvSpPr>
            <p:nvPr/>
          </p:nvSpPr>
          <p:spPr bwMode="auto">
            <a:xfrm>
              <a:off x="6286500" y="6253163"/>
              <a:ext cx="101600" cy="38100"/>
            </a:xfrm>
            <a:custGeom>
              <a:avLst/>
              <a:gdLst>
                <a:gd name="T0" fmla="*/ 101600 w 64"/>
                <a:gd name="T1" fmla="*/ 25400 h 24"/>
                <a:gd name="T2" fmla="*/ 101600 w 64"/>
                <a:gd name="T3" fmla="*/ 0 h 24"/>
                <a:gd name="T4" fmla="*/ 0 w 64"/>
                <a:gd name="T5" fmla="*/ 12700 h 24"/>
                <a:gd name="T6" fmla="*/ 0 w 64"/>
                <a:gd name="T7" fmla="*/ 12700 h 24"/>
                <a:gd name="T8" fmla="*/ 0 w 64"/>
                <a:gd name="T9" fmla="*/ 38100 h 24"/>
                <a:gd name="T10" fmla="*/ 0 w 64"/>
                <a:gd name="T11" fmla="*/ 38100 h 24"/>
                <a:gd name="T12" fmla="*/ 101600 w 64"/>
                <a:gd name="T13" fmla="*/ 25400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4" h="24">
                  <a:moveTo>
                    <a:pt x="64" y="16"/>
                  </a:moveTo>
                  <a:lnTo>
                    <a:pt x="64" y="0"/>
                  </a:lnTo>
                  <a:lnTo>
                    <a:pt x="0" y="8"/>
                  </a:lnTo>
                  <a:lnTo>
                    <a:pt x="0" y="24"/>
                  </a:lnTo>
                  <a:lnTo>
                    <a:pt x="64" y="16"/>
                  </a:lnTo>
                  <a:close/>
                </a:path>
              </a:pathLst>
            </a:custGeom>
            <a:blipFill dpi="0" rotWithShape="0">
              <a:blip r:embed="rId5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345" name="Rectangle 191"/>
            <p:cNvSpPr>
              <a:spLocks noChangeArrowheads="1"/>
            </p:cNvSpPr>
            <p:nvPr/>
          </p:nvSpPr>
          <p:spPr bwMode="auto">
            <a:xfrm>
              <a:off x="6286500" y="6265863"/>
              <a:ext cx="1588" cy="25400"/>
            </a:xfrm>
            <a:prstGeom prst="rect">
              <a:avLst/>
            </a:prstGeom>
            <a:blipFill dpi="0" rotWithShape="0">
              <a:blip r:embed="rId5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9346" name="Freeform 192"/>
            <p:cNvSpPr>
              <a:spLocks/>
            </p:cNvSpPr>
            <p:nvPr/>
          </p:nvSpPr>
          <p:spPr bwMode="auto">
            <a:xfrm>
              <a:off x="6108700" y="6278563"/>
              <a:ext cx="101600" cy="38100"/>
            </a:xfrm>
            <a:custGeom>
              <a:avLst/>
              <a:gdLst>
                <a:gd name="T0" fmla="*/ 101600 w 64"/>
                <a:gd name="T1" fmla="*/ 25400 h 24"/>
                <a:gd name="T2" fmla="*/ 101600 w 64"/>
                <a:gd name="T3" fmla="*/ 0 h 24"/>
                <a:gd name="T4" fmla="*/ 0 w 64"/>
                <a:gd name="T5" fmla="*/ 12700 h 24"/>
                <a:gd name="T6" fmla="*/ 0 w 64"/>
                <a:gd name="T7" fmla="*/ 38100 h 24"/>
                <a:gd name="T8" fmla="*/ 101600 w 64"/>
                <a:gd name="T9" fmla="*/ 2540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4" h="24">
                  <a:moveTo>
                    <a:pt x="64" y="16"/>
                  </a:moveTo>
                  <a:lnTo>
                    <a:pt x="64" y="0"/>
                  </a:lnTo>
                  <a:lnTo>
                    <a:pt x="0" y="8"/>
                  </a:lnTo>
                  <a:lnTo>
                    <a:pt x="0" y="24"/>
                  </a:lnTo>
                  <a:lnTo>
                    <a:pt x="64" y="16"/>
                  </a:lnTo>
                  <a:close/>
                </a:path>
              </a:pathLst>
            </a:custGeom>
            <a:blipFill dpi="0" rotWithShape="0">
              <a:blip r:embed="rId5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347" name="Freeform 193"/>
            <p:cNvSpPr>
              <a:spLocks/>
            </p:cNvSpPr>
            <p:nvPr/>
          </p:nvSpPr>
          <p:spPr bwMode="auto">
            <a:xfrm>
              <a:off x="5942013" y="6303963"/>
              <a:ext cx="88900" cy="38100"/>
            </a:xfrm>
            <a:custGeom>
              <a:avLst/>
              <a:gdLst>
                <a:gd name="T0" fmla="*/ 88900 w 56"/>
                <a:gd name="T1" fmla="*/ 25400 h 24"/>
                <a:gd name="T2" fmla="*/ 88900 w 56"/>
                <a:gd name="T3" fmla="*/ 0 h 24"/>
                <a:gd name="T4" fmla="*/ 0 w 56"/>
                <a:gd name="T5" fmla="*/ 12700 h 24"/>
                <a:gd name="T6" fmla="*/ 0 w 56"/>
                <a:gd name="T7" fmla="*/ 12700 h 24"/>
                <a:gd name="T8" fmla="*/ 0 w 56"/>
                <a:gd name="T9" fmla="*/ 38100 h 24"/>
                <a:gd name="T10" fmla="*/ 0 w 56"/>
                <a:gd name="T11" fmla="*/ 38100 h 24"/>
                <a:gd name="T12" fmla="*/ 88900 w 56"/>
                <a:gd name="T13" fmla="*/ 25400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" h="24">
                  <a:moveTo>
                    <a:pt x="56" y="16"/>
                  </a:moveTo>
                  <a:lnTo>
                    <a:pt x="56" y="0"/>
                  </a:lnTo>
                  <a:lnTo>
                    <a:pt x="0" y="8"/>
                  </a:lnTo>
                  <a:lnTo>
                    <a:pt x="0" y="24"/>
                  </a:lnTo>
                  <a:lnTo>
                    <a:pt x="56" y="16"/>
                  </a:lnTo>
                  <a:close/>
                </a:path>
              </a:pathLst>
            </a:custGeom>
            <a:blipFill dpi="0" rotWithShape="0">
              <a:blip r:embed="rId5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348" name="Rectangle 194"/>
            <p:cNvSpPr>
              <a:spLocks noChangeArrowheads="1"/>
            </p:cNvSpPr>
            <p:nvPr/>
          </p:nvSpPr>
          <p:spPr bwMode="auto">
            <a:xfrm>
              <a:off x="5929313" y="6316663"/>
              <a:ext cx="12700" cy="25400"/>
            </a:xfrm>
            <a:prstGeom prst="rect">
              <a:avLst/>
            </a:prstGeom>
            <a:blipFill dpi="0" rotWithShape="0">
              <a:blip r:embed="rId5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9349" name="Rectangle 195"/>
            <p:cNvSpPr>
              <a:spLocks noChangeArrowheads="1"/>
            </p:cNvSpPr>
            <p:nvPr/>
          </p:nvSpPr>
          <p:spPr bwMode="auto">
            <a:xfrm>
              <a:off x="5751513" y="6329363"/>
              <a:ext cx="101600" cy="25400"/>
            </a:xfrm>
            <a:prstGeom prst="rect">
              <a:avLst/>
            </a:prstGeom>
            <a:blipFill dpi="0" rotWithShape="0">
              <a:blip r:embed="rId5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9350" name="Freeform 196"/>
            <p:cNvSpPr>
              <a:spLocks/>
            </p:cNvSpPr>
            <p:nvPr/>
          </p:nvSpPr>
          <p:spPr bwMode="auto">
            <a:xfrm>
              <a:off x="5611813" y="6329363"/>
              <a:ext cx="63500" cy="38100"/>
            </a:xfrm>
            <a:custGeom>
              <a:avLst/>
              <a:gdLst>
                <a:gd name="T0" fmla="*/ 63500 w 40"/>
                <a:gd name="T1" fmla="*/ 25400 h 24"/>
                <a:gd name="T2" fmla="*/ 63500 w 40"/>
                <a:gd name="T3" fmla="*/ 0 h 24"/>
                <a:gd name="T4" fmla="*/ 0 w 40"/>
                <a:gd name="T5" fmla="*/ 12700 h 24"/>
                <a:gd name="T6" fmla="*/ 0 w 40"/>
                <a:gd name="T7" fmla="*/ 12700 h 24"/>
                <a:gd name="T8" fmla="*/ 0 w 40"/>
                <a:gd name="T9" fmla="*/ 38100 h 24"/>
                <a:gd name="T10" fmla="*/ 0 w 40"/>
                <a:gd name="T11" fmla="*/ 38100 h 24"/>
                <a:gd name="T12" fmla="*/ 63500 w 40"/>
                <a:gd name="T13" fmla="*/ 25400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0" h="24">
                  <a:moveTo>
                    <a:pt x="40" y="16"/>
                  </a:moveTo>
                  <a:lnTo>
                    <a:pt x="40" y="0"/>
                  </a:lnTo>
                  <a:lnTo>
                    <a:pt x="0" y="8"/>
                  </a:lnTo>
                  <a:lnTo>
                    <a:pt x="0" y="24"/>
                  </a:lnTo>
                  <a:lnTo>
                    <a:pt x="40" y="16"/>
                  </a:lnTo>
                  <a:close/>
                </a:path>
              </a:pathLst>
            </a:custGeom>
            <a:blipFill dpi="0" rotWithShape="0">
              <a:blip r:embed="rId5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351" name="Rectangle 197"/>
            <p:cNvSpPr>
              <a:spLocks noChangeArrowheads="1"/>
            </p:cNvSpPr>
            <p:nvPr/>
          </p:nvSpPr>
          <p:spPr bwMode="auto">
            <a:xfrm>
              <a:off x="5573713" y="6342063"/>
              <a:ext cx="38100" cy="25400"/>
            </a:xfrm>
            <a:prstGeom prst="rect">
              <a:avLst/>
            </a:prstGeom>
            <a:blipFill dpi="0" rotWithShape="0">
              <a:blip r:embed="rId5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9352" name="Rectangle 198"/>
            <p:cNvSpPr>
              <a:spLocks noChangeArrowheads="1"/>
            </p:cNvSpPr>
            <p:nvPr/>
          </p:nvSpPr>
          <p:spPr bwMode="auto">
            <a:xfrm>
              <a:off x="5395913" y="6329363"/>
              <a:ext cx="101600" cy="25400"/>
            </a:xfrm>
            <a:prstGeom prst="rect">
              <a:avLst/>
            </a:prstGeom>
            <a:blipFill dpi="0" rotWithShape="0">
              <a:blip r:embed="rId5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9353" name="Freeform 199"/>
            <p:cNvSpPr>
              <a:spLocks/>
            </p:cNvSpPr>
            <p:nvPr/>
          </p:nvSpPr>
          <p:spPr bwMode="auto">
            <a:xfrm>
              <a:off x="5281613" y="6329363"/>
              <a:ext cx="38100" cy="25400"/>
            </a:xfrm>
            <a:custGeom>
              <a:avLst/>
              <a:gdLst>
                <a:gd name="T0" fmla="*/ 38100 w 24"/>
                <a:gd name="T1" fmla="*/ 25400 h 16"/>
                <a:gd name="T2" fmla="*/ 38100 w 24"/>
                <a:gd name="T3" fmla="*/ 0 h 16"/>
                <a:gd name="T4" fmla="*/ 0 w 24"/>
                <a:gd name="T5" fmla="*/ 0 h 16"/>
                <a:gd name="T6" fmla="*/ 0 w 24"/>
                <a:gd name="T7" fmla="*/ 0 h 16"/>
                <a:gd name="T8" fmla="*/ 0 w 24"/>
                <a:gd name="T9" fmla="*/ 25400 h 16"/>
                <a:gd name="T10" fmla="*/ 0 w 24"/>
                <a:gd name="T11" fmla="*/ 25400 h 16"/>
                <a:gd name="T12" fmla="*/ 38100 w 24"/>
                <a:gd name="T13" fmla="*/ 25400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4" h="16">
                  <a:moveTo>
                    <a:pt x="24" y="16"/>
                  </a:moveTo>
                  <a:lnTo>
                    <a:pt x="24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24" y="16"/>
                  </a:lnTo>
                  <a:close/>
                </a:path>
              </a:pathLst>
            </a:custGeom>
            <a:blipFill dpi="0" rotWithShape="0">
              <a:blip r:embed="rId5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354" name="Freeform 200"/>
            <p:cNvSpPr>
              <a:spLocks/>
            </p:cNvSpPr>
            <p:nvPr/>
          </p:nvSpPr>
          <p:spPr bwMode="auto">
            <a:xfrm>
              <a:off x="5218113" y="6316663"/>
              <a:ext cx="63500" cy="38100"/>
            </a:xfrm>
            <a:custGeom>
              <a:avLst/>
              <a:gdLst>
                <a:gd name="T0" fmla="*/ 63500 w 40"/>
                <a:gd name="T1" fmla="*/ 38100 h 24"/>
                <a:gd name="T2" fmla="*/ 63500 w 40"/>
                <a:gd name="T3" fmla="*/ 12700 h 24"/>
                <a:gd name="T4" fmla="*/ 0 w 40"/>
                <a:gd name="T5" fmla="*/ 0 h 24"/>
                <a:gd name="T6" fmla="*/ 0 w 40"/>
                <a:gd name="T7" fmla="*/ 25400 h 24"/>
                <a:gd name="T8" fmla="*/ 63500 w 40"/>
                <a:gd name="T9" fmla="*/ 3810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" h="24">
                  <a:moveTo>
                    <a:pt x="40" y="24"/>
                  </a:moveTo>
                  <a:lnTo>
                    <a:pt x="40" y="8"/>
                  </a:lnTo>
                  <a:lnTo>
                    <a:pt x="0" y="0"/>
                  </a:lnTo>
                  <a:lnTo>
                    <a:pt x="0" y="16"/>
                  </a:lnTo>
                  <a:lnTo>
                    <a:pt x="40" y="24"/>
                  </a:lnTo>
                  <a:close/>
                </a:path>
              </a:pathLst>
            </a:custGeom>
            <a:blipFill dpi="0" rotWithShape="0">
              <a:blip r:embed="rId5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355" name="Freeform 201"/>
            <p:cNvSpPr>
              <a:spLocks/>
            </p:cNvSpPr>
            <p:nvPr/>
          </p:nvSpPr>
          <p:spPr bwMode="auto">
            <a:xfrm>
              <a:off x="5040313" y="6291263"/>
              <a:ext cx="101600" cy="38100"/>
            </a:xfrm>
            <a:custGeom>
              <a:avLst/>
              <a:gdLst>
                <a:gd name="T0" fmla="*/ 101600 w 64"/>
                <a:gd name="T1" fmla="*/ 38100 h 24"/>
                <a:gd name="T2" fmla="*/ 101600 w 64"/>
                <a:gd name="T3" fmla="*/ 12700 h 24"/>
                <a:gd name="T4" fmla="*/ 0 w 64"/>
                <a:gd name="T5" fmla="*/ 0 h 24"/>
                <a:gd name="T6" fmla="*/ 0 w 64"/>
                <a:gd name="T7" fmla="*/ 25400 h 24"/>
                <a:gd name="T8" fmla="*/ 101600 w 64"/>
                <a:gd name="T9" fmla="*/ 3810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4" h="24">
                  <a:moveTo>
                    <a:pt x="64" y="24"/>
                  </a:moveTo>
                  <a:lnTo>
                    <a:pt x="64" y="8"/>
                  </a:lnTo>
                  <a:lnTo>
                    <a:pt x="0" y="0"/>
                  </a:lnTo>
                  <a:lnTo>
                    <a:pt x="0" y="16"/>
                  </a:lnTo>
                  <a:lnTo>
                    <a:pt x="64" y="24"/>
                  </a:lnTo>
                  <a:close/>
                </a:path>
              </a:pathLst>
            </a:custGeom>
            <a:blipFill dpi="0" rotWithShape="0">
              <a:blip r:embed="rId5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356" name="Freeform 202"/>
            <p:cNvSpPr>
              <a:spLocks/>
            </p:cNvSpPr>
            <p:nvPr/>
          </p:nvSpPr>
          <p:spPr bwMode="auto">
            <a:xfrm>
              <a:off x="4951413" y="6278563"/>
              <a:ext cx="12700" cy="25400"/>
            </a:xfrm>
            <a:custGeom>
              <a:avLst/>
              <a:gdLst>
                <a:gd name="T0" fmla="*/ 12700 w 8"/>
                <a:gd name="T1" fmla="*/ 25400 h 16"/>
                <a:gd name="T2" fmla="*/ 12700 w 8"/>
                <a:gd name="T3" fmla="*/ 0 h 16"/>
                <a:gd name="T4" fmla="*/ 0 w 8"/>
                <a:gd name="T5" fmla="*/ 0 h 16"/>
                <a:gd name="T6" fmla="*/ 0 w 8"/>
                <a:gd name="T7" fmla="*/ 0 h 16"/>
                <a:gd name="T8" fmla="*/ 0 w 8"/>
                <a:gd name="T9" fmla="*/ 25400 h 16"/>
                <a:gd name="T10" fmla="*/ 0 w 8"/>
                <a:gd name="T11" fmla="*/ 25400 h 16"/>
                <a:gd name="T12" fmla="*/ 12700 w 8"/>
                <a:gd name="T13" fmla="*/ 25400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16">
                  <a:moveTo>
                    <a:pt x="8" y="16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8" y="16"/>
                  </a:lnTo>
                  <a:close/>
                </a:path>
              </a:pathLst>
            </a:custGeom>
            <a:blipFill dpi="0" rotWithShape="0">
              <a:blip r:embed="rId5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9357" name="Group 203"/>
            <p:cNvGrpSpPr>
              <a:grpSpLocks/>
            </p:cNvGrpSpPr>
            <p:nvPr/>
          </p:nvGrpSpPr>
          <p:grpSpPr bwMode="auto">
            <a:xfrm>
              <a:off x="2309814" y="838201"/>
              <a:ext cx="7164387" cy="5465763"/>
              <a:chOff x="495" y="528"/>
              <a:chExt cx="4513" cy="3443"/>
            </a:xfrm>
          </p:grpSpPr>
          <p:sp>
            <p:nvSpPr>
              <p:cNvPr id="49372" name="Freeform 204"/>
              <p:cNvSpPr>
                <a:spLocks/>
              </p:cNvSpPr>
              <p:nvPr/>
            </p:nvSpPr>
            <p:spPr bwMode="auto">
              <a:xfrm>
                <a:off x="2103" y="3947"/>
                <a:ext cx="56" cy="24"/>
              </a:xfrm>
              <a:custGeom>
                <a:avLst/>
                <a:gdLst>
                  <a:gd name="T0" fmla="*/ 56 w 56"/>
                  <a:gd name="T1" fmla="*/ 24 h 24"/>
                  <a:gd name="T2" fmla="*/ 56 w 56"/>
                  <a:gd name="T3" fmla="*/ 8 h 24"/>
                  <a:gd name="T4" fmla="*/ 0 w 56"/>
                  <a:gd name="T5" fmla="*/ 0 h 24"/>
                  <a:gd name="T6" fmla="*/ 0 w 56"/>
                  <a:gd name="T7" fmla="*/ 16 h 24"/>
                  <a:gd name="T8" fmla="*/ 56 w 56"/>
                  <a:gd name="T9" fmla="*/ 24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6" h="24">
                    <a:moveTo>
                      <a:pt x="56" y="24"/>
                    </a:moveTo>
                    <a:lnTo>
                      <a:pt x="56" y="8"/>
                    </a:lnTo>
                    <a:lnTo>
                      <a:pt x="0" y="0"/>
                    </a:lnTo>
                    <a:lnTo>
                      <a:pt x="0" y="16"/>
                    </a:lnTo>
                    <a:lnTo>
                      <a:pt x="56" y="24"/>
                    </a:lnTo>
                    <a:close/>
                  </a:path>
                </a:pathLst>
              </a:custGeom>
              <a:blipFill dpi="0" rotWithShape="0">
                <a:blip r:embed="rId5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373" name="Freeform 205"/>
              <p:cNvSpPr>
                <a:spLocks/>
              </p:cNvSpPr>
              <p:nvPr/>
            </p:nvSpPr>
            <p:spPr bwMode="auto">
              <a:xfrm>
                <a:off x="1991" y="3923"/>
                <a:ext cx="64" cy="24"/>
              </a:xfrm>
              <a:custGeom>
                <a:avLst/>
                <a:gdLst>
                  <a:gd name="T0" fmla="*/ 64 w 64"/>
                  <a:gd name="T1" fmla="*/ 24 h 24"/>
                  <a:gd name="T2" fmla="*/ 64 w 64"/>
                  <a:gd name="T3" fmla="*/ 8 h 24"/>
                  <a:gd name="T4" fmla="*/ 0 w 64"/>
                  <a:gd name="T5" fmla="*/ 0 h 24"/>
                  <a:gd name="T6" fmla="*/ 0 w 64"/>
                  <a:gd name="T7" fmla="*/ 16 h 24"/>
                  <a:gd name="T8" fmla="*/ 64 w 64"/>
                  <a:gd name="T9" fmla="*/ 24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4" h="24">
                    <a:moveTo>
                      <a:pt x="64" y="24"/>
                    </a:moveTo>
                    <a:lnTo>
                      <a:pt x="64" y="8"/>
                    </a:lnTo>
                    <a:lnTo>
                      <a:pt x="0" y="0"/>
                    </a:lnTo>
                    <a:lnTo>
                      <a:pt x="0" y="16"/>
                    </a:lnTo>
                    <a:lnTo>
                      <a:pt x="64" y="24"/>
                    </a:lnTo>
                    <a:close/>
                  </a:path>
                </a:pathLst>
              </a:custGeom>
              <a:blipFill dpi="0" rotWithShape="0">
                <a:blip r:embed="rId5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374" name="Freeform 206"/>
              <p:cNvSpPr>
                <a:spLocks/>
              </p:cNvSpPr>
              <p:nvPr/>
            </p:nvSpPr>
            <p:spPr bwMode="auto">
              <a:xfrm>
                <a:off x="1879" y="3891"/>
                <a:ext cx="64" cy="32"/>
              </a:xfrm>
              <a:custGeom>
                <a:avLst/>
                <a:gdLst>
                  <a:gd name="T0" fmla="*/ 64 w 64"/>
                  <a:gd name="T1" fmla="*/ 32 h 32"/>
                  <a:gd name="T2" fmla="*/ 64 w 64"/>
                  <a:gd name="T3" fmla="*/ 16 h 32"/>
                  <a:gd name="T4" fmla="*/ 0 w 64"/>
                  <a:gd name="T5" fmla="*/ 0 h 32"/>
                  <a:gd name="T6" fmla="*/ 0 w 64"/>
                  <a:gd name="T7" fmla="*/ 16 h 32"/>
                  <a:gd name="T8" fmla="*/ 64 w 64"/>
                  <a:gd name="T9" fmla="*/ 32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4" h="32">
                    <a:moveTo>
                      <a:pt x="64" y="32"/>
                    </a:moveTo>
                    <a:lnTo>
                      <a:pt x="64" y="16"/>
                    </a:lnTo>
                    <a:lnTo>
                      <a:pt x="0" y="0"/>
                    </a:lnTo>
                    <a:lnTo>
                      <a:pt x="0" y="16"/>
                    </a:lnTo>
                    <a:lnTo>
                      <a:pt x="64" y="32"/>
                    </a:lnTo>
                    <a:close/>
                  </a:path>
                </a:pathLst>
              </a:custGeom>
              <a:blipFill dpi="0" rotWithShape="0">
                <a:blip r:embed="rId5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375" name="Freeform 207"/>
              <p:cNvSpPr>
                <a:spLocks/>
              </p:cNvSpPr>
              <p:nvPr/>
            </p:nvSpPr>
            <p:spPr bwMode="auto">
              <a:xfrm>
                <a:off x="1775" y="3851"/>
                <a:ext cx="72" cy="40"/>
              </a:xfrm>
              <a:custGeom>
                <a:avLst/>
                <a:gdLst>
                  <a:gd name="T0" fmla="*/ 64 w 72"/>
                  <a:gd name="T1" fmla="*/ 40 h 40"/>
                  <a:gd name="T2" fmla="*/ 72 w 72"/>
                  <a:gd name="T3" fmla="*/ 24 h 40"/>
                  <a:gd name="T4" fmla="*/ 8 w 72"/>
                  <a:gd name="T5" fmla="*/ 0 h 40"/>
                  <a:gd name="T6" fmla="*/ 0 w 72"/>
                  <a:gd name="T7" fmla="*/ 16 h 40"/>
                  <a:gd name="T8" fmla="*/ 64 w 72"/>
                  <a:gd name="T9" fmla="*/ 40 h 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2" h="40">
                    <a:moveTo>
                      <a:pt x="64" y="40"/>
                    </a:moveTo>
                    <a:lnTo>
                      <a:pt x="72" y="24"/>
                    </a:lnTo>
                    <a:lnTo>
                      <a:pt x="8" y="0"/>
                    </a:lnTo>
                    <a:lnTo>
                      <a:pt x="0" y="16"/>
                    </a:lnTo>
                    <a:lnTo>
                      <a:pt x="64" y="40"/>
                    </a:lnTo>
                    <a:close/>
                  </a:path>
                </a:pathLst>
              </a:custGeom>
              <a:blipFill dpi="0" rotWithShape="0">
                <a:blip r:embed="rId5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376" name="Freeform 208"/>
              <p:cNvSpPr>
                <a:spLocks/>
              </p:cNvSpPr>
              <p:nvPr/>
            </p:nvSpPr>
            <p:spPr bwMode="auto">
              <a:xfrm>
                <a:off x="1671" y="3811"/>
                <a:ext cx="64" cy="40"/>
              </a:xfrm>
              <a:custGeom>
                <a:avLst/>
                <a:gdLst>
                  <a:gd name="T0" fmla="*/ 56 w 64"/>
                  <a:gd name="T1" fmla="*/ 40 h 40"/>
                  <a:gd name="T2" fmla="*/ 64 w 64"/>
                  <a:gd name="T3" fmla="*/ 24 h 40"/>
                  <a:gd name="T4" fmla="*/ 8 w 64"/>
                  <a:gd name="T5" fmla="*/ 0 h 40"/>
                  <a:gd name="T6" fmla="*/ 0 w 64"/>
                  <a:gd name="T7" fmla="*/ 16 h 40"/>
                  <a:gd name="T8" fmla="*/ 56 w 64"/>
                  <a:gd name="T9" fmla="*/ 40 h 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4" h="40">
                    <a:moveTo>
                      <a:pt x="56" y="40"/>
                    </a:moveTo>
                    <a:lnTo>
                      <a:pt x="64" y="24"/>
                    </a:lnTo>
                    <a:lnTo>
                      <a:pt x="8" y="0"/>
                    </a:lnTo>
                    <a:lnTo>
                      <a:pt x="0" y="16"/>
                    </a:lnTo>
                    <a:lnTo>
                      <a:pt x="56" y="40"/>
                    </a:lnTo>
                    <a:close/>
                  </a:path>
                </a:pathLst>
              </a:custGeom>
              <a:blipFill dpi="0" rotWithShape="0">
                <a:blip r:embed="rId5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377" name="Freeform 209"/>
              <p:cNvSpPr>
                <a:spLocks/>
              </p:cNvSpPr>
              <p:nvPr/>
            </p:nvSpPr>
            <p:spPr bwMode="auto">
              <a:xfrm>
                <a:off x="1583" y="3771"/>
                <a:ext cx="56" cy="32"/>
              </a:xfrm>
              <a:custGeom>
                <a:avLst/>
                <a:gdLst>
                  <a:gd name="T0" fmla="*/ 48 w 56"/>
                  <a:gd name="T1" fmla="*/ 32 h 32"/>
                  <a:gd name="T2" fmla="*/ 56 w 56"/>
                  <a:gd name="T3" fmla="*/ 16 h 32"/>
                  <a:gd name="T4" fmla="*/ 8 w 56"/>
                  <a:gd name="T5" fmla="*/ 0 h 32"/>
                  <a:gd name="T6" fmla="*/ 8 w 56"/>
                  <a:gd name="T7" fmla="*/ 0 h 32"/>
                  <a:gd name="T8" fmla="*/ 0 w 56"/>
                  <a:gd name="T9" fmla="*/ 16 h 32"/>
                  <a:gd name="T10" fmla="*/ 0 w 56"/>
                  <a:gd name="T11" fmla="*/ 16 h 32"/>
                  <a:gd name="T12" fmla="*/ 48 w 56"/>
                  <a:gd name="T13" fmla="*/ 32 h 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6" h="32">
                    <a:moveTo>
                      <a:pt x="48" y="32"/>
                    </a:moveTo>
                    <a:lnTo>
                      <a:pt x="56" y="16"/>
                    </a:lnTo>
                    <a:lnTo>
                      <a:pt x="8" y="0"/>
                    </a:lnTo>
                    <a:lnTo>
                      <a:pt x="0" y="16"/>
                    </a:lnTo>
                    <a:lnTo>
                      <a:pt x="48" y="32"/>
                    </a:lnTo>
                    <a:close/>
                  </a:path>
                </a:pathLst>
              </a:custGeom>
              <a:blipFill dpi="0" rotWithShape="0">
                <a:blip r:embed="rId5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378" name="Freeform 210"/>
              <p:cNvSpPr>
                <a:spLocks/>
              </p:cNvSpPr>
              <p:nvPr/>
            </p:nvSpPr>
            <p:spPr bwMode="auto">
              <a:xfrm>
                <a:off x="1567" y="3763"/>
                <a:ext cx="24" cy="24"/>
              </a:xfrm>
              <a:custGeom>
                <a:avLst/>
                <a:gdLst>
                  <a:gd name="T0" fmla="*/ 16 w 24"/>
                  <a:gd name="T1" fmla="*/ 24 h 24"/>
                  <a:gd name="T2" fmla="*/ 24 w 24"/>
                  <a:gd name="T3" fmla="*/ 8 h 24"/>
                  <a:gd name="T4" fmla="*/ 8 w 24"/>
                  <a:gd name="T5" fmla="*/ 0 h 24"/>
                  <a:gd name="T6" fmla="*/ 0 w 24"/>
                  <a:gd name="T7" fmla="*/ 16 h 24"/>
                  <a:gd name="T8" fmla="*/ 16 w 24"/>
                  <a:gd name="T9" fmla="*/ 24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4" h="24">
                    <a:moveTo>
                      <a:pt x="16" y="24"/>
                    </a:moveTo>
                    <a:lnTo>
                      <a:pt x="24" y="8"/>
                    </a:lnTo>
                    <a:lnTo>
                      <a:pt x="8" y="0"/>
                    </a:lnTo>
                    <a:lnTo>
                      <a:pt x="0" y="16"/>
                    </a:lnTo>
                    <a:lnTo>
                      <a:pt x="16" y="24"/>
                    </a:lnTo>
                    <a:close/>
                  </a:path>
                </a:pathLst>
              </a:custGeom>
              <a:blipFill dpi="0" rotWithShape="0">
                <a:blip r:embed="rId5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379" name="Freeform 211"/>
              <p:cNvSpPr>
                <a:spLocks/>
              </p:cNvSpPr>
              <p:nvPr/>
            </p:nvSpPr>
            <p:spPr bwMode="auto">
              <a:xfrm>
                <a:off x="1471" y="3707"/>
                <a:ext cx="64" cy="48"/>
              </a:xfrm>
              <a:custGeom>
                <a:avLst/>
                <a:gdLst>
                  <a:gd name="T0" fmla="*/ 56 w 64"/>
                  <a:gd name="T1" fmla="*/ 48 h 48"/>
                  <a:gd name="T2" fmla="*/ 64 w 64"/>
                  <a:gd name="T3" fmla="*/ 32 h 48"/>
                  <a:gd name="T4" fmla="*/ 8 w 64"/>
                  <a:gd name="T5" fmla="*/ 0 h 48"/>
                  <a:gd name="T6" fmla="*/ 0 w 64"/>
                  <a:gd name="T7" fmla="*/ 16 h 48"/>
                  <a:gd name="T8" fmla="*/ 56 w 64"/>
                  <a:gd name="T9" fmla="*/ 48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4" h="48">
                    <a:moveTo>
                      <a:pt x="56" y="48"/>
                    </a:moveTo>
                    <a:lnTo>
                      <a:pt x="64" y="32"/>
                    </a:lnTo>
                    <a:lnTo>
                      <a:pt x="8" y="0"/>
                    </a:lnTo>
                    <a:lnTo>
                      <a:pt x="0" y="16"/>
                    </a:lnTo>
                    <a:lnTo>
                      <a:pt x="56" y="48"/>
                    </a:lnTo>
                    <a:close/>
                  </a:path>
                </a:pathLst>
              </a:custGeom>
              <a:blipFill dpi="0" rotWithShape="0">
                <a:blip r:embed="rId5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380" name="Freeform 212"/>
              <p:cNvSpPr>
                <a:spLocks/>
              </p:cNvSpPr>
              <p:nvPr/>
            </p:nvSpPr>
            <p:spPr bwMode="auto">
              <a:xfrm>
                <a:off x="1407" y="3674"/>
                <a:ext cx="24" cy="24"/>
              </a:xfrm>
              <a:custGeom>
                <a:avLst/>
                <a:gdLst>
                  <a:gd name="T0" fmla="*/ 16 w 24"/>
                  <a:gd name="T1" fmla="*/ 24 h 24"/>
                  <a:gd name="T2" fmla="*/ 24 w 24"/>
                  <a:gd name="T3" fmla="*/ 8 h 24"/>
                  <a:gd name="T4" fmla="*/ 8 w 24"/>
                  <a:gd name="T5" fmla="*/ 0 h 24"/>
                  <a:gd name="T6" fmla="*/ 8 w 24"/>
                  <a:gd name="T7" fmla="*/ 0 h 24"/>
                  <a:gd name="T8" fmla="*/ 0 w 24"/>
                  <a:gd name="T9" fmla="*/ 16 h 24"/>
                  <a:gd name="T10" fmla="*/ 0 w 24"/>
                  <a:gd name="T11" fmla="*/ 16 h 24"/>
                  <a:gd name="T12" fmla="*/ 16 w 24"/>
                  <a:gd name="T13" fmla="*/ 24 h 2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4" h="24">
                    <a:moveTo>
                      <a:pt x="16" y="24"/>
                    </a:moveTo>
                    <a:lnTo>
                      <a:pt x="24" y="8"/>
                    </a:lnTo>
                    <a:lnTo>
                      <a:pt x="8" y="0"/>
                    </a:lnTo>
                    <a:lnTo>
                      <a:pt x="0" y="16"/>
                    </a:lnTo>
                    <a:lnTo>
                      <a:pt x="16" y="24"/>
                    </a:lnTo>
                    <a:close/>
                  </a:path>
                </a:pathLst>
              </a:custGeom>
              <a:blipFill dpi="0" rotWithShape="0">
                <a:blip r:embed="rId5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381" name="Freeform 213"/>
              <p:cNvSpPr>
                <a:spLocks/>
              </p:cNvSpPr>
              <p:nvPr/>
            </p:nvSpPr>
            <p:spPr bwMode="auto">
              <a:xfrm>
                <a:off x="1375" y="3650"/>
                <a:ext cx="40" cy="40"/>
              </a:xfrm>
              <a:custGeom>
                <a:avLst/>
                <a:gdLst>
                  <a:gd name="T0" fmla="*/ 32 w 40"/>
                  <a:gd name="T1" fmla="*/ 40 h 40"/>
                  <a:gd name="T2" fmla="*/ 40 w 40"/>
                  <a:gd name="T3" fmla="*/ 24 h 40"/>
                  <a:gd name="T4" fmla="*/ 8 w 40"/>
                  <a:gd name="T5" fmla="*/ 0 h 40"/>
                  <a:gd name="T6" fmla="*/ 0 w 40"/>
                  <a:gd name="T7" fmla="*/ 16 h 40"/>
                  <a:gd name="T8" fmla="*/ 32 w 40"/>
                  <a:gd name="T9" fmla="*/ 40 h 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0" h="40">
                    <a:moveTo>
                      <a:pt x="32" y="40"/>
                    </a:moveTo>
                    <a:lnTo>
                      <a:pt x="40" y="24"/>
                    </a:lnTo>
                    <a:lnTo>
                      <a:pt x="8" y="0"/>
                    </a:lnTo>
                    <a:lnTo>
                      <a:pt x="0" y="16"/>
                    </a:lnTo>
                    <a:lnTo>
                      <a:pt x="32" y="40"/>
                    </a:lnTo>
                    <a:close/>
                  </a:path>
                </a:pathLst>
              </a:custGeom>
              <a:blipFill dpi="0" rotWithShape="0">
                <a:blip r:embed="rId5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382" name="Freeform 214"/>
              <p:cNvSpPr>
                <a:spLocks/>
              </p:cNvSpPr>
              <p:nvPr/>
            </p:nvSpPr>
            <p:spPr bwMode="auto">
              <a:xfrm>
                <a:off x="1279" y="3586"/>
                <a:ext cx="64" cy="56"/>
              </a:xfrm>
              <a:custGeom>
                <a:avLst/>
                <a:gdLst>
                  <a:gd name="T0" fmla="*/ 56 w 64"/>
                  <a:gd name="T1" fmla="*/ 56 h 56"/>
                  <a:gd name="T2" fmla="*/ 64 w 64"/>
                  <a:gd name="T3" fmla="*/ 40 h 56"/>
                  <a:gd name="T4" fmla="*/ 8 w 64"/>
                  <a:gd name="T5" fmla="*/ 0 h 56"/>
                  <a:gd name="T6" fmla="*/ 0 w 64"/>
                  <a:gd name="T7" fmla="*/ 16 h 56"/>
                  <a:gd name="T8" fmla="*/ 56 w 64"/>
                  <a:gd name="T9" fmla="*/ 56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4" h="56">
                    <a:moveTo>
                      <a:pt x="56" y="56"/>
                    </a:moveTo>
                    <a:lnTo>
                      <a:pt x="64" y="40"/>
                    </a:lnTo>
                    <a:lnTo>
                      <a:pt x="8" y="0"/>
                    </a:lnTo>
                    <a:lnTo>
                      <a:pt x="0" y="16"/>
                    </a:lnTo>
                    <a:lnTo>
                      <a:pt x="56" y="56"/>
                    </a:lnTo>
                    <a:close/>
                  </a:path>
                </a:pathLst>
              </a:custGeom>
              <a:blipFill dpi="0" rotWithShape="0">
                <a:blip r:embed="rId5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383" name="Freeform 215"/>
              <p:cNvSpPr>
                <a:spLocks/>
              </p:cNvSpPr>
              <p:nvPr/>
            </p:nvSpPr>
            <p:spPr bwMode="auto">
              <a:xfrm>
                <a:off x="1191" y="3522"/>
                <a:ext cx="56" cy="56"/>
              </a:xfrm>
              <a:custGeom>
                <a:avLst/>
                <a:gdLst>
                  <a:gd name="T0" fmla="*/ 48 w 56"/>
                  <a:gd name="T1" fmla="*/ 56 h 56"/>
                  <a:gd name="T2" fmla="*/ 56 w 56"/>
                  <a:gd name="T3" fmla="*/ 48 h 56"/>
                  <a:gd name="T4" fmla="*/ 8 w 56"/>
                  <a:gd name="T5" fmla="*/ 0 h 56"/>
                  <a:gd name="T6" fmla="*/ 0 w 56"/>
                  <a:gd name="T7" fmla="*/ 8 h 56"/>
                  <a:gd name="T8" fmla="*/ 48 w 56"/>
                  <a:gd name="T9" fmla="*/ 56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6" h="56">
                    <a:moveTo>
                      <a:pt x="48" y="56"/>
                    </a:moveTo>
                    <a:lnTo>
                      <a:pt x="56" y="48"/>
                    </a:lnTo>
                    <a:lnTo>
                      <a:pt x="8" y="0"/>
                    </a:lnTo>
                    <a:lnTo>
                      <a:pt x="0" y="8"/>
                    </a:lnTo>
                    <a:lnTo>
                      <a:pt x="48" y="56"/>
                    </a:lnTo>
                    <a:close/>
                  </a:path>
                </a:pathLst>
              </a:custGeom>
              <a:blipFill dpi="0" rotWithShape="0">
                <a:blip r:embed="rId5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384" name="Freeform 216"/>
              <p:cNvSpPr>
                <a:spLocks/>
              </p:cNvSpPr>
              <p:nvPr/>
            </p:nvSpPr>
            <p:spPr bwMode="auto">
              <a:xfrm>
                <a:off x="1103" y="3450"/>
                <a:ext cx="56" cy="56"/>
              </a:xfrm>
              <a:custGeom>
                <a:avLst/>
                <a:gdLst>
                  <a:gd name="T0" fmla="*/ 48 w 56"/>
                  <a:gd name="T1" fmla="*/ 56 h 56"/>
                  <a:gd name="T2" fmla="*/ 56 w 56"/>
                  <a:gd name="T3" fmla="*/ 40 h 56"/>
                  <a:gd name="T4" fmla="*/ 8 w 56"/>
                  <a:gd name="T5" fmla="*/ 0 h 56"/>
                  <a:gd name="T6" fmla="*/ 0 w 56"/>
                  <a:gd name="T7" fmla="*/ 16 h 56"/>
                  <a:gd name="T8" fmla="*/ 48 w 56"/>
                  <a:gd name="T9" fmla="*/ 56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6" h="56">
                    <a:moveTo>
                      <a:pt x="48" y="56"/>
                    </a:moveTo>
                    <a:lnTo>
                      <a:pt x="56" y="40"/>
                    </a:lnTo>
                    <a:lnTo>
                      <a:pt x="8" y="0"/>
                    </a:lnTo>
                    <a:lnTo>
                      <a:pt x="0" y="16"/>
                    </a:lnTo>
                    <a:lnTo>
                      <a:pt x="48" y="56"/>
                    </a:lnTo>
                    <a:close/>
                  </a:path>
                </a:pathLst>
              </a:custGeom>
              <a:blipFill dpi="0" rotWithShape="0">
                <a:blip r:embed="rId5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385" name="Freeform 217"/>
              <p:cNvSpPr>
                <a:spLocks/>
              </p:cNvSpPr>
              <p:nvPr/>
            </p:nvSpPr>
            <p:spPr bwMode="auto">
              <a:xfrm>
                <a:off x="1015" y="3370"/>
                <a:ext cx="56" cy="56"/>
              </a:xfrm>
              <a:custGeom>
                <a:avLst/>
                <a:gdLst>
                  <a:gd name="T0" fmla="*/ 48 w 56"/>
                  <a:gd name="T1" fmla="*/ 56 h 56"/>
                  <a:gd name="T2" fmla="*/ 56 w 56"/>
                  <a:gd name="T3" fmla="*/ 40 h 56"/>
                  <a:gd name="T4" fmla="*/ 8 w 56"/>
                  <a:gd name="T5" fmla="*/ 0 h 56"/>
                  <a:gd name="T6" fmla="*/ 0 w 56"/>
                  <a:gd name="T7" fmla="*/ 16 h 56"/>
                  <a:gd name="T8" fmla="*/ 48 w 56"/>
                  <a:gd name="T9" fmla="*/ 56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6" h="56">
                    <a:moveTo>
                      <a:pt x="48" y="56"/>
                    </a:moveTo>
                    <a:lnTo>
                      <a:pt x="56" y="40"/>
                    </a:lnTo>
                    <a:lnTo>
                      <a:pt x="8" y="0"/>
                    </a:lnTo>
                    <a:lnTo>
                      <a:pt x="0" y="16"/>
                    </a:lnTo>
                    <a:lnTo>
                      <a:pt x="48" y="56"/>
                    </a:lnTo>
                    <a:close/>
                  </a:path>
                </a:pathLst>
              </a:custGeom>
              <a:blipFill dpi="0" rotWithShape="0">
                <a:blip r:embed="rId5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386" name="Freeform 218"/>
              <p:cNvSpPr>
                <a:spLocks/>
              </p:cNvSpPr>
              <p:nvPr/>
            </p:nvSpPr>
            <p:spPr bwMode="auto">
              <a:xfrm>
                <a:off x="943" y="3306"/>
                <a:ext cx="48" cy="48"/>
              </a:xfrm>
              <a:custGeom>
                <a:avLst/>
                <a:gdLst>
                  <a:gd name="T0" fmla="*/ 40 w 48"/>
                  <a:gd name="T1" fmla="*/ 48 h 48"/>
                  <a:gd name="T2" fmla="*/ 48 w 48"/>
                  <a:gd name="T3" fmla="*/ 40 h 48"/>
                  <a:gd name="T4" fmla="*/ 8 w 48"/>
                  <a:gd name="T5" fmla="*/ 0 h 48"/>
                  <a:gd name="T6" fmla="*/ 8 w 48"/>
                  <a:gd name="T7" fmla="*/ 0 h 48"/>
                  <a:gd name="T8" fmla="*/ 0 w 48"/>
                  <a:gd name="T9" fmla="*/ 8 h 48"/>
                  <a:gd name="T10" fmla="*/ 0 w 48"/>
                  <a:gd name="T11" fmla="*/ 8 h 48"/>
                  <a:gd name="T12" fmla="*/ 40 w 48"/>
                  <a:gd name="T13" fmla="*/ 48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8" h="48">
                    <a:moveTo>
                      <a:pt x="40" y="48"/>
                    </a:moveTo>
                    <a:lnTo>
                      <a:pt x="48" y="40"/>
                    </a:lnTo>
                    <a:lnTo>
                      <a:pt x="8" y="0"/>
                    </a:lnTo>
                    <a:lnTo>
                      <a:pt x="0" y="8"/>
                    </a:lnTo>
                    <a:lnTo>
                      <a:pt x="40" y="48"/>
                    </a:lnTo>
                    <a:close/>
                  </a:path>
                </a:pathLst>
              </a:custGeom>
              <a:blipFill dpi="0" rotWithShape="0">
                <a:blip r:embed="rId5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387" name="Freeform 219"/>
              <p:cNvSpPr>
                <a:spLocks/>
              </p:cNvSpPr>
              <p:nvPr/>
            </p:nvSpPr>
            <p:spPr bwMode="auto">
              <a:xfrm>
                <a:off x="935" y="3298"/>
                <a:ext cx="16" cy="16"/>
              </a:xfrm>
              <a:custGeom>
                <a:avLst/>
                <a:gdLst>
                  <a:gd name="T0" fmla="*/ 8 w 16"/>
                  <a:gd name="T1" fmla="*/ 16 h 16"/>
                  <a:gd name="T2" fmla="*/ 16 w 16"/>
                  <a:gd name="T3" fmla="*/ 8 h 16"/>
                  <a:gd name="T4" fmla="*/ 8 w 16"/>
                  <a:gd name="T5" fmla="*/ 0 h 16"/>
                  <a:gd name="T6" fmla="*/ 0 w 16"/>
                  <a:gd name="T7" fmla="*/ 8 h 16"/>
                  <a:gd name="T8" fmla="*/ 8 w 16"/>
                  <a:gd name="T9" fmla="*/ 16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6">
                    <a:moveTo>
                      <a:pt x="8" y="16"/>
                    </a:moveTo>
                    <a:lnTo>
                      <a:pt x="16" y="8"/>
                    </a:lnTo>
                    <a:lnTo>
                      <a:pt x="8" y="0"/>
                    </a:lnTo>
                    <a:lnTo>
                      <a:pt x="0" y="8"/>
                    </a:lnTo>
                    <a:lnTo>
                      <a:pt x="8" y="16"/>
                    </a:lnTo>
                    <a:close/>
                  </a:path>
                </a:pathLst>
              </a:custGeom>
              <a:blipFill dpi="0" rotWithShape="0">
                <a:blip r:embed="rId5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388" name="Freeform 220"/>
              <p:cNvSpPr>
                <a:spLocks/>
              </p:cNvSpPr>
              <p:nvPr/>
            </p:nvSpPr>
            <p:spPr bwMode="auto">
              <a:xfrm>
                <a:off x="863" y="3210"/>
                <a:ext cx="56" cy="56"/>
              </a:xfrm>
              <a:custGeom>
                <a:avLst/>
                <a:gdLst>
                  <a:gd name="T0" fmla="*/ 48 w 56"/>
                  <a:gd name="T1" fmla="*/ 56 h 56"/>
                  <a:gd name="T2" fmla="*/ 56 w 56"/>
                  <a:gd name="T3" fmla="*/ 48 h 56"/>
                  <a:gd name="T4" fmla="*/ 8 w 56"/>
                  <a:gd name="T5" fmla="*/ 0 h 56"/>
                  <a:gd name="T6" fmla="*/ 0 w 56"/>
                  <a:gd name="T7" fmla="*/ 8 h 56"/>
                  <a:gd name="T8" fmla="*/ 48 w 56"/>
                  <a:gd name="T9" fmla="*/ 56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6" h="56">
                    <a:moveTo>
                      <a:pt x="48" y="56"/>
                    </a:moveTo>
                    <a:lnTo>
                      <a:pt x="56" y="48"/>
                    </a:lnTo>
                    <a:lnTo>
                      <a:pt x="8" y="0"/>
                    </a:lnTo>
                    <a:lnTo>
                      <a:pt x="0" y="8"/>
                    </a:lnTo>
                    <a:lnTo>
                      <a:pt x="48" y="56"/>
                    </a:lnTo>
                    <a:close/>
                  </a:path>
                </a:pathLst>
              </a:custGeom>
              <a:blipFill dpi="0" rotWithShape="0">
                <a:blip r:embed="rId5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389" name="Freeform 221"/>
              <p:cNvSpPr>
                <a:spLocks/>
              </p:cNvSpPr>
              <p:nvPr/>
            </p:nvSpPr>
            <p:spPr bwMode="auto">
              <a:xfrm>
                <a:off x="807" y="3146"/>
                <a:ext cx="32" cy="32"/>
              </a:xfrm>
              <a:custGeom>
                <a:avLst/>
                <a:gdLst>
                  <a:gd name="T0" fmla="*/ 16 w 32"/>
                  <a:gd name="T1" fmla="*/ 32 h 32"/>
                  <a:gd name="T2" fmla="*/ 32 w 32"/>
                  <a:gd name="T3" fmla="*/ 24 h 32"/>
                  <a:gd name="T4" fmla="*/ 16 w 32"/>
                  <a:gd name="T5" fmla="*/ 0 h 32"/>
                  <a:gd name="T6" fmla="*/ 0 w 32"/>
                  <a:gd name="T7" fmla="*/ 8 h 32"/>
                  <a:gd name="T8" fmla="*/ 16 w 32"/>
                  <a:gd name="T9" fmla="*/ 32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" h="32">
                    <a:moveTo>
                      <a:pt x="16" y="32"/>
                    </a:moveTo>
                    <a:lnTo>
                      <a:pt x="32" y="24"/>
                    </a:lnTo>
                    <a:lnTo>
                      <a:pt x="16" y="0"/>
                    </a:lnTo>
                    <a:lnTo>
                      <a:pt x="0" y="8"/>
                    </a:lnTo>
                    <a:lnTo>
                      <a:pt x="16" y="32"/>
                    </a:lnTo>
                    <a:close/>
                  </a:path>
                </a:pathLst>
              </a:custGeom>
              <a:blipFill dpi="0" rotWithShape="0">
                <a:blip r:embed="rId5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390" name="Freeform 222"/>
              <p:cNvSpPr>
                <a:spLocks/>
              </p:cNvSpPr>
              <p:nvPr/>
            </p:nvSpPr>
            <p:spPr bwMode="auto">
              <a:xfrm>
                <a:off x="735" y="2314"/>
                <a:ext cx="24" cy="32"/>
              </a:xfrm>
              <a:custGeom>
                <a:avLst/>
                <a:gdLst>
                  <a:gd name="T0" fmla="*/ 0 w 24"/>
                  <a:gd name="T1" fmla="*/ 24 h 32"/>
                  <a:gd name="T2" fmla="*/ 16 w 24"/>
                  <a:gd name="T3" fmla="*/ 32 h 32"/>
                  <a:gd name="T4" fmla="*/ 24 w 24"/>
                  <a:gd name="T5" fmla="*/ 8 h 32"/>
                  <a:gd name="T6" fmla="*/ 8 w 24"/>
                  <a:gd name="T7" fmla="*/ 0 h 32"/>
                  <a:gd name="T8" fmla="*/ 0 w 24"/>
                  <a:gd name="T9" fmla="*/ 24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4" h="32">
                    <a:moveTo>
                      <a:pt x="0" y="24"/>
                    </a:moveTo>
                    <a:lnTo>
                      <a:pt x="16" y="32"/>
                    </a:lnTo>
                    <a:lnTo>
                      <a:pt x="24" y="8"/>
                    </a:lnTo>
                    <a:lnTo>
                      <a:pt x="8" y="0"/>
                    </a:lnTo>
                    <a:lnTo>
                      <a:pt x="0" y="24"/>
                    </a:lnTo>
                    <a:close/>
                  </a:path>
                </a:pathLst>
              </a:custGeom>
              <a:blipFill dpi="0" rotWithShape="0">
                <a:blip r:embed="rId5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391" name="Freeform 223"/>
              <p:cNvSpPr>
                <a:spLocks/>
              </p:cNvSpPr>
              <p:nvPr/>
            </p:nvSpPr>
            <p:spPr bwMode="auto">
              <a:xfrm>
                <a:off x="759" y="2209"/>
                <a:ext cx="40" cy="65"/>
              </a:xfrm>
              <a:custGeom>
                <a:avLst/>
                <a:gdLst>
                  <a:gd name="T0" fmla="*/ 0 w 40"/>
                  <a:gd name="T1" fmla="*/ 57 h 65"/>
                  <a:gd name="T2" fmla="*/ 16 w 40"/>
                  <a:gd name="T3" fmla="*/ 65 h 65"/>
                  <a:gd name="T4" fmla="*/ 40 w 40"/>
                  <a:gd name="T5" fmla="*/ 8 h 65"/>
                  <a:gd name="T6" fmla="*/ 24 w 40"/>
                  <a:gd name="T7" fmla="*/ 0 h 65"/>
                  <a:gd name="T8" fmla="*/ 0 w 40"/>
                  <a:gd name="T9" fmla="*/ 57 h 6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0" h="65">
                    <a:moveTo>
                      <a:pt x="0" y="57"/>
                    </a:moveTo>
                    <a:lnTo>
                      <a:pt x="16" y="65"/>
                    </a:lnTo>
                    <a:lnTo>
                      <a:pt x="40" y="8"/>
                    </a:lnTo>
                    <a:lnTo>
                      <a:pt x="24" y="0"/>
                    </a:lnTo>
                    <a:lnTo>
                      <a:pt x="0" y="57"/>
                    </a:lnTo>
                    <a:close/>
                  </a:path>
                </a:pathLst>
              </a:custGeom>
              <a:blipFill dpi="0" rotWithShape="0">
                <a:blip r:embed="rId5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392" name="Freeform 224"/>
              <p:cNvSpPr>
                <a:spLocks/>
              </p:cNvSpPr>
              <p:nvPr/>
            </p:nvSpPr>
            <p:spPr bwMode="auto">
              <a:xfrm>
                <a:off x="799" y="2105"/>
                <a:ext cx="40" cy="64"/>
              </a:xfrm>
              <a:custGeom>
                <a:avLst/>
                <a:gdLst>
                  <a:gd name="T0" fmla="*/ 0 w 40"/>
                  <a:gd name="T1" fmla="*/ 56 h 64"/>
                  <a:gd name="T2" fmla="*/ 16 w 40"/>
                  <a:gd name="T3" fmla="*/ 64 h 64"/>
                  <a:gd name="T4" fmla="*/ 40 w 40"/>
                  <a:gd name="T5" fmla="*/ 8 h 64"/>
                  <a:gd name="T6" fmla="*/ 24 w 40"/>
                  <a:gd name="T7" fmla="*/ 0 h 64"/>
                  <a:gd name="T8" fmla="*/ 0 w 40"/>
                  <a:gd name="T9" fmla="*/ 56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0" h="64">
                    <a:moveTo>
                      <a:pt x="0" y="56"/>
                    </a:moveTo>
                    <a:lnTo>
                      <a:pt x="16" y="64"/>
                    </a:lnTo>
                    <a:lnTo>
                      <a:pt x="40" y="8"/>
                    </a:lnTo>
                    <a:lnTo>
                      <a:pt x="24" y="0"/>
                    </a:lnTo>
                    <a:lnTo>
                      <a:pt x="0" y="56"/>
                    </a:lnTo>
                    <a:close/>
                  </a:path>
                </a:pathLst>
              </a:custGeom>
              <a:blipFill dpi="0" rotWithShape="0">
                <a:blip r:embed="rId5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393" name="Freeform 225"/>
              <p:cNvSpPr>
                <a:spLocks/>
              </p:cNvSpPr>
              <p:nvPr/>
            </p:nvSpPr>
            <p:spPr bwMode="auto">
              <a:xfrm>
                <a:off x="839" y="2009"/>
                <a:ext cx="32" cy="56"/>
              </a:xfrm>
              <a:custGeom>
                <a:avLst/>
                <a:gdLst>
                  <a:gd name="T0" fmla="*/ 0 w 32"/>
                  <a:gd name="T1" fmla="*/ 48 h 56"/>
                  <a:gd name="T2" fmla="*/ 16 w 32"/>
                  <a:gd name="T3" fmla="*/ 56 h 56"/>
                  <a:gd name="T4" fmla="*/ 32 w 32"/>
                  <a:gd name="T5" fmla="*/ 8 h 56"/>
                  <a:gd name="T6" fmla="*/ 32 w 32"/>
                  <a:gd name="T7" fmla="*/ 8 h 56"/>
                  <a:gd name="T8" fmla="*/ 24 w 32"/>
                  <a:gd name="T9" fmla="*/ 0 h 56"/>
                  <a:gd name="T10" fmla="*/ 16 w 32"/>
                  <a:gd name="T11" fmla="*/ 0 h 56"/>
                  <a:gd name="T12" fmla="*/ 0 w 32"/>
                  <a:gd name="T13" fmla="*/ 48 h 5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2" h="56">
                    <a:moveTo>
                      <a:pt x="0" y="48"/>
                    </a:moveTo>
                    <a:lnTo>
                      <a:pt x="16" y="56"/>
                    </a:lnTo>
                    <a:lnTo>
                      <a:pt x="32" y="8"/>
                    </a:lnTo>
                    <a:lnTo>
                      <a:pt x="24" y="0"/>
                    </a:lnTo>
                    <a:lnTo>
                      <a:pt x="16" y="0"/>
                    </a:lnTo>
                    <a:lnTo>
                      <a:pt x="0" y="48"/>
                    </a:lnTo>
                    <a:close/>
                  </a:path>
                </a:pathLst>
              </a:custGeom>
              <a:blipFill dpi="0" rotWithShape="0">
                <a:blip r:embed="rId5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394" name="Freeform 226"/>
              <p:cNvSpPr>
                <a:spLocks/>
              </p:cNvSpPr>
              <p:nvPr/>
            </p:nvSpPr>
            <p:spPr bwMode="auto">
              <a:xfrm>
                <a:off x="863" y="2001"/>
                <a:ext cx="16" cy="16"/>
              </a:xfrm>
              <a:custGeom>
                <a:avLst/>
                <a:gdLst>
                  <a:gd name="T0" fmla="*/ 0 w 16"/>
                  <a:gd name="T1" fmla="*/ 8 h 16"/>
                  <a:gd name="T2" fmla="*/ 8 w 16"/>
                  <a:gd name="T3" fmla="*/ 16 h 16"/>
                  <a:gd name="T4" fmla="*/ 16 w 16"/>
                  <a:gd name="T5" fmla="*/ 8 h 16"/>
                  <a:gd name="T6" fmla="*/ 8 w 16"/>
                  <a:gd name="T7" fmla="*/ 0 h 16"/>
                  <a:gd name="T8" fmla="*/ 0 w 16"/>
                  <a:gd name="T9" fmla="*/ 8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6">
                    <a:moveTo>
                      <a:pt x="0" y="8"/>
                    </a:moveTo>
                    <a:lnTo>
                      <a:pt x="8" y="16"/>
                    </a:lnTo>
                    <a:lnTo>
                      <a:pt x="16" y="8"/>
                    </a:lnTo>
                    <a:lnTo>
                      <a:pt x="8" y="0"/>
                    </a:lnTo>
                    <a:lnTo>
                      <a:pt x="0" y="8"/>
                    </a:lnTo>
                    <a:close/>
                  </a:path>
                </a:pathLst>
              </a:custGeom>
              <a:blipFill dpi="0" rotWithShape="0">
                <a:blip r:embed="rId5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395" name="Freeform 227"/>
              <p:cNvSpPr>
                <a:spLocks/>
              </p:cNvSpPr>
              <p:nvPr/>
            </p:nvSpPr>
            <p:spPr bwMode="auto">
              <a:xfrm>
                <a:off x="887" y="1897"/>
                <a:ext cx="48" cy="64"/>
              </a:xfrm>
              <a:custGeom>
                <a:avLst/>
                <a:gdLst>
                  <a:gd name="T0" fmla="*/ 0 w 48"/>
                  <a:gd name="T1" fmla="*/ 56 h 64"/>
                  <a:gd name="T2" fmla="*/ 16 w 48"/>
                  <a:gd name="T3" fmla="*/ 64 h 64"/>
                  <a:gd name="T4" fmla="*/ 48 w 48"/>
                  <a:gd name="T5" fmla="*/ 8 h 64"/>
                  <a:gd name="T6" fmla="*/ 32 w 48"/>
                  <a:gd name="T7" fmla="*/ 0 h 64"/>
                  <a:gd name="T8" fmla="*/ 0 w 48"/>
                  <a:gd name="T9" fmla="*/ 56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8" h="64">
                    <a:moveTo>
                      <a:pt x="0" y="56"/>
                    </a:moveTo>
                    <a:lnTo>
                      <a:pt x="16" y="64"/>
                    </a:lnTo>
                    <a:lnTo>
                      <a:pt x="48" y="8"/>
                    </a:lnTo>
                    <a:lnTo>
                      <a:pt x="32" y="0"/>
                    </a:lnTo>
                    <a:lnTo>
                      <a:pt x="0" y="56"/>
                    </a:lnTo>
                    <a:close/>
                  </a:path>
                </a:pathLst>
              </a:custGeom>
              <a:blipFill dpi="0" rotWithShape="0">
                <a:blip r:embed="rId5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396" name="Freeform 228"/>
              <p:cNvSpPr>
                <a:spLocks/>
              </p:cNvSpPr>
              <p:nvPr/>
            </p:nvSpPr>
            <p:spPr bwMode="auto">
              <a:xfrm>
                <a:off x="935" y="1801"/>
                <a:ext cx="48" cy="64"/>
              </a:xfrm>
              <a:custGeom>
                <a:avLst/>
                <a:gdLst>
                  <a:gd name="T0" fmla="*/ 0 w 48"/>
                  <a:gd name="T1" fmla="*/ 56 h 64"/>
                  <a:gd name="T2" fmla="*/ 16 w 48"/>
                  <a:gd name="T3" fmla="*/ 64 h 64"/>
                  <a:gd name="T4" fmla="*/ 48 w 48"/>
                  <a:gd name="T5" fmla="*/ 8 h 64"/>
                  <a:gd name="T6" fmla="*/ 32 w 48"/>
                  <a:gd name="T7" fmla="*/ 0 h 64"/>
                  <a:gd name="T8" fmla="*/ 0 w 48"/>
                  <a:gd name="T9" fmla="*/ 56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8" h="64">
                    <a:moveTo>
                      <a:pt x="0" y="56"/>
                    </a:moveTo>
                    <a:lnTo>
                      <a:pt x="16" y="64"/>
                    </a:lnTo>
                    <a:lnTo>
                      <a:pt x="48" y="8"/>
                    </a:lnTo>
                    <a:lnTo>
                      <a:pt x="32" y="0"/>
                    </a:lnTo>
                    <a:lnTo>
                      <a:pt x="0" y="56"/>
                    </a:lnTo>
                    <a:close/>
                  </a:path>
                </a:pathLst>
              </a:custGeom>
              <a:blipFill dpi="0" rotWithShape="0">
                <a:blip r:embed="rId5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397" name="Freeform 229"/>
              <p:cNvSpPr>
                <a:spLocks/>
              </p:cNvSpPr>
              <p:nvPr/>
            </p:nvSpPr>
            <p:spPr bwMode="auto">
              <a:xfrm>
                <a:off x="991" y="1721"/>
                <a:ext cx="40" cy="48"/>
              </a:xfrm>
              <a:custGeom>
                <a:avLst/>
                <a:gdLst>
                  <a:gd name="T0" fmla="*/ 0 w 40"/>
                  <a:gd name="T1" fmla="*/ 40 h 48"/>
                  <a:gd name="T2" fmla="*/ 16 w 40"/>
                  <a:gd name="T3" fmla="*/ 48 h 48"/>
                  <a:gd name="T4" fmla="*/ 40 w 40"/>
                  <a:gd name="T5" fmla="*/ 8 h 48"/>
                  <a:gd name="T6" fmla="*/ 40 w 40"/>
                  <a:gd name="T7" fmla="*/ 8 h 48"/>
                  <a:gd name="T8" fmla="*/ 24 w 40"/>
                  <a:gd name="T9" fmla="*/ 0 h 48"/>
                  <a:gd name="T10" fmla="*/ 24 w 40"/>
                  <a:gd name="T11" fmla="*/ 0 h 48"/>
                  <a:gd name="T12" fmla="*/ 0 w 40"/>
                  <a:gd name="T13" fmla="*/ 40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0" h="48">
                    <a:moveTo>
                      <a:pt x="0" y="40"/>
                    </a:moveTo>
                    <a:lnTo>
                      <a:pt x="16" y="48"/>
                    </a:lnTo>
                    <a:lnTo>
                      <a:pt x="40" y="8"/>
                    </a:lnTo>
                    <a:lnTo>
                      <a:pt x="24" y="0"/>
                    </a:lnTo>
                    <a:lnTo>
                      <a:pt x="0" y="40"/>
                    </a:lnTo>
                    <a:close/>
                  </a:path>
                </a:pathLst>
              </a:custGeom>
              <a:blipFill dpi="0" rotWithShape="0">
                <a:blip r:embed="rId5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398" name="Freeform 230"/>
              <p:cNvSpPr>
                <a:spLocks/>
              </p:cNvSpPr>
              <p:nvPr/>
            </p:nvSpPr>
            <p:spPr bwMode="auto">
              <a:xfrm>
                <a:off x="1015" y="1705"/>
                <a:ext cx="24" cy="24"/>
              </a:xfrm>
              <a:custGeom>
                <a:avLst/>
                <a:gdLst>
                  <a:gd name="T0" fmla="*/ 0 w 24"/>
                  <a:gd name="T1" fmla="*/ 16 h 24"/>
                  <a:gd name="T2" fmla="*/ 16 w 24"/>
                  <a:gd name="T3" fmla="*/ 24 h 24"/>
                  <a:gd name="T4" fmla="*/ 24 w 24"/>
                  <a:gd name="T5" fmla="*/ 8 h 24"/>
                  <a:gd name="T6" fmla="*/ 8 w 24"/>
                  <a:gd name="T7" fmla="*/ 0 h 24"/>
                  <a:gd name="T8" fmla="*/ 0 w 24"/>
                  <a:gd name="T9" fmla="*/ 16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4" h="24">
                    <a:moveTo>
                      <a:pt x="0" y="16"/>
                    </a:moveTo>
                    <a:lnTo>
                      <a:pt x="16" y="24"/>
                    </a:lnTo>
                    <a:lnTo>
                      <a:pt x="24" y="8"/>
                    </a:lnTo>
                    <a:lnTo>
                      <a:pt x="8" y="0"/>
                    </a:lnTo>
                    <a:lnTo>
                      <a:pt x="0" y="16"/>
                    </a:lnTo>
                    <a:close/>
                  </a:path>
                </a:pathLst>
              </a:custGeom>
              <a:blipFill dpi="0" rotWithShape="0">
                <a:blip r:embed="rId5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399" name="Freeform 231"/>
              <p:cNvSpPr>
                <a:spLocks/>
              </p:cNvSpPr>
              <p:nvPr/>
            </p:nvSpPr>
            <p:spPr bwMode="auto">
              <a:xfrm>
                <a:off x="1055" y="1617"/>
                <a:ext cx="48" cy="56"/>
              </a:xfrm>
              <a:custGeom>
                <a:avLst/>
                <a:gdLst>
                  <a:gd name="T0" fmla="*/ 0 w 48"/>
                  <a:gd name="T1" fmla="*/ 48 h 56"/>
                  <a:gd name="T2" fmla="*/ 16 w 48"/>
                  <a:gd name="T3" fmla="*/ 56 h 56"/>
                  <a:gd name="T4" fmla="*/ 48 w 48"/>
                  <a:gd name="T5" fmla="*/ 8 h 56"/>
                  <a:gd name="T6" fmla="*/ 32 w 48"/>
                  <a:gd name="T7" fmla="*/ 0 h 56"/>
                  <a:gd name="T8" fmla="*/ 0 w 48"/>
                  <a:gd name="T9" fmla="*/ 48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8" h="56">
                    <a:moveTo>
                      <a:pt x="0" y="48"/>
                    </a:moveTo>
                    <a:lnTo>
                      <a:pt x="16" y="56"/>
                    </a:lnTo>
                    <a:lnTo>
                      <a:pt x="48" y="8"/>
                    </a:lnTo>
                    <a:lnTo>
                      <a:pt x="32" y="0"/>
                    </a:lnTo>
                    <a:lnTo>
                      <a:pt x="0" y="48"/>
                    </a:lnTo>
                    <a:close/>
                  </a:path>
                </a:pathLst>
              </a:custGeom>
              <a:blipFill dpi="0" rotWithShape="0">
                <a:blip r:embed="rId5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400" name="Freeform 232"/>
              <p:cNvSpPr>
                <a:spLocks/>
              </p:cNvSpPr>
              <p:nvPr/>
            </p:nvSpPr>
            <p:spPr bwMode="auto">
              <a:xfrm>
                <a:off x="1119" y="1529"/>
                <a:ext cx="48" cy="56"/>
              </a:xfrm>
              <a:custGeom>
                <a:avLst/>
                <a:gdLst>
                  <a:gd name="T0" fmla="*/ 0 w 48"/>
                  <a:gd name="T1" fmla="*/ 48 h 56"/>
                  <a:gd name="T2" fmla="*/ 16 w 48"/>
                  <a:gd name="T3" fmla="*/ 56 h 56"/>
                  <a:gd name="T4" fmla="*/ 48 w 48"/>
                  <a:gd name="T5" fmla="*/ 8 h 56"/>
                  <a:gd name="T6" fmla="*/ 32 w 48"/>
                  <a:gd name="T7" fmla="*/ 0 h 56"/>
                  <a:gd name="T8" fmla="*/ 0 w 48"/>
                  <a:gd name="T9" fmla="*/ 48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8" h="56">
                    <a:moveTo>
                      <a:pt x="0" y="48"/>
                    </a:moveTo>
                    <a:lnTo>
                      <a:pt x="16" y="56"/>
                    </a:lnTo>
                    <a:lnTo>
                      <a:pt x="48" y="8"/>
                    </a:lnTo>
                    <a:lnTo>
                      <a:pt x="32" y="0"/>
                    </a:lnTo>
                    <a:lnTo>
                      <a:pt x="0" y="48"/>
                    </a:lnTo>
                    <a:close/>
                  </a:path>
                </a:pathLst>
              </a:custGeom>
              <a:blipFill dpi="0" rotWithShape="0">
                <a:blip r:embed="rId5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401" name="Freeform 233"/>
              <p:cNvSpPr>
                <a:spLocks/>
              </p:cNvSpPr>
              <p:nvPr/>
            </p:nvSpPr>
            <p:spPr bwMode="auto">
              <a:xfrm>
                <a:off x="1183" y="1465"/>
                <a:ext cx="32" cy="32"/>
              </a:xfrm>
              <a:custGeom>
                <a:avLst/>
                <a:gdLst>
                  <a:gd name="T0" fmla="*/ 0 w 32"/>
                  <a:gd name="T1" fmla="*/ 24 h 32"/>
                  <a:gd name="T2" fmla="*/ 16 w 32"/>
                  <a:gd name="T3" fmla="*/ 32 h 32"/>
                  <a:gd name="T4" fmla="*/ 32 w 32"/>
                  <a:gd name="T5" fmla="*/ 8 h 32"/>
                  <a:gd name="T6" fmla="*/ 32 w 32"/>
                  <a:gd name="T7" fmla="*/ 8 h 32"/>
                  <a:gd name="T8" fmla="*/ 24 w 32"/>
                  <a:gd name="T9" fmla="*/ 0 h 32"/>
                  <a:gd name="T10" fmla="*/ 16 w 32"/>
                  <a:gd name="T11" fmla="*/ 0 h 32"/>
                  <a:gd name="T12" fmla="*/ 0 w 32"/>
                  <a:gd name="T13" fmla="*/ 24 h 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2" h="32">
                    <a:moveTo>
                      <a:pt x="0" y="24"/>
                    </a:moveTo>
                    <a:lnTo>
                      <a:pt x="16" y="32"/>
                    </a:lnTo>
                    <a:lnTo>
                      <a:pt x="32" y="8"/>
                    </a:lnTo>
                    <a:lnTo>
                      <a:pt x="24" y="0"/>
                    </a:lnTo>
                    <a:lnTo>
                      <a:pt x="16" y="0"/>
                    </a:lnTo>
                    <a:lnTo>
                      <a:pt x="0" y="24"/>
                    </a:lnTo>
                    <a:close/>
                  </a:path>
                </a:pathLst>
              </a:custGeom>
              <a:blipFill dpi="0" rotWithShape="0">
                <a:blip r:embed="rId5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402" name="Freeform 234"/>
              <p:cNvSpPr>
                <a:spLocks/>
              </p:cNvSpPr>
              <p:nvPr/>
            </p:nvSpPr>
            <p:spPr bwMode="auto">
              <a:xfrm>
                <a:off x="1207" y="1441"/>
                <a:ext cx="32" cy="32"/>
              </a:xfrm>
              <a:custGeom>
                <a:avLst/>
                <a:gdLst>
                  <a:gd name="T0" fmla="*/ 0 w 32"/>
                  <a:gd name="T1" fmla="*/ 24 h 32"/>
                  <a:gd name="T2" fmla="*/ 8 w 32"/>
                  <a:gd name="T3" fmla="*/ 32 h 32"/>
                  <a:gd name="T4" fmla="*/ 32 w 32"/>
                  <a:gd name="T5" fmla="*/ 8 h 32"/>
                  <a:gd name="T6" fmla="*/ 24 w 32"/>
                  <a:gd name="T7" fmla="*/ 0 h 32"/>
                  <a:gd name="T8" fmla="*/ 0 w 32"/>
                  <a:gd name="T9" fmla="*/ 24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" h="32">
                    <a:moveTo>
                      <a:pt x="0" y="24"/>
                    </a:moveTo>
                    <a:lnTo>
                      <a:pt x="8" y="32"/>
                    </a:lnTo>
                    <a:lnTo>
                      <a:pt x="32" y="8"/>
                    </a:lnTo>
                    <a:lnTo>
                      <a:pt x="24" y="0"/>
                    </a:lnTo>
                    <a:lnTo>
                      <a:pt x="0" y="24"/>
                    </a:lnTo>
                    <a:close/>
                  </a:path>
                </a:pathLst>
              </a:custGeom>
              <a:blipFill dpi="0" rotWithShape="0">
                <a:blip r:embed="rId5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403" name="Freeform 235"/>
              <p:cNvSpPr>
                <a:spLocks/>
              </p:cNvSpPr>
              <p:nvPr/>
            </p:nvSpPr>
            <p:spPr bwMode="auto">
              <a:xfrm>
                <a:off x="1263" y="1353"/>
                <a:ext cx="56" cy="56"/>
              </a:xfrm>
              <a:custGeom>
                <a:avLst/>
                <a:gdLst>
                  <a:gd name="T0" fmla="*/ 0 w 56"/>
                  <a:gd name="T1" fmla="*/ 40 h 56"/>
                  <a:gd name="T2" fmla="*/ 8 w 56"/>
                  <a:gd name="T3" fmla="*/ 56 h 56"/>
                  <a:gd name="T4" fmla="*/ 56 w 56"/>
                  <a:gd name="T5" fmla="*/ 16 h 56"/>
                  <a:gd name="T6" fmla="*/ 48 w 56"/>
                  <a:gd name="T7" fmla="*/ 0 h 56"/>
                  <a:gd name="T8" fmla="*/ 0 w 56"/>
                  <a:gd name="T9" fmla="*/ 40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6" h="56">
                    <a:moveTo>
                      <a:pt x="0" y="40"/>
                    </a:moveTo>
                    <a:lnTo>
                      <a:pt x="8" y="56"/>
                    </a:lnTo>
                    <a:lnTo>
                      <a:pt x="56" y="16"/>
                    </a:lnTo>
                    <a:lnTo>
                      <a:pt x="48" y="0"/>
                    </a:lnTo>
                    <a:lnTo>
                      <a:pt x="0" y="40"/>
                    </a:lnTo>
                    <a:close/>
                  </a:path>
                </a:pathLst>
              </a:custGeom>
              <a:blipFill dpi="0" rotWithShape="0">
                <a:blip r:embed="rId5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404" name="Freeform 236"/>
              <p:cNvSpPr>
                <a:spLocks/>
              </p:cNvSpPr>
              <p:nvPr/>
            </p:nvSpPr>
            <p:spPr bwMode="auto">
              <a:xfrm>
                <a:off x="1343" y="1281"/>
                <a:ext cx="48" cy="48"/>
              </a:xfrm>
              <a:custGeom>
                <a:avLst/>
                <a:gdLst>
                  <a:gd name="T0" fmla="*/ 0 w 48"/>
                  <a:gd name="T1" fmla="*/ 40 h 48"/>
                  <a:gd name="T2" fmla="*/ 8 w 48"/>
                  <a:gd name="T3" fmla="*/ 48 h 48"/>
                  <a:gd name="T4" fmla="*/ 48 w 48"/>
                  <a:gd name="T5" fmla="*/ 8 h 48"/>
                  <a:gd name="T6" fmla="*/ 40 w 48"/>
                  <a:gd name="T7" fmla="*/ 0 h 48"/>
                  <a:gd name="T8" fmla="*/ 0 w 48"/>
                  <a:gd name="T9" fmla="*/ 40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0" y="40"/>
                    </a:moveTo>
                    <a:lnTo>
                      <a:pt x="8" y="48"/>
                    </a:lnTo>
                    <a:lnTo>
                      <a:pt x="48" y="8"/>
                    </a:lnTo>
                    <a:lnTo>
                      <a:pt x="40" y="0"/>
                    </a:lnTo>
                    <a:lnTo>
                      <a:pt x="0" y="40"/>
                    </a:lnTo>
                    <a:close/>
                  </a:path>
                </a:pathLst>
              </a:custGeom>
              <a:blipFill dpi="0" rotWithShape="0">
                <a:blip r:embed="rId5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405" name="Freeform 237"/>
              <p:cNvSpPr>
                <a:spLocks/>
              </p:cNvSpPr>
              <p:nvPr/>
            </p:nvSpPr>
            <p:spPr bwMode="auto">
              <a:xfrm>
                <a:off x="1415" y="1225"/>
                <a:ext cx="16" cy="24"/>
              </a:xfrm>
              <a:custGeom>
                <a:avLst/>
                <a:gdLst>
                  <a:gd name="T0" fmla="*/ 0 w 16"/>
                  <a:gd name="T1" fmla="*/ 16 h 24"/>
                  <a:gd name="T2" fmla="*/ 8 w 16"/>
                  <a:gd name="T3" fmla="*/ 24 h 24"/>
                  <a:gd name="T4" fmla="*/ 16 w 16"/>
                  <a:gd name="T5" fmla="*/ 16 h 24"/>
                  <a:gd name="T6" fmla="*/ 16 w 16"/>
                  <a:gd name="T7" fmla="*/ 16 h 24"/>
                  <a:gd name="T8" fmla="*/ 8 w 16"/>
                  <a:gd name="T9" fmla="*/ 0 h 24"/>
                  <a:gd name="T10" fmla="*/ 8 w 16"/>
                  <a:gd name="T11" fmla="*/ 8 h 24"/>
                  <a:gd name="T12" fmla="*/ 0 w 16"/>
                  <a:gd name="T13" fmla="*/ 16 h 2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6" h="24">
                    <a:moveTo>
                      <a:pt x="0" y="16"/>
                    </a:moveTo>
                    <a:lnTo>
                      <a:pt x="8" y="24"/>
                    </a:lnTo>
                    <a:lnTo>
                      <a:pt x="16" y="16"/>
                    </a:lnTo>
                    <a:lnTo>
                      <a:pt x="8" y="0"/>
                    </a:lnTo>
                    <a:lnTo>
                      <a:pt x="8" y="8"/>
                    </a:lnTo>
                    <a:lnTo>
                      <a:pt x="0" y="16"/>
                    </a:lnTo>
                    <a:close/>
                  </a:path>
                </a:pathLst>
              </a:custGeom>
              <a:blipFill dpi="0" rotWithShape="0">
                <a:blip r:embed="rId5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406" name="Freeform 238"/>
              <p:cNvSpPr>
                <a:spLocks/>
              </p:cNvSpPr>
              <p:nvPr/>
            </p:nvSpPr>
            <p:spPr bwMode="auto">
              <a:xfrm>
                <a:off x="1423" y="1193"/>
                <a:ext cx="48" cy="48"/>
              </a:xfrm>
              <a:custGeom>
                <a:avLst/>
                <a:gdLst>
                  <a:gd name="T0" fmla="*/ 0 w 48"/>
                  <a:gd name="T1" fmla="*/ 32 h 48"/>
                  <a:gd name="T2" fmla="*/ 8 w 48"/>
                  <a:gd name="T3" fmla="*/ 48 h 48"/>
                  <a:gd name="T4" fmla="*/ 48 w 48"/>
                  <a:gd name="T5" fmla="*/ 16 h 48"/>
                  <a:gd name="T6" fmla="*/ 40 w 48"/>
                  <a:gd name="T7" fmla="*/ 0 h 48"/>
                  <a:gd name="T8" fmla="*/ 0 w 48"/>
                  <a:gd name="T9" fmla="*/ 32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0" y="32"/>
                    </a:moveTo>
                    <a:lnTo>
                      <a:pt x="8" y="48"/>
                    </a:lnTo>
                    <a:lnTo>
                      <a:pt x="48" y="16"/>
                    </a:lnTo>
                    <a:lnTo>
                      <a:pt x="40" y="0"/>
                    </a:lnTo>
                    <a:lnTo>
                      <a:pt x="0" y="32"/>
                    </a:lnTo>
                    <a:close/>
                  </a:path>
                </a:pathLst>
              </a:custGeom>
              <a:blipFill dpi="0" rotWithShape="0">
                <a:blip r:embed="rId5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407" name="Freeform 239"/>
              <p:cNvSpPr>
                <a:spLocks/>
              </p:cNvSpPr>
              <p:nvPr/>
            </p:nvSpPr>
            <p:spPr bwMode="auto">
              <a:xfrm>
                <a:off x="1503" y="1121"/>
                <a:ext cx="56" cy="56"/>
              </a:xfrm>
              <a:custGeom>
                <a:avLst/>
                <a:gdLst>
                  <a:gd name="T0" fmla="*/ 0 w 56"/>
                  <a:gd name="T1" fmla="*/ 40 h 56"/>
                  <a:gd name="T2" fmla="*/ 8 w 56"/>
                  <a:gd name="T3" fmla="*/ 56 h 56"/>
                  <a:gd name="T4" fmla="*/ 56 w 56"/>
                  <a:gd name="T5" fmla="*/ 16 h 56"/>
                  <a:gd name="T6" fmla="*/ 48 w 56"/>
                  <a:gd name="T7" fmla="*/ 0 h 56"/>
                  <a:gd name="T8" fmla="*/ 0 w 56"/>
                  <a:gd name="T9" fmla="*/ 40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6" h="56">
                    <a:moveTo>
                      <a:pt x="0" y="40"/>
                    </a:moveTo>
                    <a:lnTo>
                      <a:pt x="8" y="56"/>
                    </a:lnTo>
                    <a:lnTo>
                      <a:pt x="56" y="16"/>
                    </a:lnTo>
                    <a:lnTo>
                      <a:pt x="48" y="0"/>
                    </a:lnTo>
                    <a:lnTo>
                      <a:pt x="0" y="40"/>
                    </a:lnTo>
                    <a:close/>
                  </a:path>
                </a:pathLst>
              </a:custGeom>
              <a:blipFill dpi="0" rotWithShape="0">
                <a:blip r:embed="rId5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408" name="Freeform 240"/>
              <p:cNvSpPr>
                <a:spLocks/>
              </p:cNvSpPr>
              <p:nvPr/>
            </p:nvSpPr>
            <p:spPr bwMode="auto">
              <a:xfrm>
                <a:off x="1591" y="1057"/>
                <a:ext cx="56" cy="56"/>
              </a:xfrm>
              <a:custGeom>
                <a:avLst/>
                <a:gdLst>
                  <a:gd name="T0" fmla="*/ 0 w 56"/>
                  <a:gd name="T1" fmla="*/ 40 h 56"/>
                  <a:gd name="T2" fmla="*/ 8 w 56"/>
                  <a:gd name="T3" fmla="*/ 56 h 56"/>
                  <a:gd name="T4" fmla="*/ 56 w 56"/>
                  <a:gd name="T5" fmla="*/ 16 h 56"/>
                  <a:gd name="T6" fmla="*/ 48 w 56"/>
                  <a:gd name="T7" fmla="*/ 0 h 56"/>
                  <a:gd name="T8" fmla="*/ 0 w 56"/>
                  <a:gd name="T9" fmla="*/ 40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6" h="56">
                    <a:moveTo>
                      <a:pt x="0" y="40"/>
                    </a:moveTo>
                    <a:lnTo>
                      <a:pt x="8" y="56"/>
                    </a:lnTo>
                    <a:lnTo>
                      <a:pt x="56" y="16"/>
                    </a:lnTo>
                    <a:lnTo>
                      <a:pt x="48" y="0"/>
                    </a:lnTo>
                    <a:lnTo>
                      <a:pt x="0" y="40"/>
                    </a:lnTo>
                    <a:close/>
                  </a:path>
                </a:pathLst>
              </a:custGeom>
              <a:blipFill dpi="0" rotWithShape="0">
                <a:blip r:embed="rId5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409" name="Freeform 241"/>
              <p:cNvSpPr>
                <a:spLocks/>
              </p:cNvSpPr>
              <p:nvPr/>
            </p:nvSpPr>
            <p:spPr bwMode="auto">
              <a:xfrm>
                <a:off x="1679" y="993"/>
                <a:ext cx="56" cy="48"/>
              </a:xfrm>
              <a:custGeom>
                <a:avLst/>
                <a:gdLst>
                  <a:gd name="T0" fmla="*/ 0 w 56"/>
                  <a:gd name="T1" fmla="*/ 32 h 48"/>
                  <a:gd name="T2" fmla="*/ 8 w 56"/>
                  <a:gd name="T3" fmla="*/ 48 h 48"/>
                  <a:gd name="T4" fmla="*/ 56 w 56"/>
                  <a:gd name="T5" fmla="*/ 16 h 48"/>
                  <a:gd name="T6" fmla="*/ 48 w 56"/>
                  <a:gd name="T7" fmla="*/ 0 h 48"/>
                  <a:gd name="T8" fmla="*/ 0 w 56"/>
                  <a:gd name="T9" fmla="*/ 32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6" h="48">
                    <a:moveTo>
                      <a:pt x="0" y="32"/>
                    </a:moveTo>
                    <a:lnTo>
                      <a:pt x="8" y="48"/>
                    </a:lnTo>
                    <a:lnTo>
                      <a:pt x="56" y="16"/>
                    </a:lnTo>
                    <a:lnTo>
                      <a:pt x="48" y="0"/>
                    </a:lnTo>
                    <a:lnTo>
                      <a:pt x="0" y="32"/>
                    </a:lnTo>
                    <a:close/>
                  </a:path>
                </a:pathLst>
              </a:custGeom>
              <a:blipFill dpi="0" rotWithShape="0">
                <a:blip r:embed="rId5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410" name="Freeform 242"/>
              <p:cNvSpPr>
                <a:spLocks/>
              </p:cNvSpPr>
              <p:nvPr/>
            </p:nvSpPr>
            <p:spPr bwMode="auto">
              <a:xfrm>
                <a:off x="1767" y="929"/>
                <a:ext cx="64" cy="56"/>
              </a:xfrm>
              <a:custGeom>
                <a:avLst/>
                <a:gdLst>
                  <a:gd name="T0" fmla="*/ 0 w 64"/>
                  <a:gd name="T1" fmla="*/ 40 h 56"/>
                  <a:gd name="T2" fmla="*/ 8 w 64"/>
                  <a:gd name="T3" fmla="*/ 56 h 56"/>
                  <a:gd name="T4" fmla="*/ 64 w 64"/>
                  <a:gd name="T5" fmla="*/ 16 h 56"/>
                  <a:gd name="T6" fmla="*/ 56 w 64"/>
                  <a:gd name="T7" fmla="*/ 0 h 56"/>
                  <a:gd name="T8" fmla="*/ 0 w 64"/>
                  <a:gd name="T9" fmla="*/ 40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4" h="56">
                    <a:moveTo>
                      <a:pt x="0" y="40"/>
                    </a:moveTo>
                    <a:lnTo>
                      <a:pt x="8" y="56"/>
                    </a:lnTo>
                    <a:lnTo>
                      <a:pt x="64" y="16"/>
                    </a:lnTo>
                    <a:lnTo>
                      <a:pt x="56" y="0"/>
                    </a:lnTo>
                    <a:lnTo>
                      <a:pt x="0" y="40"/>
                    </a:lnTo>
                    <a:close/>
                  </a:path>
                </a:pathLst>
              </a:custGeom>
              <a:blipFill dpi="0" rotWithShape="0">
                <a:blip r:embed="rId5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411" name="Freeform 243"/>
              <p:cNvSpPr>
                <a:spLocks/>
              </p:cNvSpPr>
              <p:nvPr/>
            </p:nvSpPr>
            <p:spPr bwMode="auto">
              <a:xfrm>
                <a:off x="1863" y="873"/>
                <a:ext cx="56" cy="48"/>
              </a:xfrm>
              <a:custGeom>
                <a:avLst/>
                <a:gdLst>
                  <a:gd name="T0" fmla="*/ 0 w 56"/>
                  <a:gd name="T1" fmla="*/ 32 h 48"/>
                  <a:gd name="T2" fmla="*/ 8 w 56"/>
                  <a:gd name="T3" fmla="*/ 48 h 48"/>
                  <a:gd name="T4" fmla="*/ 56 w 56"/>
                  <a:gd name="T5" fmla="*/ 16 h 48"/>
                  <a:gd name="T6" fmla="*/ 48 w 56"/>
                  <a:gd name="T7" fmla="*/ 16 h 48"/>
                  <a:gd name="T8" fmla="*/ 48 w 56"/>
                  <a:gd name="T9" fmla="*/ 0 h 48"/>
                  <a:gd name="T10" fmla="*/ 48 w 56"/>
                  <a:gd name="T11" fmla="*/ 0 h 48"/>
                  <a:gd name="T12" fmla="*/ 0 w 56"/>
                  <a:gd name="T13" fmla="*/ 32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6" h="48">
                    <a:moveTo>
                      <a:pt x="0" y="32"/>
                    </a:moveTo>
                    <a:lnTo>
                      <a:pt x="8" y="48"/>
                    </a:lnTo>
                    <a:lnTo>
                      <a:pt x="56" y="16"/>
                    </a:lnTo>
                    <a:lnTo>
                      <a:pt x="48" y="16"/>
                    </a:lnTo>
                    <a:lnTo>
                      <a:pt x="48" y="0"/>
                    </a:lnTo>
                    <a:lnTo>
                      <a:pt x="0" y="32"/>
                    </a:lnTo>
                    <a:close/>
                  </a:path>
                </a:pathLst>
              </a:custGeom>
              <a:blipFill dpi="0" rotWithShape="0">
                <a:blip r:embed="rId5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412" name="Rectangle 244"/>
              <p:cNvSpPr>
                <a:spLocks noChangeArrowheads="1"/>
              </p:cNvSpPr>
              <p:nvPr/>
            </p:nvSpPr>
            <p:spPr bwMode="auto">
              <a:xfrm>
                <a:off x="1911" y="873"/>
                <a:ext cx="8" cy="16"/>
              </a:xfrm>
              <a:prstGeom prst="rect">
                <a:avLst/>
              </a:prstGeom>
              <a:blipFill dpi="0" rotWithShape="0">
                <a:blip r:embed="rId5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9413" name="Freeform 245"/>
              <p:cNvSpPr>
                <a:spLocks/>
              </p:cNvSpPr>
              <p:nvPr/>
            </p:nvSpPr>
            <p:spPr bwMode="auto">
              <a:xfrm>
                <a:off x="1959" y="825"/>
                <a:ext cx="64" cy="40"/>
              </a:xfrm>
              <a:custGeom>
                <a:avLst/>
                <a:gdLst>
                  <a:gd name="T0" fmla="*/ 0 w 64"/>
                  <a:gd name="T1" fmla="*/ 24 h 40"/>
                  <a:gd name="T2" fmla="*/ 8 w 64"/>
                  <a:gd name="T3" fmla="*/ 40 h 40"/>
                  <a:gd name="T4" fmla="*/ 64 w 64"/>
                  <a:gd name="T5" fmla="*/ 16 h 40"/>
                  <a:gd name="T6" fmla="*/ 56 w 64"/>
                  <a:gd name="T7" fmla="*/ 0 h 40"/>
                  <a:gd name="T8" fmla="*/ 0 w 64"/>
                  <a:gd name="T9" fmla="*/ 24 h 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4" h="40">
                    <a:moveTo>
                      <a:pt x="0" y="24"/>
                    </a:moveTo>
                    <a:lnTo>
                      <a:pt x="8" y="40"/>
                    </a:lnTo>
                    <a:lnTo>
                      <a:pt x="64" y="16"/>
                    </a:lnTo>
                    <a:lnTo>
                      <a:pt x="56" y="0"/>
                    </a:lnTo>
                    <a:lnTo>
                      <a:pt x="0" y="24"/>
                    </a:lnTo>
                    <a:close/>
                  </a:path>
                </a:pathLst>
              </a:custGeom>
              <a:blipFill dpi="0" rotWithShape="0">
                <a:blip r:embed="rId5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414" name="Freeform 246"/>
              <p:cNvSpPr>
                <a:spLocks/>
              </p:cNvSpPr>
              <p:nvPr/>
            </p:nvSpPr>
            <p:spPr bwMode="auto">
              <a:xfrm>
                <a:off x="2063" y="777"/>
                <a:ext cx="64" cy="40"/>
              </a:xfrm>
              <a:custGeom>
                <a:avLst/>
                <a:gdLst>
                  <a:gd name="T0" fmla="*/ 0 w 64"/>
                  <a:gd name="T1" fmla="*/ 24 h 40"/>
                  <a:gd name="T2" fmla="*/ 8 w 64"/>
                  <a:gd name="T3" fmla="*/ 40 h 40"/>
                  <a:gd name="T4" fmla="*/ 64 w 64"/>
                  <a:gd name="T5" fmla="*/ 16 h 40"/>
                  <a:gd name="T6" fmla="*/ 56 w 64"/>
                  <a:gd name="T7" fmla="*/ 0 h 40"/>
                  <a:gd name="T8" fmla="*/ 0 w 64"/>
                  <a:gd name="T9" fmla="*/ 24 h 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4" h="40">
                    <a:moveTo>
                      <a:pt x="0" y="24"/>
                    </a:moveTo>
                    <a:lnTo>
                      <a:pt x="8" y="40"/>
                    </a:lnTo>
                    <a:lnTo>
                      <a:pt x="64" y="16"/>
                    </a:lnTo>
                    <a:lnTo>
                      <a:pt x="56" y="0"/>
                    </a:lnTo>
                    <a:lnTo>
                      <a:pt x="0" y="24"/>
                    </a:lnTo>
                    <a:close/>
                  </a:path>
                </a:pathLst>
              </a:custGeom>
              <a:blipFill dpi="0" rotWithShape="0">
                <a:blip r:embed="rId5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415" name="Freeform 247"/>
              <p:cNvSpPr>
                <a:spLocks/>
              </p:cNvSpPr>
              <p:nvPr/>
            </p:nvSpPr>
            <p:spPr bwMode="auto">
              <a:xfrm>
                <a:off x="2159" y="745"/>
                <a:ext cx="24" cy="24"/>
              </a:xfrm>
              <a:custGeom>
                <a:avLst/>
                <a:gdLst>
                  <a:gd name="T0" fmla="*/ 0 w 24"/>
                  <a:gd name="T1" fmla="*/ 8 h 24"/>
                  <a:gd name="T2" fmla="*/ 8 w 24"/>
                  <a:gd name="T3" fmla="*/ 24 h 24"/>
                  <a:gd name="T4" fmla="*/ 24 w 24"/>
                  <a:gd name="T5" fmla="*/ 16 h 24"/>
                  <a:gd name="T6" fmla="*/ 24 w 24"/>
                  <a:gd name="T7" fmla="*/ 16 h 24"/>
                  <a:gd name="T8" fmla="*/ 16 w 24"/>
                  <a:gd name="T9" fmla="*/ 0 h 24"/>
                  <a:gd name="T10" fmla="*/ 16 w 24"/>
                  <a:gd name="T11" fmla="*/ 0 h 24"/>
                  <a:gd name="T12" fmla="*/ 0 w 24"/>
                  <a:gd name="T13" fmla="*/ 8 h 2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4" h="24">
                    <a:moveTo>
                      <a:pt x="0" y="8"/>
                    </a:moveTo>
                    <a:lnTo>
                      <a:pt x="8" y="24"/>
                    </a:lnTo>
                    <a:lnTo>
                      <a:pt x="24" y="16"/>
                    </a:lnTo>
                    <a:lnTo>
                      <a:pt x="16" y="0"/>
                    </a:lnTo>
                    <a:lnTo>
                      <a:pt x="0" y="8"/>
                    </a:lnTo>
                    <a:close/>
                  </a:path>
                </a:pathLst>
              </a:custGeom>
              <a:blipFill dpi="0" rotWithShape="0">
                <a:blip r:embed="rId5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416" name="Freeform 248"/>
              <p:cNvSpPr>
                <a:spLocks/>
              </p:cNvSpPr>
              <p:nvPr/>
            </p:nvSpPr>
            <p:spPr bwMode="auto">
              <a:xfrm>
                <a:off x="2175" y="728"/>
                <a:ext cx="48" cy="33"/>
              </a:xfrm>
              <a:custGeom>
                <a:avLst/>
                <a:gdLst>
                  <a:gd name="T0" fmla="*/ 0 w 48"/>
                  <a:gd name="T1" fmla="*/ 17 h 33"/>
                  <a:gd name="T2" fmla="*/ 8 w 48"/>
                  <a:gd name="T3" fmla="*/ 33 h 33"/>
                  <a:gd name="T4" fmla="*/ 48 w 48"/>
                  <a:gd name="T5" fmla="*/ 17 h 33"/>
                  <a:gd name="T6" fmla="*/ 40 w 48"/>
                  <a:gd name="T7" fmla="*/ 0 h 33"/>
                  <a:gd name="T8" fmla="*/ 0 w 48"/>
                  <a:gd name="T9" fmla="*/ 17 h 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8" h="33">
                    <a:moveTo>
                      <a:pt x="0" y="17"/>
                    </a:moveTo>
                    <a:lnTo>
                      <a:pt x="8" y="33"/>
                    </a:lnTo>
                    <a:lnTo>
                      <a:pt x="48" y="17"/>
                    </a:lnTo>
                    <a:lnTo>
                      <a:pt x="40" y="0"/>
                    </a:lnTo>
                    <a:lnTo>
                      <a:pt x="0" y="17"/>
                    </a:lnTo>
                    <a:close/>
                  </a:path>
                </a:pathLst>
              </a:custGeom>
              <a:blipFill dpi="0" rotWithShape="0">
                <a:blip r:embed="rId5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417" name="Freeform 249"/>
              <p:cNvSpPr>
                <a:spLocks/>
              </p:cNvSpPr>
              <p:nvPr/>
            </p:nvSpPr>
            <p:spPr bwMode="auto">
              <a:xfrm>
                <a:off x="2263" y="696"/>
                <a:ext cx="64" cy="32"/>
              </a:xfrm>
              <a:custGeom>
                <a:avLst/>
                <a:gdLst>
                  <a:gd name="T0" fmla="*/ 0 w 64"/>
                  <a:gd name="T1" fmla="*/ 16 h 32"/>
                  <a:gd name="T2" fmla="*/ 8 w 64"/>
                  <a:gd name="T3" fmla="*/ 32 h 32"/>
                  <a:gd name="T4" fmla="*/ 64 w 64"/>
                  <a:gd name="T5" fmla="*/ 16 h 32"/>
                  <a:gd name="T6" fmla="*/ 56 w 64"/>
                  <a:gd name="T7" fmla="*/ 0 h 32"/>
                  <a:gd name="T8" fmla="*/ 0 w 64"/>
                  <a:gd name="T9" fmla="*/ 16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4" h="32">
                    <a:moveTo>
                      <a:pt x="0" y="16"/>
                    </a:moveTo>
                    <a:lnTo>
                      <a:pt x="8" y="32"/>
                    </a:lnTo>
                    <a:lnTo>
                      <a:pt x="64" y="16"/>
                    </a:lnTo>
                    <a:lnTo>
                      <a:pt x="56" y="0"/>
                    </a:lnTo>
                    <a:lnTo>
                      <a:pt x="0" y="16"/>
                    </a:lnTo>
                    <a:close/>
                  </a:path>
                </a:pathLst>
              </a:custGeom>
              <a:blipFill dpi="0" rotWithShape="0">
                <a:blip r:embed="rId5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418" name="Freeform 250"/>
              <p:cNvSpPr>
                <a:spLocks/>
              </p:cNvSpPr>
              <p:nvPr/>
            </p:nvSpPr>
            <p:spPr bwMode="auto">
              <a:xfrm>
                <a:off x="2367" y="656"/>
                <a:ext cx="72" cy="40"/>
              </a:xfrm>
              <a:custGeom>
                <a:avLst/>
                <a:gdLst>
                  <a:gd name="T0" fmla="*/ 0 w 72"/>
                  <a:gd name="T1" fmla="*/ 24 h 40"/>
                  <a:gd name="T2" fmla="*/ 8 w 72"/>
                  <a:gd name="T3" fmla="*/ 40 h 40"/>
                  <a:gd name="T4" fmla="*/ 72 w 72"/>
                  <a:gd name="T5" fmla="*/ 16 h 40"/>
                  <a:gd name="T6" fmla="*/ 64 w 72"/>
                  <a:gd name="T7" fmla="*/ 0 h 40"/>
                  <a:gd name="T8" fmla="*/ 0 w 72"/>
                  <a:gd name="T9" fmla="*/ 24 h 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2" h="40">
                    <a:moveTo>
                      <a:pt x="0" y="24"/>
                    </a:moveTo>
                    <a:lnTo>
                      <a:pt x="8" y="40"/>
                    </a:lnTo>
                    <a:lnTo>
                      <a:pt x="72" y="16"/>
                    </a:lnTo>
                    <a:lnTo>
                      <a:pt x="64" y="0"/>
                    </a:lnTo>
                    <a:lnTo>
                      <a:pt x="0" y="24"/>
                    </a:lnTo>
                    <a:close/>
                  </a:path>
                </a:pathLst>
              </a:custGeom>
              <a:blipFill dpi="0" rotWithShape="0">
                <a:blip r:embed="rId5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419" name="Freeform 251"/>
              <p:cNvSpPr>
                <a:spLocks/>
              </p:cNvSpPr>
              <p:nvPr/>
            </p:nvSpPr>
            <p:spPr bwMode="auto">
              <a:xfrm>
                <a:off x="2471" y="624"/>
                <a:ext cx="64" cy="32"/>
              </a:xfrm>
              <a:custGeom>
                <a:avLst/>
                <a:gdLst>
                  <a:gd name="T0" fmla="*/ 0 w 64"/>
                  <a:gd name="T1" fmla="*/ 16 h 32"/>
                  <a:gd name="T2" fmla="*/ 0 w 64"/>
                  <a:gd name="T3" fmla="*/ 32 h 32"/>
                  <a:gd name="T4" fmla="*/ 64 w 64"/>
                  <a:gd name="T5" fmla="*/ 16 h 32"/>
                  <a:gd name="T6" fmla="*/ 64 w 64"/>
                  <a:gd name="T7" fmla="*/ 0 h 32"/>
                  <a:gd name="T8" fmla="*/ 0 w 64"/>
                  <a:gd name="T9" fmla="*/ 16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4" h="32">
                    <a:moveTo>
                      <a:pt x="0" y="16"/>
                    </a:moveTo>
                    <a:lnTo>
                      <a:pt x="0" y="32"/>
                    </a:lnTo>
                    <a:lnTo>
                      <a:pt x="64" y="16"/>
                    </a:lnTo>
                    <a:lnTo>
                      <a:pt x="64" y="0"/>
                    </a:lnTo>
                    <a:lnTo>
                      <a:pt x="0" y="16"/>
                    </a:lnTo>
                    <a:close/>
                  </a:path>
                </a:pathLst>
              </a:custGeom>
              <a:blipFill dpi="0" rotWithShape="0">
                <a:blip r:embed="rId5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420" name="Freeform 252"/>
              <p:cNvSpPr>
                <a:spLocks/>
              </p:cNvSpPr>
              <p:nvPr/>
            </p:nvSpPr>
            <p:spPr bwMode="auto">
              <a:xfrm>
                <a:off x="2583" y="600"/>
                <a:ext cx="64" cy="32"/>
              </a:xfrm>
              <a:custGeom>
                <a:avLst/>
                <a:gdLst>
                  <a:gd name="T0" fmla="*/ 0 w 64"/>
                  <a:gd name="T1" fmla="*/ 16 h 32"/>
                  <a:gd name="T2" fmla="*/ 8 w 64"/>
                  <a:gd name="T3" fmla="*/ 32 h 32"/>
                  <a:gd name="T4" fmla="*/ 64 w 64"/>
                  <a:gd name="T5" fmla="*/ 16 h 32"/>
                  <a:gd name="T6" fmla="*/ 56 w 64"/>
                  <a:gd name="T7" fmla="*/ 0 h 32"/>
                  <a:gd name="T8" fmla="*/ 0 w 64"/>
                  <a:gd name="T9" fmla="*/ 16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4" h="32">
                    <a:moveTo>
                      <a:pt x="0" y="16"/>
                    </a:moveTo>
                    <a:lnTo>
                      <a:pt x="8" y="32"/>
                    </a:lnTo>
                    <a:lnTo>
                      <a:pt x="64" y="16"/>
                    </a:lnTo>
                    <a:lnTo>
                      <a:pt x="56" y="0"/>
                    </a:lnTo>
                    <a:lnTo>
                      <a:pt x="0" y="16"/>
                    </a:lnTo>
                    <a:close/>
                  </a:path>
                </a:pathLst>
              </a:custGeom>
              <a:blipFill dpi="0" rotWithShape="0">
                <a:blip r:embed="rId5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421" name="Freeform 253"/>
              <p:cNvSpPr>
                <a:spLocks/>
              </p:cNvSpPr>
              <p:nvPr/>
            </p:nvSpPr>
            <p:spPr bwMode="auto">
              <a:xfrm>
                <a:off x="2687" y="576"/>
                <a:ext cx="48" cy="32"/>
              </a:xfrm>
              <a:custGeom>
                <a:avLst/>
                <a:gdLst>
                  <a:gd name="T0" fmla="*/ 0 w 48"/>
                  <a:gd name="T1" fmla="*/ 16 h 32"/>
                  <a:gd name="T2" fmla="*/ 8 w 48"/>
                  <a:gd name="T3" fmla="*/ 32 h 32"/>
                  <a:gd name="T4" fmla="*/ 48 w 48"/>
                  <a:gd name="T5" fmla="*/ 16 h 32"/>
                  <a:gd name="T6" fmla="*/ 40 w 48"/>
                  <a:gd name="T7" fmla="*/ 16 h 32"/>
                  <a:gd name="T8" fmla="*/ 40 w 48"/>
                  <a:gd name="T9" fmla="*/ 0 h 32"/>
                  <a:gd name="T10" fmla="*/ 40 w 48"/>
                  <a:gd name="T11" fmla="*/ 0 h 32"/>
                  <a:gd name="T12" fmla="*/ 0 w 48"/>
                  <a:gd name="T13" fmla="*/ 16 h 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8" h="32">
                    <a:moveTo>
                      <a:pt x="0" y="16"/>
                    </a:moveTo>
                    <a:lnTo>
                      <a:pt x="8" y="32"/>
                    </a:lnTo>
                    <a:lnTo>
                      <a:pt x="48" y="16"/>
                    </a:lnTo>
                    <a:lnTo>
                      <a:pt x="40" y="16"/>
                    </a:lnTo>
                    <a:lnTo>
                      <a:pt x="40" y="0"/>
                    </a:lnTo>
                    <a:lnTo>
                      <a:pt x="0" y="16"/>
                    </a:lnTo>
                    <a:close/>
                  </a:path>
                </a:pathLst>
              </a:custGeom>
              <a:blipFill dpi="0" rotWithShape="0">
                <a:blip r:embed="rId5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422" name="Rectangle 254"/>
              <p:cNvSpPr>
                <a:spLocks noChangeArrowheads="1"/>
              </p:cNvSpPr>
              <p:nvPr/>
            </p:nvSpPr>
            <p:spPr bwMode="auto">
              <a:xfrm>
                <a:off x="2727" y="576"/>
                <a:ext cx="24" cy="16"/>
              </a:xfrm>
              <a:prstGeom prst="rect">
                <a:avLst/>
              </a:prstGeom>
              <a:blipFill dpi="0" rotWithShape="0">
                <a:blip r:embed="rId5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9423" name="Freeform 255"/>
              <p:cNvSpPr>
                <a:spLocks/>
              </p:cNvSpPr>
              <p:nvPr/>
            </p:nvSpPr>
            <p:spPr bwMode="auto">
              <a:xfrm>
                <a:off x="2799" y="560"/>
                <a:ext cx="64" cy="24"/>
              </a:xfrm>
              <a:custGeom>
                <a:avLst/>
                <a:gdLst>
                  <a:gd name="T0" fmla="*/ 0 w 64"/>
                  <a:gd name="T1" fmla="*/ 8 h 24"/>
                  <a:gd name="T2" fmla="*/ 0 w 64"/>
                  <a:gd name="T3" fmla="*/ 24 h 24"/>
                  <a:gd name="T4" fmla="*/ 64 w 64"/>
                  <a:gd name="T5" fmla="*/ 16 h 24"/>
                  <a:gd name="T6" fmla="*/ 64 w 64"/>
                  <a:gd name="T7" fmla="*/ 0 h 24"/>
                  <a:gd name="T8" fmla="*/ 0 w 64"/>
                  <a:gd name="T9" fmla="*/ 8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4" h="24">
                    <a:moveTo>
                      <a:pt x="0" y="8"/>
                    </a:moveTo>
                    <a:lnTo>
                      <a:pt x="0" y="24"/>
                    </a:lnTo>
                    <a:lnTo>
                      <a:pt x="64" y="16"/>
                    </a:lnTo>
                    <a:lnTo>
                      <a:pt x="64" y="0"/>
                    </a:lnTo>
                    <a:lnTo>
                      <a:pt x="0" y="8"/>
                    </a:lnTo>
                    <a:close/>
                  </a:path>
                </a:pathLst>
              </a:custGeom>
              <a:blipFill dpi="0" rotWithShape="0">
                <a:blip r:embed="rId5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424" name="Freeform 256"/>
              <p:cNvSpPr>
                <a:spLocks/>
              </p:cNvSpPr>
              <p:nvPr/>
            </p:nvSpPr>
            <p:spPr bwMode="auto">
              <a:xfrm>
                <a:off x="2912" y="544"/>
                <a:ext cx="56" cy="24"/>
              </a:xfrm>
              <a:custGeom>
                <a:avLst/>
                <a:gdLst>
                  <a:gd name="T0" fmla="*/ 0 w 56"/>
                  <a:gd name="T1" fmla="*/ 8 h 24"/>
                  <a:gd name="T2" fmla="*/ 0 w 56"/>
                  <a:gd name="T3" fmla="*/ 24 h 24"/>
                  <a:gd name="T4" fmla="*/ 56 w 56"/>
                  <a:gd name="T5" fmla="*/ 16 h 24"/>
                  <a:gd name="T6" fmla="*/ 56 w 56"/>
                  <a:gd name="T7" fmla="*/ 0 h 24"/>
                  <a:gd name="T8" fmla="*/ 0 w 56"/>
                  <a:gd name="T9" fmla="*/ 8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6" h="24">
                    <a:moveTo>
                      <a:pt x="0" y="8"/>
                    </a:moveTo>
                    <a:lnTo>
                      <a:pt x="0" y="24"/>
                    </a:lnTo>
                    <a:lnTo>
                      <a:pt x="56" y="16"/>
                    </a:lnTo>
                    <a:lnTo>
                      <a:pt x="56" y="0"/>
                    </a:lnTo>
                    <a:lnTo>
                      <a:pt x="0" y="8"/>
                    </a:lnTo>
                    <a:close/>
                  </a:path>
                </a:pathLst>
              </a:custGeom>
              <a:blipFill dpi="0" rotWithShape="0">
                <a:blip r:embed="rId5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425" name="Rectangle 257"/>
              <p:cNvSpPr>
                <a:spLocks noChangeArrowheads="1"/>
              </p:cNvSpPr>
              <p:nvPr/>
            </p:nvSpPr>
            <p:spPr bwMode="auto">
              <a:xfrm>
                <a:off x="3016" y="536"/>
                <a:ext cx="64" cy="16"/>
              </a:xfrm>
              <a:prstGeom prst="rect">
                <a:avLst/>
              </a:prstGeom>
              <a:blipFill dpi="0" rotWithShape="0">
                <a:blip r:embed="rId5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9426" name="Rectangle 258"/>
              <p:cNvSpPr>
                <a:spLocks noChangeArrowheads="1"/>
              </p:cNvSpPr>
              <p:nvPr/>
            </p:nvSpPr>
            <p:spPr bwMode="auto">
              <a:xfrm>
                <a:off x="3128" y="536"/>
                <a:ext cx="64" cy="16"/>
              </a:xfrm>
              <a:prstGeom prst="rect">
                <a:avLst/>
              </a:prstGeom>
              <a:blipFill dpi="0" rotWithShape="0">
                <a:blip r:embed="rId5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9427" name="Freeform 259"/>
              <p:cNvSpPr>
                <a:spLocks/>
              </p:cNvSpPr>
              <p:nvPr/>
            </p:nvSpPr>
            <p:spPr bwMode="auto">
              <a:xfrm>
                <a:off x="3240" y="528"/>
                <a:ext cx="48" cy="16"/>
              </a:xfrm>
              <a:custGeom>
                <a:avLst/>
                <a:gdLst>
                  <a:gd name="T0" fmla="*/ 0 w 48"/>
                  <a:gd name="T1" fmla="*/ 0 h 16"/>
                  <a:gd name="T2" fmla="*/ 0 w 48"/>
                  <a:gd name="T3" fmla="*/ 16 h 16"/>
                  <a:gd name="T4" fmla="*/ 40 w 48"/>
                  <a:gd name="T5" fmla="*/ 16 h 16"/>
                  <a:gd name="T6" fmla="*/ 40 w 48"/>
                  <a:gd name="T7" fmla="*/ 16 h 16"/>
                  <a:gd name="T8" fmla="*/ 48 w 48"/>
                  <a:gd name="T9" fmla="*/ 0 h 16"/>
                  <a:gd name="T10" fmla="*/ 40 w 48"/>
                  <a:gd name="T11" fmla="*/ 0 h 16"/>
                  <a:gd name="T12" fmla="*/ 0 w 48"/>
                  <a:gd name="T13" fmla="*/ 0 h 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8" h="16">
                    <a:moveTo>
                      <a:pt x="0" y="0"/>
                    </a:moveTo>
                    <a:lnTo>
                      <a:pt x="0" y="16"/>
                    </a:lnTo>
                    <a:lnTo>
                      <a:pt x="40" y="16"/>
                    </a:lnTo>
                    <a:lnTo>
                      <a:pt x="48" y="0"/>
                    </a:lnTo>
                    <a:lnTo>
                      <a:pt x="40" y="0"/>
                    </a:lnTo>
                    <a:lnTo>
                      <a:pt x="0" y="0"/>
                    </a:lnTo>
                    <a:close/>
                  </a:path>
                </a:pathLst>
              </a:custGeom>
              <a:blipFill dpi="0" rotWithShape="0">
                <a:blip r:embed="rId5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428" name="Freeform 260"/>
              <p:cNvSpPr>
                <a:spLocks/>
              </p:cNvSpPr>
              <p:nvPr/>
            </p:nvSpPr>
            <p:spPr bwMode="auto">
              <a:xfrm>
                <a:off x="3280" y="528"/>
                <a:ext cx="32" cy="24"/>
              </a:xfrm>
              <a:custGeom>
                <a:avLst/>
                <a:gdLst>
                  <a:gd name="T0" fmla="*/ 8 w 32"/>
                  <a:gd name="T1" fmla="*/ 0 h 24"/>
                  <a:gd name="T2" fmla="*/ 0 w 32"/>
                  <a:gd name="T3" fmla="*/ 16 h 24"/>
                  <a:gd name="T4" fmla="*/ 24 w 32"/>
                  <a:gd name="T5" fmla="*/ 24 h 24"/>
                  <a:gd name="T6" fmla="*/ 32 w 32"/>
                  <a:gd name="T7" fmla="*/ 8 h 24"/>
                  <a:gd name="T8" fmla="*/ 8 w 32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" h="24">
                    <a:moveTo>
                      <a:pt x="8" y="0"/>
                    </a:moveTo>
                    <a:lnTo>
                      <a:pt x="0" y="16"/>
                    </a:lnTo>
                    <a:lnTo>
                      <a:pt x="24" y="24"/>
                    </a:lnTo>
                    <a:lnTo>
                      <a:pt x="32" y="8"/>
                    </a:lnTo>
                    <a:lnTo>
                      <a:pt x="8" y="0"/>
                    </a:lnTo>
                    <a:close/>
                  </a:path>
                </a:pathLst>
              </a:custGeom>
              <a:blipFill dpi="0" rotWithShape="0">
                <a:blip r:embed="rId5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429" name="Freeform 261"/>
              <p:cNvSpPr>
                <a:spLocks/>
              </p:cNvSpPr>
              <p:nvPr/>
            </p:nvSpPr>
            <p:spPr bwMode="auto">
              <a:xfrm>
                <a:off x="3352" y="536"/>
                <a:ext cx="64" cy="24"/>
              </a:xfrm>
              <a:custGeom>
                <a:avLst/>
                <a:gdLst>
                  <a:gd name="T0" fmla="*/ 0 w 64"/>
                  <a:gd name="T1" fmla="*/ 0 h 24"/>
                  <a:gd name="T2" fmla="*/ 0 w 64"/>
                  <a:gd name="T3" fmla="*/ 16 h 24"/>
                  <a:gd name="T4" fmla="*/ 64 w 64"/>
                  <a:gd name="T5" fmla="*/ 24 h 24"/>
                  <a:gd name="T6" fmla="*/ 64 w 64"/>
                  <a:gd name="T7" fmla="*/ 8 h 24"/>
                  <a:gd name="T8" fmla="*/ 0 w 64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4" h="24">
                    <a:moveTo>
                      <a:pt x="0" y="0"/>
                    </a:moveTo>
                    <a:lnTo>
                      <a:pt x="0" y="16"/>
                    </a:lnTo>
                    <a:lnTo>
                      <a:pt x="64" y="24"/>
                    </a:lnTo>
                    <a:lnTo>
                      <a:pt x="64" y="8"/>
                    </a:lnTo>
                    <a:lnTo>
                      <a:pt x="0" y="0"/>
                    </a:lnTo>
                    <a:close/>
                  </a:path>
                </a:pathLst>
              </a:custGeom>
              <a:blipFill dpi="0" rotWithShape="0">
                <a:blip r:embed="rId5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430" name="Freeform 262"/>
              <p:cNvSpPr>
                <a:spLocks/>
              </p:cNvSpPr>
              <p:nvPr/>
            </p:nvSpPr>
            <p:spPr bwMode="auto">
              <a:xfrm>
                <a:off x="3464" y="544"/>
                <a:ext cx="64" cy="24"/>
              </a:xfrm>
              <a:custGeom>
                <a:avLst/>
                <a:gdLst>
                  <a:gd name="T0" fmla="*/ 0 w 64"/>
                  <a:gd name="T1" fmla="*/ 0 h 24"/>
                  <a:gd name="T2" fmla="*/ 0 w 64"/>
                  <a:gd name="T3" fmla="*/ 16 h 24"/>
                  <a:gd name="T4" fmla="*/ 64 w 64"/>
                  <a:gd name="T5" fmla="*/ 24 h 24"/>
                  <a:gd name="T6" fmla="*/ 64 w 64"/>
                  <a:gd name="T7" fmla="*/ 8 h 24"/>
                  <a:gd name="T8" fmla="*/ 0 w 64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4" h="24">
                    <a:moveTo>
                      <a:pt x="0" y="0"/>
                    </a:moveTo>
                    <a:lnTo>
                      <a:pt x="0" y="16"/>
                    </a:lnTo>
                    <a:lnTo>
                      <a:pt x="64" y="24"/>
                    </a:lnTo>
                    <a:lnTo>
                      <a:pt x="64" y="8"/>
                    </a:lnTo>
                    <a:lnTo>
                      <a:pt x="0" y="0"/>
                    </a:lnTo>
                    <a:close/>
                  </a:path>
                </a:pathLst>
              </a:custGeom>
              <a:blipFill dpi="0" rotWithShape="0">
                <a:blip r:embed="rId5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431" name="Freeform 263"/>
              <p:cNvSpPr>
                <a:spLocks/>
              </p:cNvSpPr>
              <p:nvPr/>
            </p:nvSpPr>
            <p:spPr bwMode="auto">
              <a:xfrm>
                <a:off x="3576" y="552"/>
                <a:ext cx="64" cy="32"/>
              </a:xfrm>
              <a:custGeom>
                <a:avLst/>
                <a:gdLst>
                  <a:gd name="T0" fmla="*/ 8 w 64"/>
                  <a:gd name="T1" fmla="*/ 0 h 32"/>
                  <a:gd name="T2" fmla="*/ 0 w 64"/>
                  <a:gd name="T3" fmla="*/ 16 h 32"/>
                  <a:gd name="T4" fmla="*/ 56 w 64"/>
                  <a:gd name="T5" fmla="*/ 32 h 32"/>
                  <a:gd name="T6" fmla="*/ 64 w 64"/>
                  <a:gd name="T7" fmla="*/ 16 h 32"/>
                  <a:gd name="T8" fmla="*/ 8 w 64"/>
                  <a:gd name="T9" fmla="*/ 0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4" h="32">
                    <a:moveTo>
                      <a:pt x="8" y="0"/>
                    </a:moveTo>
                    <a:lnTo>
                      <a:pt x="0" y="16"/>
                    </a:lnTo>
                    <a:lnTo>
                      <a:pt x="56" y="32"/>
                    </a:lnTo>
                    <a:lnTo>
                      <a:pt x="64" y="16"/>
                    </a:lnTo>
                    <a:lnTo>
                      <a:pt x="8" y="0"/>
                    </a:lnTo>
                    <a:close/>
                  </a:path>
                </a:pathLst>
              </a:custGeom>
              <a:blipFill dpi="0" rotWithShape="0">
                <a:blip r:embed="rId5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432" name="Freeform 264"/>
              <p:cNvSpPr>
                <a:spLocks/>
              </p:cNvSpPr>
              <p:nvPr/>
            </p:nvSpPr>
            <p:spPr bwMode="auto">
              <a:xfrm>
                <a:off x="3680" y="576"/>
                <a:ext cx="64" cy="24"/>
              </a:xfrm>
              <a:custGeom>
                <a:avLst/>
                <a:gdLst>
                  <a:gd name="T0" fmla="*/ 0 w 64"/>
                  <a:gd name="T1" fmla="*/ 0 h 24"/>
                  <a:gd name="T2" fmla="*/ 0 w 64"/>
                  <a:gd name="T3" fmla="*/ 16 h 24"/>
                  <a:gd name="T4" fmla="*/ 64 w 64"/>
                  <a:gd name="T5" fmla="*/ 24 h 24"/>
                  <a:gd name="T6" fmla="*/ 64 w 64"/>
                  <a:gd name="T7" fmla="*/ 8 h 24"/>
                  <a:gd name="T8" fmla="*/ 0 w 64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4" h="24">
                    <a:moveTo>
                      <a:pt x="0" y="0"/>
                    </a:moveTo>
                    <a:lnTo>
                      <a:pt x="0" y="16"/>
                    </a:lnTo>
                    <a:lnTo>
                      <a:pt x="64" y="24"/>
                    </a:lnTo>
                    <a:lnTo>
                      <a:pt x="64" y="8"/>
                    </a:lnTo>
                    <a:lnTo>
                      <a:pt x="0" y="0"/>
                    </a:lnTo>
                    <a:close/>
                  </a:path>
                </a:pathLst>
              </a:custGeom>
              <a:blipFill dpi="0" rotWithShape="0">
                <a:blip r:embed="rId5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433" name="Freeform 265"/>
              <p:cNvSpPr>
                <a:spLocks/>
              </p:cNvSpPr>
              <p:nvPr/>
            </p:nvSpPr>
            <p:spPr bwMode="auto">
              <a:xfrm>
                <a:off x="3784" y="600"/>
                <a:ext cx="16" cy="16"/>
              </a:xfrm>
              <a:custGeom>
                <a:avLst/>
                <a:gdLst>
                  <a:gd name="T0" fmla="*/ 16 w 16"/>
                  <a:gd name="T1" fmla="*/ 8 h 16"/>
                  <a:gd name="T2" fmla="*/ 0 w 16"/>
                  <a:gd name="T3" fmla="*/ 8 h 16"/>
                  <a:gd name="T4" fmla="*/ 0 w 16"/>
                  <a:gd name="T5" fmla="*/ 8 h 16"/>
                  <a:gd name="T6" fmla="*/ 8 w 16"/>
                  <a:gd name="T7" fmla="*/ 16 h 16"/>
                  <a:gd name="T8" fmla="*/ 16 w 16"/>
                  <a:gd name="T9" fmla="*/ 0 h 16"/>
                  <a:gd name="T10" fmla="*/ 16 w 16"/>
                  <a:gd name="T11" fmla="*/ 8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6" h="16">
                    <a:moveTo>
                      <a:pt x="16" y="8"/>
                    </a:moveTo>
                    <a:lnTo>
                      <a:pt x="0" y="8"/>
                    </a:lnTo>
                    <a:lnTo>
                      <a:pt x="8" y="16"/>
                    </a:lnTo>
                    <a:lnTo>
                      <a:pt x="16" y="0"/>
                    </a:lnTo>
                    <a:lnTo>
                      <a:pt x="16" y="8"/>
                    </a:lnTo>
                    <a:close/>
                  </a:path>
                </a:pathLst>
              </a:custGeom>
              <a:blipFill dpi="0" rotWithShape="0">
                <a:blip r:embed="rId5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434" name="Freeform 266"/>
              <p:cNvSpPr>
                <a:spLocks/>
              </p:cNvSpPr>
              <p:nvPr/>
            </p:nvSpPr>
            <p:spPr bwMode="auto">
              <a:xfrm>
                <a:off x="3792" y="600"/>
                <a:ext cx="64" cy="32"/>
              </a:xfrm>
              <a:custGeom>
                <a:avLst/>
                <a:gdLst>
                  <a:gd name="T0" fmla="*/ 8 w 64"/>
                  <a:gd name="T1" fmla="*/ 0 h 32"/>
                  <a:gd name="T2" fmla="*/ 0 w 64"/>
                  <a:gd name="T3" fmla="*/ 16 h 32"/>
                  <a:gd name="T4" fmla="*/ 56 w 64"/>
                  <a:gd name="T5" fmla="*/ 32 h 32"/>
                  <a:gd name="T6" fmla="*/ 64 w 64"/>
                  <a:gd name="T7" fmla="*/ 16 h 32"/>
                  <a:gd name="T8" fmla="*/ 8 w 64"/>
                  <a:gd name="T9" fmla="*/ 0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4" h="32">
                    <a:moveTo>
                      <a:pt x="8" y="0"/>
                    </a:moveTo>
                    <a:lnTo>
                      <a:pt x="0" y="16"/>
                    </a:lnTo>
                    <a:lnTo>
                      <a:pt x="56" y="32"/>
                    </a:lnTo>
                    <a:lnTo>
                      <a:pt x="64" y="16"/>
                    </a:lnTo>
                    <a:lnTo>
                      <a:pt x="8" y="0"/>
                    </a:lnTo>
                    <a:close/>
                  </a:path>
                </a:pathLst>
              </a:custGeom>
              <a:blipFill dpi="0" rotWithShape="0">
                <a:blip r:embed="rId5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435" name="Freeform 267"/>
              <p:cNvSpPr>
                <a:spLocks/>
              </p:cNvSpPr>
              <p:nvPr/>
            </p:nvSpPr>
            <p:spPr bwMode="auto">
              <a:xfrm>
                <a:off x="3896" y="632"/>
                <a:ext cx="64" cy="32"/>
              </a:xfrm>
              <a:custGeom>
                <a:avLst/>
                <a:gdLst>
                  <a:gd name="T0" fmla="*/ 0 w 64"/>
                  <a:gd name="T1" fmla="*/ 0 h 32"/>
                  <a:gd name="T2" fmla="*/ 0 w 64"/>
                  <a:gd name="T3" fmla="*/ 16 h 32"/>
                  <a:gd name="T4" fmla="*/ 64 w 64"/>
                  <a:gd name="T5" fmla="*/ 32 h 32"/>
                  <a:gd name="T6" fmla="*/ 64 w 64"/>
                  <a:gd name="T7" fmla="*/ 16 h 32"/>
                  <a:gd name="T8" fmla="*/ 0 w 64"/>
                  <a:gd name="T9" fmla="*/ 0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4" h="32">
                    <a:moveTo>
                      <a:pt x="0" y="0"/>
                    </a:moveTo>
                    <a:lnTo>
                      <a:pt x="0" y="16"/>
                    </a:lnTo>
                    <a:lnTo>
                      <a:pt x="64" y="32"/>
                    </a:lnTo>
                    <a:lnTo>
                      <a:pt x="64" y="16"/>
                    </a:lnTo>
                    <a:lnTo>
                      <a:pt x="0" y="0"/>
                    </a:lnTo>
                    <a:close/>
                  </a:path>
                </a:pathLst>
              </a:custGeom>
              <a:blipFill dpi="0" rotWithShape="0">
                <a:blip r:embed="rId5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436" name="Freeform 268"/>
              <p:cNvSpPr>
                <a:spLocks/>
              </p:cNvSpPr>
              <p:nvPr/>
            </p:nvSpPr>
            <p:spPr bwMode="auto">
              <a:xfrm>
                <a:off x="4000" y="664"/>
                <a:ext cx="32" cy="24"/>
              </a:xfrm>
              <a:custGeom>
                <a:avLst/>
                <a:gdLst>
                  <a:gd name="T0" fmla="*/ 8 w 32"/>
                  <a:gd name="T1" fmla="*/ 0 h 24"/>
                  <a:gd name="T2" fmla="*/ 0 w 32"/>
                  <a:gd name="T3" fmla="*/ 16 h 24"/>
                  <a:gd name="T4" fmla="*/ 24 w 32"/>
                  <a:gd name="T5" fmla="*/ 24 h 24"/>
                  <a:gd name="T6" fmla="*/ 24 w 32"/>
                  <a:gd name="T7" fmla="*/ 24 h 24"/>
                  <a:gd name="T8" fmla="*/ 32 w 32"/>
                  <a:gd name="T9" fmla="*/ 8 h 24"/>
                  <a:gd name="T10" fmla="*/ 32 w 32"/>
                  <a:gd name="T11" fmla="*/ 8 h 24"/>
                  <a:gd name="T12" fmla="*/ 8 w 32"/>
                  <a:gd name="T13" fmla="*/ 0 h 2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2" h="24">
                    <a:moveTo>
                      <a:pt x="8" y="0"/>
                    </a:moveTo>
                    <a:lnTo>
                      <a:pt x="0" y="16"/>
                    </a:lnTo>
                    <a:lnTo>
                      <a:pt x="24" y="24"/>
                    </a:lnTo>
                    <a:lnTo>
                      <a:pt x="32" y="8"/>
                    </a:lnTo>
                    <a:lnTo>
                      <a:pt x="8" y="0"/>
                    </a:lnTo>
                    <a:close/>
                  </a:path>
                </a:pathLst>
              </a:custGeom>
              <a:blipFill dpi="0" rotWithShape="0">
                <a:blip r:embed="rId5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437" name="Freeform 269"/>
              <p:cNvSpPr>
                <a:spLocks/>
              </p:cNvSpPr>
              <p:nvPr/>
            </p:nvSpPr>
            <p:spPr bwMode="auto">
              <a:xfrm>
                <a:off x="4024" y="672"/>
                <a:ext cx="48" cy="32"/>
              </a:xfrm>
              <a:custGeom>
                <a:avLst/>
                <a:gdLst>
                  <a:gd name="T0" fmla="*/ 8 w 48"/>
                  <a:gd name="T1" fmla="*/ 0 h 32"/>
                  <a:gd name="T2" fmla="*/ 0 w 48"/>
                  <a:gd name="T3" fmla="*/ 16 h 32"/>
                  <a:gd name="T4" fmla="*/ 40 w 48"/>
                  <a:gd name="T5" fmla="*/ 32 h 32"/>
                  <a:gd name="T6" fmla="*/ 48 w 48"/>
                  <a:gd name="T7" fmla="*/ 16 h 32"/>
                  <a:gd name="T8" fmla="*/ 8 w 48"/>
                  <a:gd name="T9" fmla="*/ 0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8" h="32">
                    <a:moveTo>
                      <a:pt x="8" y="0"/>
                    </a:moveTo>
                    <a:lnTo>
                      <a:pt x="0" y="16"/>
                    </a:lnTo>
                    <a:lnTo>
                      <a:pt x="40" y="32"/>
                    </a:lnTo>
                    <a:lnTo>
                      <a:pt x="48" y="16"/>
                    </a:lnTo>
                    <a:lnTo>
                      <a:pt x="8" y="0"/>
                    </a:lnTo>
                    <a:close/>
                  </a:path>
                </a:pathLst>
              </a:custGeom>
              <a:blipFill dpi="0" rotWithShape="0">
                <a:blip r:embed="rId5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438" name="Freeform 270"/>
              <p:cNvSpPr>
                <a:spLocks/>
              </p:cNvSpPr>
              <p:nvPr/>
            </p:nvSpPr>
            <p:spPr bwMode="auto">
              <a:xfrm>
                <a:off x="4104" y="712"/>
                <a:ext cx="64" cy="41"/>
              </a:xfrm>
              <a:custGeom>
                <a:avLst/>
                <a:gdLst>
                  <a:gd name="T0" fmla="*/ 8 w 64"/>
                  <a:gd name="T1" fmla="*/ 0 h 41"/>
                  <a:gd name="T2" fmla="*/ 0 w 64"/>
                  <a:gd name="T3" fmla="*/ 16 h 41"/>
                  <a:gd name="T4" fmla="*/ 56 w 64"/>
                  <a:gd name="T5" fmla="*/ 41 h 41"/>
                  <a:gd name="T6" fmla="*/ 64 w 64"/>
                  <a:gd name="T7" fmla="*/ 24 h 41"/>
                  <a:gd name="T8" fmla="*/ 8 w 64"/>
                  <a:gd name="T9" fmla="*/ 0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4" h="41">
                    <a:moveTo>
                      <a:pt x="8" y="0"/>
                    </a:moveTo>
                    <a:lnTo>
                      <a:pt x="0" y="16"/>
                    </a:lnTo>
                    <a:lnTo>
                      <a:pt x="56" y="41"/>
                    </a:lnTo>
                    <a:lnTo>
                      <a:pt x="64" y="24"/>
                    </a:lnTo>
                    <a:lnTo>
                      <a:pt x="8" y="0"/>
                    </a:lnTo>
                    <a:close/>
                  </a:path>
                </a:pathLst>
              </a:custGeom>
              <a:blipFill dpi="0" rotWithShape="0">
                <a:blip r:embed="rId5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439" name="Freeform 271"/>
              <p:cNvSpPr>
                <a:spLocks/>
              </p:cNvSpPr>
              <p:nvPr/>
            </p:nvSpPr>
            <p:spPr bwMode="auto">
              <a:xfrm>
                <a:off x="4200" y="761"/>
                <a:ext cx="40" cy="32"/>
              </a:xfrm>
              <a:custGeom>
                <a:avLst/>
                <a:gdLst>
                  <a:gd name="T0" fmla="*/ 8 w 40"/>
                  <a:gd name="T1" fmla="*/ 0 h 32"/>
                  <a:gd name="T2" fmla="*/ 0 w 40"/>
                  <a:gd name="T3" fmla="*/ 16 h 32"/>
                  <a:gd name="T4" fmla="*/ 32 w 40"/>
                  <a:gd name="T5" fmla="*/ 32 h 32"/>
                  <a:gd name="T6" fmla="*/ 32 w 40"/>
                  <a:gd name="T7" fmla="*/ 32 h 32"/>
                  <a:gd name="T8" fmla="*/ 40 w 40"/>
                  <a:gd name="T9" fmla="*/ 16 h 32"/>
                  <a:gd name="T10" fmla="*/ 40 w 40"/>
                  <a:gd name="T11" fmla="*/ 16 h 32"/>
                  <a:gd name="T12" fmla="*/ 8 w 40"/>
                  <a:gd name="T13" fmla="*/ 0 h 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0" h="32">
                    <a:moveTo>
                      <a:pt x="8" y="0"/>
                    </a:moveTo>
                    <a:lnTo>
                      <a:pt x="0" y="16"/>
                    </a:lnTo>
                    <a:lnTo>
                      <a:pt x="32" y="32"/>
                    </a:lnTo>
                    <a:lnTo>
                      <a:pt x="40" y="16"/>
                    </a:lnTo>
                    <a:lnTo>
                      <a:pt x="8" y="0"/>
                    </a:lnTo>
                    <a:close/>
                  </a:path>
                </a:pathLst>
              </a:custGeom>
              <a:blipFill dpi="0" rotWithShape="0">
                <a:blip r:embed="rId5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440" name="Freeform 272"/>
              <p:cNvSpPr>
                <a:spLocks/>
              </p:cNvSpPr>
              <p:nvPr/>
            </p:nvSpPr>
            <p:spPr bwMode="auto">
              <a:xfrm>
                <a:off x="4232" y="777"/>
                <a:ext cx="32" cy="32"/>
              </a:xfrm>
              <a:custGeom>
                <a:avLst/>
                <a:gdLst>
                  <a:gd name="T0" fmla="*/ 8 w 32"/>
                  <a:gd name="T1" fmla="*/ 0 h 32"/>
                  <a:gd name="T2" fmla="*/ 0 w 32"/>
                  <a:gd name="T3" fmla="*/ 16 h 32"/>
                  <a:gd name="T4" fmla="*/ 24 w 32"/>
                  <a:gd name="T5" fmla="*/ 32 h 32"/>
                  <a:gd name="T6" fmla="*/ 32 w 32"/>
                  <a:gd name="T7" fmla="*/ 16 h 32"/>
                  <a:gd name="T8" fmla="*/ 8 w 32"/>
                  <a:gd name="T9" fmla="*/ 0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" h="32">
                    <a:moveTo>
                      <a:pt x="8" y="0"/>
                    </a:moveTo>
                    <a:lnTo>
                      <a:pt x="0" y="16"/>
                    </a:lnTo>
                    <a:lnTo>
                      <a:pt x="24" y="32"/>
                    </a:lnTo>
                    <a:lnTo>
                      <a:pt x="32" y="16"/>
                    </a:lnTo>
                    <a:lnTo>
                      <a:pt x="8" y="0"/>
                    </a:lnTo>
                    <a:close/>
                  </a:path>
                </a:pathLst>
              </a:custGeom>
              <a:blipFill dpi="0" rotWithShape="0">
                <a:blip r:embed="rId5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441" name="Freeform 273"/>
              <p:cNvSpPr>
                <a:spLocks/>
              </p:cNvSpPr>
              <p:nvPr/>
            </p:nvSpPr>
            <p:spPr bwMode="auto">
              <a:xfrm>
                <a:off x="4296" y="817"/>
                <a:ext cx="64" cy="56"/>
              </a:xfrm>
              <a:custGeom>
                <a:avLst/>
                <a:gdLst>
                  <a:gd name="T0" fmla="*/ 8 w 64"/>
                  <a:gd name="T1" fmla="*/ 0 h 56"/>
                  <a:gd name="T2" fmla="*/ 0 w 64"/>
                  <a:gd name="T3" fmla="*/ 16 h 56"/>
                  <a:gd name="T4" fmla="*/ 56 w 64"/>
                  <a:gd name="T5" fmla="*/ 56 h 56"/>
                  <a:gd name="T6" fmla="*/ 64 w 64"/>
                  <a:gd name="T7" fmla="*/ 40 h 56"/>
                  <a:gd name="T8" fmla="*/ 8 w 64"/>
                  <a:gd name="T9" fmla="*/ 0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4" h="56">
                    <a:moveTo>
                      <a:pt x="8" y="0"/>
                    </a:moveTo>
                    <a:lnTo>
                      <a:pt x="0" y="16"/>
                    </a:lnTo>
                    <a:lnTo>
                      <a:pt x="56" y="56"/>
                    </a:lnTo>
                    <a:lnTo>
                      <a:pt x="64" y="40"/>
                    </a:lnTo>
                    <a:lnTo>
                      <a:pt x="8" y="0"/>
                    </a:lnTo>
                    <a:close/>
                  </a:path>
                </a:pathLst>
              </a:custGeom>
              <a:blipFill dpi="0" rotWithShape="0">
                <a:blip r:embed="rId5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442" name="Freeform 274"/>
              <p:cNvSpPr>
                <a:spLocks/>
              </p:cNvSpPr>
              <p:nvPr/>
            </p:nvSpPr>
            <p:spPr bwMode="auto">
              <a:xfrm>
                <a:off x="4392" y="881"/>
                <a:ext cx="32" cy="32"/>
              </a:xfrm>
              <a:custGeom>
                <a:avLst/>
                <a:gdLst>
                  <a:gd name="T0" fmla="*/ 8 w 32"/>
                  <a:gd name="T1" fmla="*/ 0 h 32"/>
                  <a:gd name="T2" fmla="*/ 0 w 32"/>
                  <a:gd name="T3" fmla="*/ 16 h 32"/>
                  <a:gd name="T4" fmla="*/ 24 w 32"/>
                  <a:gd name="T5" fmla="*/ 32 h 32"/>
                  <a:gd name="T6" fmla="*/ 32 w 32"/>
                  <a:gd name="T7" fmla="*/ 16 h 32"/>
                  <a:gd name="T8" fmla="*/ 8 w 32"/>
                  <a:gd name="T9" fmla="*/ 0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" h="32">
                    <a:moveTo>
                      <a:pt x="8" y="0"/>
                    </a:moveTo>
                    <a:lnTo>
                      <a:pt x="0" y="16"/>
                    </a:lnTo>
                    <a:lnTo>
                      <a:pt x="24" y="32"/>
                    </a:lnTo>
                    <a:lnTo>
                      <a:pt x="32" y="16"/>
                    </a:lnTo>
                    <a:lnTo>
                      <a:pt x="8" y="0"/>
                    </a:lnTo>
                    <a:close/>
                  </a:path>
                </a:pathLst>
              </a:custGeom>
              <a:blipFill dpi="0" rotWithShape="0">
                <a:blip r:embed="rId5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443" name="Freeform 275"/>
              <p:cNvSpPr>
                <a:spLocks/>
              </p:cNvSpPr>
              <p:nvPr/>
            </p:nvSpPr>
            <p:spPr bwMode="auto">
              <a:xfrm>
                <a:off x="4416" y="905"/>
                <a:ext cx="32" cy="32"/>
              </a:xfrm>
              <a:custGeom>
                <a:avLst/>
                <a:gdLst>
                  <a:gd name="T0" fmla="*/ 8 w 32"/>
                  <a:gd name="T1" fmla="*/ 0 h 32"/>
                  <a:gd name="T2" fmla="*/ 0 w 32"/>
                  <a:gd name="T3" fmla="*/ 8 h 32"/>
                  <a:gd name="T4" fmla="*/ 24 w 32"/>
                  <a:gd name="T5" fmla="*/ 32 h 32"/>
                  <a:gd name="T6" fmla="*/ 32 w 32"/>
                  <a:gd name="T7" fmla="*/ 24 h 32"/>
                  <a:gd name="T8" fmla="*/ 8 w 32"/>
                  <a:gd name="T9" fmla="*/ 0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" h="32">
                    <a:moveTo>
                      <a:pt x="8" y="0"/>
                    </a:moveTo>
                    <a:lnTo>
                      <a:pt x="0" y="8"/>
                    </a:lnTo>
                    <a:lnTo>
                      <a:pt x="24" y="32"/>
                    </a:lnTo>
                    <a:lnTo>
                      <a:pt x="32" y="24"/>
                    </a:lnTo>
                    <a:lnTo>
                      <a:pt x="8" y="0"/>
                    </a:lnTo>
                    <a:close/>
                  </a:path>
                </a:pathLst>
              </a:custGeom>
              <a:blipFill dpi="0" rotWithShape="0">
                <a:blip r:embed="rId5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444" name="Freeform 276"/>
              <p:cNvSpPr>
                <a:spLocks/>
              </p:cNvSpPr>
              <p:nvPr/>
            </p:nvSpPr>
            <p:spPr bwMode="auto">
              <a:xfrm>
                <a:off x="4480" y="945"/>
                <a:ext cx="64" cy="56"/>
              </a:xfrm>
              <a:custGeom>
                <a:avLst/>
                <a:gdLst>
                  <a:gd name="T0" fmla="*/ 8 w 64"/>
                  <a:gd name="T1" fmla="*/ 0 h 56"/>
                  <a:gd name="T2" fmla="*/ 0 w 64"/>
                  <a:gd name="T3" fmla="*/ 16 h 56"/>
                  <a:gd name="T4" fmla="*/ 56 w 64"/>
                  <a:gd name="T5" fmla="*/ 56 h 56"/>
                  <a:gd name="T6" fmla="*/ 64 w 64"/>
                  <a:gd name="T7" fmla="*/ 40 h 56"/>
                  <a:gd name="T8" fmla="*/ 8 w 64"/>
                  <a:gd name="T9" fmla="*/ 0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4" h="56">
                    <a:moveTo>
                      <a:pt x="8" y="0"/>
                    </a:moveTo>
                    <a:lnTo>
                      <a:pt x="0" y="16"/>
                    </a:lnTo>
                    <a:lnTo>
                      <a:pt x="56" y="56"/>
                    </a:lnTo>
                    <a:lnTo>
                      <a:pt x="64" y="40"/>
                    </a:lnTo>
                    <a:lnTo>
                      <a:pt x="8" y="0"/>
                    </a:lnTo>
                    <a:close/>
                  </a:path>
                </a:pathLst>
              </a:custGeom>
              <a:blipFill dpi="0" rotWithShape="0">
                <a:blip r:embed="rId5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445" name="Freeform 277"/>
              <p:cNvSpPr>
                <a:spLocks/>
              </p:cNvSpPr>
              <p:nvPr/>
            </p:nvSpPr>
            <p:spPr bwMode="auto">
              <a:xfrm>
                <a:off x="4568" y="1017"/>
                <a:ext cx="16" cy="16"/>
              </a:xfrm>
              <a:custGeom>
                <a:avLst/>
                <a:gdLst>
                  <a:gd name="T0" fmla="*/ 8 w 16"/>
                  <a:gd name="T1" fmla="*/ 0 h 16"/>
                  <a:gd name="T2" fmla="*/ 0 w 16"/>
                  <a:gd name="T3" fmla="*/ 8 h 16"/>
                  <a:gd name="T4" fmla="*/ 8 w 16"/>
                  <a:gd name="T5" fmla="*/ 16 h 16"/>
                  <a:gd name="T6" fmla="*/ 8 w 16"/>
                  <a:gd name="T7" fmla="*/ 16 h 16"/>
                  <a:gd name="T8" fmla="*/ 16 w 16"/>
                  <a:gd name="T9" fmla="*/ 8 h 16"/>
                  <a:gd name="T10" fmla="*/ 16 w 16"/>
                  <a:gd name="T11" fmla="*/ 8 h 16"/>
                  <a:gd name="T12" fmla="*/ 8 w 16"/>
                  <a:gd name="T13" fmla="*/ 0 h 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6" h="16">
                    <a:moveTo>
                      <a:pt x="8" y="0"/>
                    </a:moveTo>
                    <a:lnTo>
                      <a:pt x="0" y="8"/>
                    </a:lnTo>
                    <a:lnTo>
                      <a:pt x="8" y="16"/>
                    </a:lnTo>
                    <a:lnTo>
                      <a:pt x="16" y="8"/>
                    </a:lnTo>
                    <a:lnTo>
                      <a:pt x="8" y="0"/>
                    </a:lnTo>
                    <a:close/>
                  </a:path>
                </a:pathLst>
              </a:custGeom>
              <a:blipFill dpi="0" rotWithShape="0">
                <a:blip r:embed="rId5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446" name="Freeform 278"/>
              <p:cNvSpPr>
                <a:spLocks/>
              </p:cNvSpPr>
              <p:nvPr/>
            </p:nvSpPr>
            <p:spPr bwMode="auto">
              <a:xfrm>
                <a:off x="4576" y="1025"/>
                <a:ext cx="48" cy="48"/>
              </a:xfrm>
              <a:custGeom>
                <a:avLst/>
                <a:gdLst>
                  <a:gd name="T0" fmla="*/ 8 w 48"/>
                  <a:gd name="T1" fmla="*/ 0 h 48"/>
                  <a:gd name="T2" fmla="*/ 0 w 48"/>
                  <a:gd name="T3" fmla="*/ 8 h 48"/>
                  <a:gd name="T4" fmla="*/ 40 w 48"/>
                  <a:gd name="T5" fmla="*/ 48 h 48"/>
                  <a:gd name="T6" fmla="*/ 48 w 48"/>
                  <a:gd name="T7" fmla="*/ 40 h 48"/>
                  <a:gd name="T8" fmla="*/ 8 w 48"/>
                  <a:gd name="T9" fmla="*/ 0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8" y="0"/>
                    </a:moveTo>
                    <a:lnTo>
                      <a:pt x="0" y="8"/>
                    </a:lnTo>
                    <a:lnTo>
                      <a:pt x="40" y="48"/>
                    </a:lnTo>
                    <a:lnTo>
                      <a:pt x="48" y="40"/>
                    </a:lnTo>
                    <a:lnTo>
                      <a:pt x="8" y="0"/>
                    </a:lnTo>
                    <a:close/>
                  </a:path>
                </a:pathLst>
              </a:custGeom>
              <a:blipFill dpi="0" rotWithShape="0">
                <a:blip r:embed="rId5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447" name="Freeform 279"/>
              <p:cNvSpPr>
                <a:spLocks/>
              </p:cNvSpPr>
              <p:nvPr/>
            </p:nvSpPr>
            <p:spPr bwMode="auto">
              <a:xfrm>
                <a:off x="4648" y="1097"/>
                <a:ext cx="56" cy="56"/>
              </a:xfrm>
              <a:custGeom>
                <a:avLst/>
                <a:gdLst>
                  <a:gd name="T0" fmla="*/ 8 w 56"/>
                  <a:gd name="T1" fmla="*/ 0 h 56"/>
                  <a:gd name="T2" fmla="*/ 0 w 56"/>
                  <a:gd name="T3" fmla="*/ 8 h 56"/>
                  <a:gd name="T4" fmla="*/ 48 w 56"/>
                  <a:gd name="T5" fmla="*/ 56 h 56"/>
                  <a:gd name="T6" fmla="*/ 56 w 56"/>
                  <a:gd name="T7" fmla="*/ 48 h 56"/>
                  <a:gd name="T8" fmla="*/ 8 w 56"/>
                  <a:gd name="T9" fmla="*/ 0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6" h="56">
                    <a:moveTo>
                      <a:pt x="8" y="0"/>
                    </a:moveTo>
                    <a:lnTo>
                      <a:pt x="0" y="8"/>
                    </a:lnTo>
                    <a:lnTo>
                      <a:pt x="48" y="56"/>
                    </a:lnTo>
                    <a:lnTo>
                      <a:pt x="56" y="48"/>
                    </a:lnTo>
                    <a:lnTo>
                      <a:pt x="8" y="0"/>
                    </a:lnTo>
                    <a:close/>
                  </a:path>
                </a:pathLst>
              </a:custGeom>
              <a:blipFill dpi="0" rotWithShape="0">
                <a:blip r:embed="rId5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448" name="Freeform 280"/>
              <p:cNvSpPr>
                <a:spLocks/>
              </p:cNvSpPr>
              <p:nvPr/>
            </p:nvSpPr>
            <p:spPr bwMode="auto">
              <a:xfrm>
                <a:off x="4720" y="1177"/>
                <a:ext cx="48" cy="64"/>
              </a:xfrm>
              <a:custGeom>
                <a:avLst/>
                <a:gdLst>
                  <a:gd name="T0" fmla="*/ 16 w 48"/>
                  <a:gd name="T1" fmla="*/ 0 h 64"/>
                  <a:gd name="T2" fmla="*/ 0 w 48"/>
                  <a:gd name="T3" fmla="*/ 8 h 64"/>
                  <a:gd name="T4" fmla="*/ 32 w 48"/>
                  <a:gd name="T5" fmla="*/ 64 h 64"/>
                  <a:gd name="T6" fmla="*/ 48 w 48"/>
                  <a:gd name="T7" fmla="*/ 56 h 64"/>
                  <a:gd name="T8" fmla="*/ 16 w 48"/>
                  <a:gd name="T9" fmla="*/ 0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8" h="64">
                    <a:moveTo>
                      <a:pt x="16" y="0"/>
                    </a:moveTo>
                    <a:lnTo>
                      <a:pt x="0" y="8"/>
                    </a:lnTo>
                    <a:lnTo>
                      <a:pt x="32" y="64"/>
                    </a:lnTo>
                    <a:lnTo>
                      <a:pt x="48" y="56"/>
                    </a:lnTo>
                    <a:lnTo>
                      <a:pt x="16" y="0"/>
                    </a:lnTo>
                    <a:close/>
                  </a:path>
                </a:pathLst>
              </a:custGeom>
              <a:blipFill dpi="0" rotWithShape="0">
                <a:blip r:embed="rId5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449" name="Freeform 281"/>
              <p:cNvSpPr>
                <a:spLocks/>
              </p:cNvSpPr>
              <p:nvPr/>
            </p:nvSpPr>
            <p:spPr bwMode="auto">
              <a:xfrm>
                <a:off x="4776" y="1273"/>
                <a:ext cx="56" cy="56"/>
              </a:xfrm>
              <a:custGeom>
                <a:avLst/>
                <a:gdLst>
                  <a:gd name="T0" fmla="*/ 16 w 56"/>
                  <a:gd name="T1" fmla="*/ 0 h 56"/>
                  <a:gd name="T2" fmla="*/ 0 w 56"/>
                  <a:gd name="T3" fmla="*/ 8 h 56"/>
                  <a:gd name="T4" fmla="*/ 40 w 56"/>
                  <a:gd name="T5" fmla="*/ 56 h 56"/>
                  <a:gd name="T6" fmla="*/ 56 w 56"/>
                  <a:gd name="T7" fmla="*/ 48 h 56"/>
                  <a:gd name="T8" fmla="*/ 16 w 56"/>
                  <a:gd name="T9" fmla="*/ 0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6" h="56">
                    <a:moveTo>
                      <a:pt x="16" y="0"/>
                    </a:moveTo>
                    <a:lnTo>
                      <a:pt x="0" y="8"/>
                    </a:lnTo>
                    <a:lnTo>
                      <a:pt x="40" y="56"/>
                    </a:lnTo>
                    <a:lnTo>
                      <a:pt x="56" y="48"/>
                    </a:lnTo>
                    <a:lnTo>
                      <a:pt x="16" y="0"/>
                    </a:lnTo>
                    <a:close/>
                  </a:path>
                </a:pathLst>
              </a:custGeom>
              <a:blipFill dpi="0" rotWithShape="0">
                <a:blip r:embed="rId5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450" name="Freeform 282"/>
              <p:cNvSpPr>
                <a:spLocks/>
              </p:cNvSpPr>
              <p:nvPr/>
            </p:nvSpPr>
            <p:spPr bwMode="auto">
              <a:xfrm>
                <a:off x="4832" y="1369"/>
                <a:ext cx="40" cy="64"/>
              </a:xfrm>
              <a:custGeom>
                <a:avLst/>
                <a:gdLst>
                  <a:gd name="T0" fmla="*/ 16 w 40"/>
                  <a:gd name="T1" fmla="*/ 0 h 64"/>
                  <a:gd name="T2" fmla="*/ 0 w 40"/>
                  <a:gd name="T3" fmla="*/ 8 h 64"/>
                  <a:gd name="T4" fmla="*/ 24 w 40"/>
                  <a:gd name="T5" fmla="*/ 64 h 64"/>
                  <a:gd name="T6" fmla="*/ 40 w 40"/>
                  <a:gd name="T7" fmla="*/ 56 h 64"/>
                  <a:gd name="T8" fmla="*/ 16 w 40"/>
                  <a:gd name="T9" fmla="*/ 0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0" h="64">
                    <a:moveTo>
                      <a:pt x="16" y="0"/>
                    </a:moveTo>
                    <a:lnTo>
                      <a:pt x="0" y="8"/>
                    </a:lnTo>
                    <a:lnTo>
                      <a:pt x="24" y="64"/>
                    </a:lnTo>
                    <a:lnTo>
                      <a:pt x="40" y="56"/>
                    </a:lnTo>
                    <a:lnTo>
                      <a:pt x="16" y="0"/>
                    </a:lnTo>
                    <a:close/>
                  </a:path>
                </a:pathLst>
              </a:custGeom>
              <a:blipFill dpi="0" rotWithShape="0">
                <a:blip r:embed="rId5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451" name="Freeform 283"/>
              <p:cNvSpPr>
                <a:spLocks/>
              </p:cNvSpPr>
              <p:nvPr/>
            </p:nvSpPr>
            <p:spPr bwMode="auto">
              <a:xfrm>
                <a:off x="4880" y="1473"/>
                <a:ext cx="40" cy="56"/>
              </a:xfrm>
              <a:custGeom>
                <a:avLst/>
                <a:gdLst>
                  <a:gd name="T0" fmla="*/ 16 w 40"/>
                  <a:gd name="T1" fmla="*/ 0 h 56"/>
                  <a:gd name="T2" fmla="*/ 0 w 40"/>
                  <a:gd name="T3" fmla="*/ 8 h 56"/>
                  <a:gd name="T4" fmla="*/ 24 w 40"/>
                  <a:gd name="T5" fmla="*/ 56 h 56"/>
                  <a:gd name="T6" fmla="*/ 24 w 40"/>
                  <a:gd name="T7" fmla="*/ 48 h 56"/>
                  <a:gd name="T8" fmla="*/ 40 w 40"/>
                  <a:gd name="T9" fmla="*/ 48 h 56"/>
                  <a:gd name="T10" fmla="*/ 40 w 40"/>
                  <a:gd name="T11" fmla="*/ 48 h 56"/>
                  <a:gd name="T12" fmla="*/ 16 w 40"/>
                  <a:gd name="T13" fmla="*/ 0 h 5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0" h="56">
                    <a:moveTo>
                      <a:pt x="16" y="0"/>
                    </a:moveTo>
                    <a:lnTo>
                      <a:pt x="0" y="8"/>
                    </a:lnTo>
                    <a:lnTo>
                      <a:pt x="24" y="56"/>
                    </a:lnTo>
                    <a:lnTo>
                      <a:pt x="24" y="48"/>
                    </a:lnTo>
                    <a:lnTo>
                      <a:pt x="40" y="48"/>
                    </a:lnTo>
                    <a:lnTo>
                      <a:pt x="16" y="0"/>
                    </a:lnTo>
                    <a:close/>
                  </a:path>
                </a:pathLst>
              </a:custGeom>
              <a:blipFill dpi="0" rotWithShape="0">
                <a:blip r:embed="rId5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452" name="Rectangle 284"/>
              <p:cNvSpPr>
                <a:spLocks noChangeArrowheads="1"/>
              </p:cNvSpPr>
              <p:nvPr/>
            </p:nvSpPr>
            <p:spPr bwMode="auto">
              <a:xfrm>
                <a:off x="4904" y="1521"/>
                <a:ext cx="16" cy="8"/>
              </a:xfrm>
              <a:prstGeom prst="rect">
                <a:avLst/>
              </a:prstGeom>
              <a:blipFill dpi="0" rotWithShape="0">
                <a:blip r:embed="rId5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9453" name="Freeform 285"/>
              <p:cNvSpPr>
                <a:spLocks/>
              </p:cNvSpPr>
              <p:nvPr/>
            </p:nvSpPr>
            <p:spPr bwMode="auto">
              <a:xfrm>
                <a:off x="4920" y="1577"/>
                <a:ext cx="32" cy="64"/>
              </a:xfrm>
              <a:custGeom>
                <a:avLst/>
                <a:gdLst>
                  <a:gd name="T0" fmla="*/ 16 w 32"/>
                  <a:gd name="T1" fmla="*/ 0 h 64"/>
                  <a:gd name="T2" fmla="*/ 0 w 32"/>
                  <a:gd name="T3" fmla="*/ 8 h 64"/>
                  <a:gd name="T4" fmla="*/ 16 w 32"/>
                  <a:gd name="T5" fmla="*/ 64 h 64"/>
                  <a:gd name="T6" fmla="*/ 32 w 32"/>
                  <a:gd name="T7" fmla="*/ 56 h 64"/>
                  <a:gd name="T8" fmla="*/ 16 w 32"/>
                  <a:gd name="T9" fmla="*/ 0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" h="64">
                    <a:moveTo>
                      <a:pt x="16" y="0"/>
                    </a:moveTo>
                    <a:lnTo>
                      <a:pt x="0" y="8"/>
                    </a:lnTo>
                    <a:lnTo>
                      <a:pt x="16" y="64"/>
                    </a:lnTo>
                    <a:lnTo>
                      <a:pt x="32" y="56"/>
                    </a:lnTo>
                    <a:lnTo>
                      <a:pt x="16" y="0"/>
                    </a:lnTo>
                    <a:close/>
                  </a:path>
                </a:pathLst>
              </a:custGeom>
              <a:blipFill dpi="0" rotWithShape="0">
                <a:blip r:embed="rId5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454" name="Freeform 286"/>
              <p:cNvSpPr>
                <a:spLocks/>
              </p:cNvSpPr>
              <p:nvPr/>
            </p:nvSpPr>
            <p:spPr bwMode="auto">
              <a:xfrm>
                <a:off x="4944" y="1681"/>
                <a:ext cx="32" cy="56"/>
              </a:xfrm>
              <a:custGeom>
                <a:avLst/>
                <a:gdLst>
                  <a:gd name="T0" fmla="*/ 16 w 32"/>
                  <a:gd name="T1" fmla="*/ 0 h 56"/>
                  <a:gd name="T2" fmla="*/ 0 w 32"/>
                  <a:gd name="T3" fmla="*/ 8 h 56"/>
                  <a:gd name="T4" fmla="*/ 16 w 32"/>
                  <a:gd name="T5" fmla="*/ 56 h 56"/>
                  <a:gd name="T6" fmla="*/ 16 w 32"/>
                  <a:gd name="T7" fmla="*/ 48 h 56"/>
                  <a:gd name="T8" fmla="*/ 32 w 32"/>
                  <a:gd name="T9" fmla="*/ 48 h 56"/>
                  <a:gd name="T10" fmla="*/ 32 w 32"/>
                  <a:gd name="T11" fmla="*/ 48 h 56"/>
                  <a:gd name="T12" fmla="*/ 16 w 32"/>
                  <a:gd name="T13" fmla="*/ 0 h 5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2" h="56">
                    <a:moveTo>
                      <a:pt x="16" y="0"/>
                    </a:moveTo>
                    <a:lnTo>
                      <a:pt x="0" y="8"/>
                    </a:lnTo>
                    <a:lnTo>
                      <a:pt x="16" y="56"/>
                    </a:lnTo>
                    <a:lnTo>
                      <a:pt x="16" y="48"/>
                    </a:lnTo>
                    <a:lnTo>
                      <a:pt x="32" y="48"/>
                    </a:lnTo>
                    <a:lnTo>
                      <a:pt x="16" y="0"/>
                    </a:lnTo>
                    <a:close/>
                  </a:path>
                </a:pathLst>
              </a:custGeom>
              <a:blipFill dpi="0" rotWithShape="0">
                <a:blip r:embed="rId5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455" name="Rectangle 287"/>
              <p:cNvSpPr>
                <a:spLocks noChangeArrowheads="1"/>
              </p:cNvSpPr>
              <p:nvPr/>
            </p:nvSpPr>
            <p:spPr bwMode="auto">
              <a:xfrm>
                <a:off x="4960" y="1729"/>
                <a:ext cx="16" cy="16"/>
              </a:xfrm>
              <a:prstGeom prst="rect">
                <a:avLst/>
              </a:prstGeom>
              <a:blipFill dpi="0" rotWithShape="0">
                <a:blip r:embed="rId5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9456" name="Freeform 288"/>
              <p:cNvSpPr>
                <a:spLocks/>
              </p:cNvSpPr>
              <p:nvPr/>
            </p:nvSpPr>
            <p:spPr bwMode="auto">
              <a:xfrm>
                <a:off x="4968" y="1793"/>
                <a:ext cx="24" cy="64"/>
              </a:xfrm>
              <a:custGeom>
                <a:avLst/>
                <a:gdLst>
                  <a:gd name="T0" fmla="*/ 16 w 24"/>
                  <a:gd name="T1" fmla="*/ 0 h 64"/>
                  <a:gd name="T2" fmla="*/ 0 w 24"/>
                  <a:gd name="T3" fmla="*/ 0 h 64"/>
                  <a:gd name="T4" fmla="*/ 8 w 24"/>
                  <a:gd name="T5" fmla="*/ 64 h 64"/>
                  <a:gd name="T6" fmla="*/ 24 w 24"/>
                  <a:gd name="T7" fmla="*/ 64 h 64"/>
                  <a:gd name="T8" fmla="*/ 16 w 24"/>
                  <a:gd name="T9" fmla="*/ 0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4" h="64">
                    <a:moveTo>
                      <a:pt x="16" y="0"/>
                    </a:moveTo>
                    <a:lnTo>
                      <a:pt x="0" y="0"/>
                    </a:lnTo>
                    <a:lnTo>
                      <a:pt x="8" y="64"/>
                    </a:lnTo>
                    <a:lnTo>
                      <a:pt x="24" y="64"/>
                    </a:lnTo>
                    <a:lnTo>
                      <a:pt x="16" y="0"/>
                    </a:lnTo>
                    <a:close/>
                  </a:path>
                </a:pathLst>
              </a:custGeom>
              <a:blipFill dpi="0" rotWithShape="0">
                <a:blip r:embed="rId5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457" name="Freeform 289"/>
              <p:cNvSpPr>
                <a:spLocks/>
              </p:cNvSpPr>
              <p:nvPr/>
            </p:nvSpPr>
            <p:spPr bwMode="auto">
              <a:xfrm>
                <a:off x="4984" y="1905"/>
                <a:ext cx="24" cy="40"/>
              </a:xfrm>
              <a:custGeom>
                <a:avLst/>
                <a:gdLst>
                  <a:gd name="T0" fmla="*/ 16 w 24"/>
                  <a:gd name="T1" fmla="*/ 0 h 40"/>
                  <a:gd name="T2" fmla="*/ 0 w 24"/>
                  <a:gd name="T3" fmla="*/ 0 h 40"/>
                  <a:gd name="T4" fmla="*/ 8 w 24"/>
                  <a:gd name="T5" fmla="*/ 40 h 40"/>
                  <a:gd name="T6" fmla="*/ 8 w 24"/>
                  <a:gd name="T7" fmla="*/ 40 h 40"/>
                  <a:gd name="T8" fmla="*/ 24 w 24"/>
                  <a:gd name="T9" fmla="*/ 40 h 40"/>
                  <a:gd name="T10" fmla="*/ 24 w 24"/>
                  <a:gd name="T11" fmla="*/ 40 h 40"/>
                  <a:gd name="T12" fmla="*/ 16 w 24"/>
                  <a:gd name="T13" fmla="*/ 0 h 4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4" h="40">
                    <a:moveTo>
                      <a:pt x="16" y="0"/>
                    </a:moveTo>
                    <a:lnTo>
                      <a:pt x="0" y="0"/>
                    </a:lnTo>
                    <a:lnTo>
                      <a:pt x="8" y="40"/>
                    </a:lnTo>
                    <a:lnTo>
                      <a:pt x="24" y="40"/>
                    </a:lnTo>
                    <a:lnTo>
                      <a:pt x="16" y="0"/>
                    </a:lnTo>
                    <a:close/>
                  </a:path>
                </a:pathLst>
              </a:custGeom>
              <a:blipFill dpi="0" rotWithShape="0">
                <a:blip r:embed="rId5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458" name="Rectangle 290"/>
              <p:cNvSpPr>
                <a:spLocks noChangeArrowheads="1"/>
              </p:cNvSpPr>
              <p:nvPr/>
            </p:nvSpPr>
            <p:spPr bwMode="auto">
              <a:xfrm>
                <a:off x="4992" y="1945"/>
                <a:ext cx="16" cy="16"/>
              </a:xfrm>
              <a:prstGeom prst="rect">
                <a:avLst/>
              </a:prstGeom>
              <a:blipFill dpi="0" rotWithShape="0">
                <a:blip r:embed="rId5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9459" name="Rectangle 291"/>
              <p:cNvSpPr>
                <a:spLocks noChangeArrowheads="1"/>
              </p:cNvSpPr>
              <p:nvPr/>
            </p:nvSpPr>
            <p:spPr bwMode="auto">
              <a:xfrm>
                <a:off x="4992" y="2009"/>
                <a:ext cx="16" cy="64"/>
              </a:xfrm>
              <a:prstGeom prst="rect">
                <a:avLst/>
              </a:prstGeom>
              <a:blipFill dpi="0" rotWithShape="0">
                <a:blip r:embed="rId5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9460" name="Freeform 292"/>
              <p:cNvSpPr>
                <a:spLocks/>
              </p:cNvSpPr>
              <p:nvPr/>
            </p:nvSpPr>
            <p:spPr bwMode="auto">
              <a:xfrm>
                <a:off x="4992" y="2121"/>
                <a:ext cx="16" cy="48"/>
              </a:xfrm>
              <a:custGeom>
                <a:avLst/>
                <a:gdLst>
                  <a:gd name="T0" fmla="*/ 16 w 16"/>
                  <a:gd name="T1" fmla="*/ 0 h 48"/>
                  <a:gd name="T2" fmla="*/ 0 w 16"/>
                  <a:gd name="T3" fmla="*/ 0 h 48"/>
                  <a:gd name="T4" fmla="*/ 0 w 16"/>
                  <a:gd name="T5" fmla="*/ 48 h 48"/>
                  <a:gd name="T6" fmla="*/ 0 w 16"/>
                  <a:gd name="T7" fmla="*/ 48 h 48"/>
                  <a:gd name="T8" fmla="*/ 16 w 16"/>
                  <a:gd name="T9" fmla="*/ 48 h 48"/>
                  <a:gd name="T10" fmla="*/ 16 w 16"/>
                  <a:gd name="T11" fmla="*/ 48 h 48"/>
                  <a:gd name="T12" fmla="*/ 16 w 16"/>
                  <a:gd name="T13" fmla="*/ 0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6" h="48">
                    <a:moveTo>
                      <a:pt x="16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16" y="48"/>
                    </a:lnTo>
                    <a:lnTo>
                      <a:pt x="16" y="0"/>
                    </a:lnTo>
                    <a:close/>
                  </a:path>
                </a:pathLst>
              </a:custGeom>
              <a:blipFill dpi="0" rotWithShape="0">
                <a:blip r:embed="rId5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461" name="Rectangle 293"/>
              <p:cNvSpPr>
                <a:spLocks noChangeArrowheads="1"/>
              </p:cNvSpPr>
              <p:nvPr/>
            </p:nvSpPr>
            <p:spPr bwMode="auto">
              <a:xfrm>
                <a:off x="4992" y="2169"/>
                <a:ext cx="16" cy="16"/>
              </a:xfrm>
              <a:prstGeom prst="rect">
                <a:avLst/>
              </a:prstGeom>
              <a:blipFill dpi="0" rotWithShape="0">
                <a:blip r:embed="rId5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9462" name="Freeform 294"/>
              <p:cNvSpPr>
                <a:spLocks/>
              </p:cNvSpPr>
              <p:nvPr/>
            </p:nvSpPr>
            <p:spPr bwMode="auto">
              <a:xfrm>
                <a:off x="4976" y="2234"/>
                <a:ext cx="24" cy="64"/>
              </a:xfrm>
              <a:custGeom>
                <a:avLst/>
                <a:gdLst>
                  <a:gd name="T0" fmla="*/ 24 w 24"/>
                  <a:gd name="T1" fmla="*/ 0 h 64"/>
                  <a:gd name="T2" fmla="*/ 8 w 24"/>
                  <a:gd name="T3" fmla="*/ 0 h 64"/>
                  <a:gd name="T4" fmla="*/ 0 w 24"/>
                  <a:gd name="T5" fmla="*/ 64 h 64"/>
                  <a:gd name="T6" fmla="*/ 16 w 24"/>
                  <a:gd name="T7" fmla="*/ 64 h 64"/>
                  <a:gd name="T8" fmla="*/ 24 w 24"/>
                  <a:gd name="T9" fmla="*/ 0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4" h="64">
                    <a:moveTo>
                      <a:pt x="24" y="0"/>
                    </a:moveTo>
                    <a:lnTo>
                      <a:pt x="8" y="0"/>
                    </a:lnTo>
                    <a:lnTo>
                      <a:pt x="0" y="64"/>
                    </a:lnTo>
                    <a:lnTo>
                      <a:pt x="16" y="64"/>
                    </a:lnTo>
                    <a:lnTo>
                      <a:pt x="24" y="0"/>
                    </a:lnTo>
                    <a:close/>
                  </a:path>
                </a:pathLst>
              </a:custGeom>
              <a:blipFill dpi="0" rotWithShape="0">
                <a:blip r:embed="rId5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463" name="Freeform 295"/>
              <p:cNvSpPr>
                <a:spLocks/>
              </p:cNvSpPr>
              <p:nvPr/>
            </p:nvSpPr>
            <p:spPr bwMode="auto">
              <a:xfrm>
                <a:off x="4968" y="2346"/>
                <a:ext cx="24" cy="40"/>
              </a:xfrm>
              <a:custGeom>
                <a:avLst/>
                <a:gdLst>
                  <a:gd name="T0" fmla="*/ 24 w 24"/>
                  <a:gd name="T1" fmla="*/ 0 h 40"/>
                  <a:gd name="T2" fmla="*/ 8 w 24"/>
                  <a:gd name="T3" fmla="*/ 0 h 40"/>
                  <a:gd name="T4" fmla="*/ 0 w 24"/>
                  <a:gd name="T5" fmla="*/ 40 h 40"/>
                  <a:gd name="T6" fmla="*/ 0 w 24"/>
                  <a:gd name="T7" fmla="*/ 40 h 40"/>
                  <a:gd name="T8" fmla="*/ 16 w 24"/>
                  <a:gd name="T9" fmla="*/ 40 h 40"/>
                  <a:gd name="T10" fmla="*/ 16 w 24"/>
                  <a:gd name="T11" fmla="*/ 40 h 40"/>
                  <a:gd name="T12" fmla="*/ 24 w 24"/>
                  <a:gd name="T13" fmla="*/ 0 h 4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4" h="40">
                    <a:moveTo>
                      <a:pt x="24" y="0"/>
                    </a:moveTo>
                    <a:lnTo>
                      <a:pt x="8" y="0"/>
                    </a:lnTo>
                    <a:lnTo>
                      <a:pt x="0" y="40"/>
                    </a:lnTo>
                    <a:lnTo>
                      <a:pt x="16" y="40"/>
                    </a:lnTo>
                    <a:lnTo>
                      <a:pt x="24" y="0"/>
                    </a:lnTo>
                    <a:close/>
                  </a:path>
                </a:pathLst>
              </a:custGeom>
              <a:blipFill dpi="0" rotWithShape="0">
                <a:blip r:embed="rId5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464" name="Rectangle 296"/>
              <p:cNvSpPr>
                <a:spLocks noChangeArrowheads="1"/>
              </p:cNvSpPr>
              <p:nvPr/>
            </p:nvSpPr>
            <p:spPr bwMode="auto">
              <a:xfrm>
                <a:off x="4968" y="2386"/>
                <a:ext cx="16" cy="24"/>
              </a:xfrm>
              <a:prstGeom prst="rect">
                <a:avLst/>
              </a:prstGeom>
              <a:blipFill dpi="0" rotWithShape="0">
                <a:blip r:embed="rId5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9465" name="Freeform 297"/>
              <p:cNvSpPr>
                <a:spLocks/>
              </p:cNvSpPr>
              <p:nvPr/>
            </p:nvSpPr>
            <p:spPr bwMode="auto">
              <a:xfrm>
                <a:off x="4944" y="2458"/>
                <a:ext cx="24" cy="64"/>
              </a:xfrm>
              <a:custGeom>
                <a:avLst/>
                <a:gdLst>
                  <a:gd name="T0" fmla="*/ 24 w 24"/>
                  <a:gd name="T1" fmla="*/ 0 h 64"/>
                  <a:gd name="T2" fmla="*/ 8 w 24"/>
                  <a:gd name="T3" fmla="*/ 0 h 64"/>
                  <a:gd name="T4" fmla="*/ 0 w 24"/>
                  <a:gd name="T5" fmla="*/ 64 h 64"/>
                  <a:gd name="T6" fmla="*/ 16 w 24"/>
                  <a:gd name="T7" fmla="*/ 64 h 64"/>
                  <a:gd name="T8" fmla="*/ 24 w 24"/>
                  <a:gd name="T9" fmla="*/ 0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4" h="64">
                    <a:moveTo>
                      <a:pt x="24" y="0"/>
                    </a:moveTo>
                    <a:lnTo>
                      <a:pt x="8" y="0"/>
                    </a:lnTo>
                    <a:lnTo>
                      <a:pt x="0" y="64"/>
                    </a:lnTo>
                    <a:lnTo>
                      <a:pt x="16" y="64"/>
                    </a:lnTo>
                    <a:lnTo>
                      <a:pt x="24" y="0"/>
                    </a:lnTo>
                    <a:close/>
                  </a:path>
                </a:pathLst>
              </a:custGeom>
              <a:blipFill dpi="0" rotWithShape="0">
                <a:blip r:embed="rId5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466" name="Freeform 298"/>
              <p:cNvSpPr>
                <a:spLocks/>
              </p:cNvSpPr>
              <p:nvPr/>
            </p:nvSpPr>
            <p:spPr bwMode="auto">
              <a:xfrm>
                <a:off x="4920" y="2562"/>
                <a:ext cx="24" cy="56"/>
              </a:xfrm>
              <a:custGeom>
                <a:avLst/>
                <a:gdLst>
                  <a:gd name="T0" fmla="*/ 24 w 24"/>
                  <a:gd name="T1" fmla="*/ 0 h 56"/>
                  <a:gd name="T2" fmla="*/ 8 w 24"/>
                  <a:gd name="T3" fmla="*/ 0 h 56"/>
                  <a:gd name="T4" fmla="*/ 0 w 24"/>
                  <a:gd name="T5" fmla="*/ 48 h 56"/>
                  <a:gd name="T6" fmla="*/ 0 w 24"/>
                  <a:gd name="T7" fmla="*/ 48 h 56"/>
                  <a:gd name="T8" fmla="*/ 16 w 24"/>
                  <a:gd name="T9" fmla="*/ 56 h 56"/>
                  <a:gd name="T10" fmla="*/ 16 w 24"/>
                  <a:gd name="T11" fmla="*/ 48 h 56"/>
                  <a:gd name="T12" fmla="*/ 24 w 24"/>
                  <a:gd name="T13" fmla="*/ 0 h 5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4" h="56">
                    <a:moveTo>
                      <a:pt x="24" y="0"/>
                    </a:moveTo>
                    <a:lnTo>
                      <a:pt x="8" y="0"/>
                    </a:lnTo>
                    <a:lnTo>
                      <a:pt x="0" y="48"/>
                    </a:lnTo>
                    <a:lnTo>
                      <a:pt x="16" y="56"/>
                    </a:lnTo>
                    <a:lnTo>
                      <a:pt x="16" y="48"/>
                    </a:lnTo>
                    <a:lnTo>
                      <a:pt x="24" y="0"/>
                    </a:lnTo>
                    <a:close/>
                  </a:path>
                </a:pathLst>
              </a:custGeom>
              <a:blipFill dpi="0" rotWithShape="0">
                <a:blip r:embed="rId5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467" name="Freeform 299"/>
              <p:cNvSpPr>
                <a:spLocks/>
              </p:cNvSpPr>
              <p:nvPr/>
            </p:nvSpPr>
            <p:spPr bwMode="auto">
              <a:xfrm>
                <a:off x="4912" y="2610"/>
                <a:ext cx="24" cy="24"/>
              </a:xfrm>
              <a:custGeom>
                <a:avLst/>
                <a:gdLst>
                  <a:gd name="T0" fmla="*/ 24 w 24"/>
                  <a:gd name="T1" fmla="*/ 8 h 24"/>
                  <a:gd name="T2" fmla="*/ 8 w 24"/>
                  <a:gd name="T3" fmla="*/ 0 h 24"/>
                  <a:gd name="T4" fmla="*/ 0 w 24"/>
                  <a:gd name="T5" fmla="*/ 16 h 24"/>
                  <a:gd name="T6" fmla="*/ 16 w 24"/>
                  <a:gd name="T7" fmla="*/ 24 h 24"/>
                  <a:gd name="T8" fmla="*/ 24 w 24"/>
                  <a:gd name="T9" fmla="*/ 8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4" h="24">
                    <a:moveTo>
                      <a:pt x="24" y="8"/>
                    </a:moveTo>
                    <a:lnTo>
                      <a:pt x="8" y="0"/>
                    </a:lnTo>
                    <a:lnTo>
                      <a:pt x="0" y="16"/>
                    </a:lnTo>
                    <a:lnTo>
                      <a:pt x="16" y="24"/>
                    </a:lnTo>
                    <a:lnTo>
                      <a:pt x="24" y="8"/>
                    </a:lnTo>
                    <a:close/>
                  </a:path>
                </a:pathLst>
              </a:custGeom>
              <a:blipFill dpi="0" rotWithShape="0">
                <a:blip r:embed="rId5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468" name="Freeform 300"/>
              <p:cNvSpPr>
                <a:spLocks/>
              </p:cNvSpPr>
              <p:nvPr/>
            </p:nvSpPr>
            <p:spPr bwMode="auto">
              <a:xfrm>
                <a:off x="4872" y="2674"/>
                <a:ext cx="40" cy="64"/>
              </a:xfrm>
              <a:custGeom>
                <a:avLst/>
                <a:gdLst>
                  <a:gd name="T0" fmla="*/ 40 w 40"/>
                  <a:gd name="T1" fmla="*/ 8 h 64"/>
                  <a:gd name="T2" fmla="*/ 24 w 40"/>
                  <a:gd name="T3" fmla="*/ 0 h 64"/>
                  <a:gd name="T4" fmla="*/ 0 w 40"/>
                  <a:gd name="T5" fmla="*/ 56 h 64"/>
                  <a:gd name="T6" fmla="*/ 16 w 40"/>
                  <a:gd name="T7" fmla="*/ 64 h 64"/>
                  <a:gd name="T8" fmla="*/ 40 w 40"/>
                  <a:gd name="T9" fmla="*/ 8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0" h="64">
                    <a:moveTo>
                      <a:pt x="40" y="8"/>
                    </a:moveTo>
                    <a:lnTo>
                      <a:pt x="24" y="0"/>
                    </a:lnTo>
                    <a:lnTo>
                      <a:pt x="0" y="56"/>
                    </a:lnTo>
                    <a:lnTo>
                      <a:pt x="16" y="64"/>
                    </a:lnTo>
                    <a:lnTo>
                      <a:pt x="40" y="8"/>
                    </a:lnTo>
                    <a:close/>
                  </a:path>
                </a:pathLst>
              </a:custGeom>
              <a:blipFill dpi="0" rotWithShape="0">
                <a:blip r:embed="rId5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469" name="Freeform 301"/>
              <p:cNvSpPr>
                <a:spLocks/>
              </p:cNvSpPr>
              <p:nvPr/>
            </p:nvSpPr>
            <p:spPr bwMode="auto">
              <a:xfrm>
                <a:off x="4848" y="2778"/>
                <a:ext cx="24" cy="48"/>
              </a:xfrm>
              <a:custGeom>
                <a:avLst/>
                <a:gdLst>
                  <a:gd name="T0" fmla="*/ 24 w 24"/>
                  <a:gd name="T1" fmla="*/ 0 h 48"/>
                  <a:gd name="T2" fmla="*/ 8 w 24"/>
                  <a:gd name="T3" fmla="*/ 0 h 48"/>
                  <a:gd name="T4" fmla="*/ 0 w 24"/>
                  <a:gd name="T5" fmla="*/ 40 h 48"/>
                  <a:gd name="T6" fmla="*/ 8 w 24"/>
                  <a:gd name="T7" fmla="*/ 40 h 48"/>
                  <a:gd name="T8" fmla="*/ 16 w 24"/>
                  <a:gd name="T9" fmla="*/ 48 h 48"/>
                  <a:gd name="T10" fmla="*/ 16 w 24"/>
                  <a:gd name="T11" fmla="*/ 40 h 48"/>
                  <a:gd name="T12" fmla="*/ 24 w 24"/>
                  <a:gd name="T13" fmla="*/ 0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4" h="48">
                    <a:moveTo>
                      <a:pt x="24" y="0"/>
                    </a:moveTo>
                    <a:lnTo>
                      <a:pt x="8" y="0"/>
                    </a:lnTo>
                    <a:lnTo>
                      <a:pt x="0" y="40"/>
                    </a:lnTo>
                    <a:lnTo>
                      <a:pt x="8" y="40"/>
                    </a:lnTo>
                    <a:lnTo>
                      <a:pt x="16" y="48"/>
                    </a:lnTo>
                    <a:lnTo>
                      <a:pt x="16" y="40"/>
                    </a:lnTo>
                    <a:lnTo>
                      <a:pt x="24" y="0"/>
                    </a:lnTo>
                    <a:close/>
                  </a:path>
                </a:pathLst>
              </a:custGeom>
              <a:blipFill dpi="0" rotWithShape="0">
                <a:blip r:embed="rId5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470" name="Freeform 302"/>
              <p:cNvSpPr>
                <a:spLocks/>
              </p:cNvSpPr>
              <p:nvPr/>
            </p:nvSpPr>
            <p:spPr bwMode="auto">
              <a:xfrm>
                <a:off x="4840" y="2818"/>
                <a:ext cx="24" cy="24"/>
              </a:xfrm>
              <a:custGeom>
                <a:avLst/>
                <a:gdLst>
                  <a:gd name="T0" fmla="*/ 24 w 24"/>
                  <a:gd name="T1" fmla="*/ 8 h 24"/>
                  <a:gd name="T2" fmla="*/ 16 w 24"/>
                  <a:gd name="T3" fmla="*/ 0 h 24"/>
                  <a:gd name="T4" fmla="*/ 0 w 24"/>
                  <a:gd name="T5" fmla="*/ 16 h 24"/>
                  <a:gd name="T6" fmla="*/ 8 w 24"/>
                  <a:gd name="T7" fmla="*/ 24 h 24"/>
                  <a:gd name="T8" fmla="*/ 24 w 24"/>
                  <a:gd name="T9" fmla="*/ 8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4" h="24">
                    <a:moveTo>
                      <a:pt x="24" y="8"/>
                    </a:moveTo>
                    <a:lnTo>
                      <a:pt x="16" y="0"/>
                    </a:lnTo>
                    <a:lnTo>
                      <a:pt x="0" y="16"/>
                    </a:lnTo>
                    <a:lnTo>
                      <a:pt x="8" y="24"/>
                    </a:lnTo>
                    <a:lnTo>
                      <a:pt x="24" y="8"/>
                    </a:lnTo>
                    <a:close/>
                  </a:path>
                </a:pathLst>
              </a:custGeom>
              <a:blipFill dpi="0" rotWithShape="0">
                <a:blip r:embed="rId5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471" name="Freeform 303"/>
              <p:cNvSpPr>
                <a:spLocks/>
              </p:cNvSpPr>
              <p:nvPr/>
            </p:nvSpPr>
            <p:spPr bwMode="auto">
              <a:xfrm>
                <a:off x="4784" y="2882"/>
                <a:ext cx="48" cy="64"/>
              </a:xfrm>
              <a:custGeom>
                <a:avLst/>
                <a:gdLst>
                  <a:gd name="T0" fmla="*/ 48 w 48"/>
                  <a:gd name="T1" fmla="*/ 8 h 64"/>
                  <a:gd name="T2" fmla="*/ 32 w 48"/>
                  <a:gd name="T3" fmla="*/ 0 h 64"/>
                  <a:gd name="T4" fmla="*/ 0 w 48"/>
                  <a:gd name="T5" fmla="*/ 56 h 64"/>
                  <a:gd name="T6" fmla="*/ 16 w 48"/>
                  <a:gd name="T7" fmla="*/ 64 h 64"/>
                  <a:gd name="T8" fmla="*/ 48 w 48"/>
                  <a:gd name="T9" fmla="*/ 8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8" h="64">
                    <a:moveTo>
                      <a:pt x="48" y="8"/>
                    </a:moveTo>
                    <a:lnTo>
                      <a:pt x="32" y="0"/>
                    </a:lnTo>
                    <a:lnTo>
                      <a:pt x="0" y="56"/>
                    </a:lnTo>
                    <a:lnTo>
                      <a:pt x="16" y="64"/>
                    </a:lnTo>
                    <a:lnTo>
                      <a:pt x="48" y="8"/>
                    </a:lnTo>
                    <a:close/>
                  </a:path>
                </a:pathLst>
              </a:custGeom>
              <a:blipFill dpi="0" rotWithShape="0">
                <a:blip r:embed="rId5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472" name="Freeform 304"/>
              <p:cNvSpPr>
                <a:spLocks/>
              </p:cNvSpPr>
              <p:nvPr/>
            </p:nvSpPr>
            <p:spPr bwMode="auto">
              <a:xfrm>
                <a:off x="4744" y="2978"/>
                <a:ext cx="32" cy="40"/>
              </a:xfrm>
              <a:custGeom>
                <a:avLst/>
                <a:gdLst>
                  <a:gd name="T0" fmla="*/ 32 w 32"/>
                  <a:gd name="T1" fmla="*/ 8 h 40"/>
                  <a:gd name="T2" fmla="*/ 16 w 32"/>
                  <a:gd name="T3" fmla="*/ 0 h 40"/>
                  <a:gd name="T4" fmla="*/ 0 w 32"/>
                  <a:gd name="T5" fmla="*/ 32 h 40"/>
                  <a:gd name="T6" fmla="*/ 0 w 32"/>
                  <a:gd name="T7" fmla="*/ 32 h 40"/>
                  <a:gd name="T8" fmla="*/ 16 w 32"/>
                  <a:gd name="T9" fmla="*/ 40 h 40"/>
                  <a:gd name="T10" fmla="*/ 16 w 32"/>
                  <a:gd name="T11" fmla="*/ 40 h 40"/>
                  <a:gd name="T12" fmla="*/ 32 w 32"/>
                  <a:gd name="T13" fmla="*/ 8 h 4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2" h="40">
                    <a:moveTo>
                      <a:pt x="32" y="8"/>
                    </a:moveTo>
                    <a:lnTo>
                      <a:pt x="16" y="0"/>
                    </a:lnTo>
                    <a:lnTo>
                      <a:pt x="0" y="32"/>
                    </a:lnTo>
                    <a:lnTo>
                      <a:pt x="16" y="40"/>
                    </a:lnTo>
                    <a:lnTo>
                      <a:pt x="32" y="8"/>
                    </a:lnTo>
                    <a:close/>
                  </a:path>
                </a:pathLst>
              </a:custGeom>
              <a:blipFill dpi="0" rotWithShape="0">
                <a:blip r:embed="rId5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473" name="Freeform 305"/>
              <p:cNvSpPr>
                <a:spLocks/>
              </p:cNvSpPr>
              <p:nvPr/>
            </p:nvSpPr>
            <p:spPr bwMode="auto">
              <a:xfrm>
                <a:off x="4728" y="3010"/>
                <a:ext cx="32" cy="32"/>
              </a:xfrm>
              <a:custGeom>
                <a:avLst/>
                <a:gdLst>
                  <a:gd name="T0" fmla="*/ 32 w 32"/>
                  <a:gd name="T1" fmla="*/ 8 h 32"/>
                  <a:gd name="T2" fmla="*/ 16 w 32"/>
                  <a:gd name="T3" fmla="*/ 0 h 32"/>
                  <a:gd name="T4" fmla="*/ 0 w 32"/>
                  <a:gd name="T5" fmla="*/ 24 h 32"/>
                  <a:gd name="T6" fmla="*/ 16 w 32"/>
                  <a:gd name="T7" fmla="*/ 32 h 32"/>
                  <a:gd name="T8" fmla="*/ 32 w 32"/>
                  <a:gd name="T9" fmla="*/ 8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" h="32">
                    <a:moveTo>
                      <a:pt x="32" y="8"/>
                    </a:moveTo>
                    <a:lnTo>
                      <a:pt x="16" y="0"/>
                    </a:lnTo>
                    <a:lnTo>
                      <a:pt x="0" y="24"/>
                    </a:lnTo>
                    <a:lnTo>
                      <a:pt x="16" y="32"/>
                    </a:lnTo>
                    <a:lnTo>
                      <a:pt x="32" y="8"/>
                    </a:lnTo>
                    <a:close/>
                  </a:path>
                </a:pathLst>
              </a:custGeom>
              <a:blipFill dpi="0" rotWithShape="0">
                <a:blip r:embed="rId5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474" name="Freeform 306"/>
              <p:cNvSpPr>
                <a:spLocks/>
              </p:cNvSpPr>
              <p:nvPr/>
            </p:nvSpPr>
            <p:spPr bwMode="auto">
              <a:xfrm>
                <a:off x="4664" y="3074"/>
                <a:ext cx="56" cy="56"/>
              </a:xfrm>
              <a:custGeom>
                <a:avLst/>
                <a:gdLst>
                  <a:gd name="T0" fmla="*/ 56 w 56"/>
                  <a:gd name="T1" fmla="*/ 8 h 56"/>
                  <a:gd name="T2" fmla="*/ 40 w 56"/>
                  <a:gd name="T3" fmla="*/ 0 h 56"/>
                  <a:gd name="T4" fmla="*/ 0 w 56"/>
                  <a:gd name="T5" fmla="*/ 48 h 56"/>
                  <a:gd name="T6" fmla="*/ 16 w 56"/>
                  <a:gd name="T7" fmla="*/ 56 h 56"/>
                  <a:gd name="T8" fmla="*/ 56 w 56"/>
                  <a:gd name="T9" fmla="*/ 8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6" h="56">
                    <a:moveTo>
                      <a:pt x="56" y="8"/>
                    </a:moveTo>
                    <a:lnTo>
                      <a:pt x="40" y="0"/>
                    </a:lnTo>
                    <a:lnTo>
                      <a:pt x="0" y="48"/>
                    </a:lnTo>
                    <a:lnTo>
                      <a:pt x="16" y="56"/>
                    </a:lnTo>
                    <a:lnTo>
                      <a:pt x="56" y="8"/>
                    </a:lnTo>
                    <a:close/>
                  </a:path>
                </a:pathLst>
              </a:custGeom>
              <a:blipFill dpi="0" rotWithShape="0">
                <a:blip r:embed="rId5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475" name="Freeform 307"/>
              <p:cNvSpPr>
                <a:spLocks/>
              </p:cNvSpPr>
              <p:nvPr/>
            </p:nvSpPr>
            <p:spPr bwMode="auto">
              <a:xfrm>
                <a:off x="4616" y="3162"/>
                <a:ext cx="40" cy="40"/>
              </a:xfrm>
              <a:custGeom>
                <a:avLst/>
                <a:gdLst>
                  <a:gd name="T0" fmla="*/ 40 w 40"/>
                  <a:gd name="T1" fmla="*/ 8 h 40"/>
                  <a:gd name="T2" fmla="*/ 24 w 40"/>
                  <a:gd name="T3" fmla="*/ 0 h 40"/>
                  <a:gd name="T4" fmla="*/ 0 w 40"/>
                  <a:gd name="T5" fmla="*/ 32 h 40"/>
                  <a:gd name="T6" fmla="*/ 8 w 40"/>
                  <a:gd name="T7" fmla="*/ 32 h 40"/>
                  <a:gd name="T8" fmla="*/ 16 w 40"/>
                  <a:gd name="T9" fmla="*/ 40 h 40"/>
                  <a:gd name="T10" fmla="*/ 16 w 40"/>
                  <a:gd name="T11" fmla="*/ 40 h 40"/>
                  <a:gd name="T12" fmla="*/ 40 w 40"/>
                  <a:gd name="T13" fmla="*/ 8 h 4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0" h="40">
                    <a:moveTo>
                      <a:pt x="40" y="8"/>
                    </a:moveTo>
                    <a:lnTo>
                      <a:pt x="24" y="0"/>
                    </a:lnTo>
                    <a:lnTo>
                      <a:pt x="0" y="32"/>
                    </a:lnTo>
                    <a:lnTo>
                      <a:pt x="8" y="32"/>
                    </a:lnTo>
                    <a:lnTo>
                      <a:pt x="16" y="40"/>
                    </a:lnTo>
                    <a:lnTo>
                      <a:pt x="40" y="8"/>
                    </a:lnTo>
                    <a:close/>
                  </a:path>
                </a:pathLst>
              </a:custGeom>
              <a:blipFill dpi="0" rotWithShape="0">
                <a:blip r:embed="rId5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476" name="Freeform 308"/>
              <p:cNvSpPr>
                <a:spLocks/>
              </p:cNvSpPr>
              <p:nvPr/>
            </p:nvSpPr>
            <p:spPr bwMode="auto">
              <a:xfrm>
                <a:off x="4608" y="3194"/>
                <a:ext cx="24" cy="24"/>
              </a:xfrm>
              <a:custGeom>
                <a:avLst/>
                <a:gdLst>
                  <a:gd name="T0" fmla="*/ 24 w 24"/>
                  <a:gd name="T1" fmla="*/ 8 h 24"/>
                  <a:gd name="T2" fmla="*/ 16 w 24"/>
                  <a:gd name="T3" fmla="*/ 0 h 24"/>
                  <a:gd name="T4" fmla="*/ 0 w 24"/>
                  <a:gd name="T5" fmla="*/ 16 h 24"/>
                  <a:gd name="T6" fmla="*/ 8 w 24"/>
                  <a:gd name="T7" fmla="*/ 24 h 24"/>
                  <a:gd name="T8" fmla="*/ 24 w 24"/>
                  <a:gd name="T9" fmla="*/ 8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4" h="24">
                    <a:moveTo>
                      <a:pt x="24" y="8"/>
                    </a:moveTo>
                    <a:lnTo>
                      <a:pt x="16" y="0"/>
                    </a:lnTo>
                    <a:lnTo>
                      <a:pt x="0" y="16"/>
                    </a:lnTo>
                    <a:lnTo>
                      <a:pt x="8" y="24"/>
                    </a:lnTo>
                    <a:lnTo>
                      <a:pt x="24" y="8"/>
                    </a:lnTo>
                    <a:close/>
                  </a:path>
                </a:pathLst>
              </a:custGeom>
              <a:blipFill dpi="0" rotWithShape="0">
                <a:blip r:embed="rId5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477" name="Freeform 309"/>
              <p:cNvSpPr>
                <a:spLocks/>
              </p:cNvSpPr>
              <p:nvPr/>
            </p:nvSpPr>
            <p:spPr bwMode="auto">
              <a:xfrm>
                <a:off x="4528" y="3242"/>
                <a:ext cx="56" cy="56"/>
              </a:xfrm>
              <a:custGeom>
                <a:avLst/>
                <a:gdLst>
                  <a:gd name="T0" fmla="*/ 56 w 56"/>
                  <a:gd name="T1" fmla="*/ 8 h 56"/>
                  <a:gd name="T2" fmla="*/ 48 w 56"/>
                  <a:gd name="T3" fmla="*/ 0 h 56"/>
                  <a:gd name="T4" fmla="*/ 0 w 56"/>
                  <a:gd name="T5" fmla="*/ 48 h 56"/>
                  <a:gd name="T6" fmla="*/ 8 w 56"/>
                  <a:gd name="T7" fmla="*/ 56 h 56"/>
                  <a:gd name="T8" fmla="*/ 56 w 56"/>
                  <a:gd name="T9" fmla="*/ 8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6" h="56">
                    <a:moveTo>
                      <a:pt x="56" y="8"/>
                    </a:moveTo>
                    <a:lnTo>
                      <a:pt x="48" y="0"/>
                    </a:lnTo>
                    <a:lnTo>
                      <a:pt x="0" y="48"/>
                    </a:lnTo>
                    <a:lnTo>
                      <a:pt x="8" y="56"/>
                    </a:lnTo>
                    <a:lnTo>
                      <a:pt x="56" y="8"/>
                    </a:lnTo>
                    <a:close/>
                  </a:path>
                </a:pathLst>
              </a:custGeom>
              <a:blipFill dpi="0" rotWithShape="0">
                <a:blip r:embed="rId5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478" name="Freeform 310"/>
              <p:cNvSpPr>
                <a:spLocks/>
              </p:cNvSpPr>
              <p:nvPr/>
            </p:nvSpPr>
            <p:spPr bwMode="auto">
              <a:xfrm>
                <a:off x="4472" y="3322"/>
                <a:ext cx="32" cy="32"/>
              </a:xfrm>
              <a:custGeom>
                <a:avLst/>
                <a:gdLst>
                  <a:gd name="T0" fmla="*/ 32 w 32"/>
                  <a:gd name="T1" fmla="*/ 8 h 32"/>
                  <a:gd name="T2" fmla="*/ 24 w 32"/>
                  <a:gd name="T3" fmla="*/ 0 h 32"/>
                  <a:gd name="T4" fmla="*/ 0 w 32"/>
                  <a:gd name="T5" fmla="*/ 24 h 32"/>
                  <a:gd name="T6" fmla="*/ 0 w 32"/>
                  <a:gd name="T7" fmla="*/ 24 h 32"/>
                  <a:gd name="T8" fmla="*/ 8 w 32"/>
                  <a:gd name="T9" fmla="*/ 32 h 32"/>
                  <a:gd name="T10" fmla="*/ 8 w 32"/>
                  <a:gd name="T11" fmla="*/ 32 h 32"/>
                  <a:gd name="T12" fmla="*/ 32 w 32"/>
                  <a:gd name="T13" fmla="*/ 8 h 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2" h="32">
                    <a:moveTo>
                      <a:pt x="32" y="8"/>
                    </a:moveTo>
                    <a:lnTo>
                      <a:pt x="24" y="0"/>
                    </a:lnTo>
                    <a:lnTo>
                      <a:pt x="0" y="24"/>
                    </a:lnTo>
                    <a:lnTo>
                      <a:pt x="8" y="32"/>
                    </a:lnTo>
                    <a:lnTo>
                      <a:pt x="32" y="8"/>
                    </a:lnTo>
                    <a:close/>
                  </a:path>
                </a:pathLst>
              </a:custGeom>
              <a:blipFill dpi="0" rotWithShape="0">
                <a:blip r:embed="rId5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479" name="Freeform 311"/>
              <p:cNvSpPr>
                <a:spLocks/>
              </p:cNvSpPr>
              <p:nvPr/>
            </p:nvSpPr>
            <p:spPr bwMode="auto">
              <a:xfrm>
                <a:off x="4448" y="3346"/>
                <a:ext cx="32" cy="32"/>
              </a:xfrm>
              <a:custGeom>
                <a:avLst/>
                <a:gdLst>
                  <a:gd name="T0" fmla="*/ 32 w 32"/>
                  <a:gd name="T1" fmla="*/ 8 h 32"/>
                  <a:gd name="T2" fmla="*/ 24 w 32"/>
                  <a:gd name="T3" fmla="*/ 0 h 32"/>
                  <a:gd name="T4" fmla="*/ 0 w 32"/>
                  <a:gd name="T5" fmla="*/ 24 h 32"/>
                  <a:gd name="T6" fmla="*/ 8 w 32"/>
                  <a:gd name="T7" fmla="*/ 32 h 32"/>
                  <a:gd name="T8" fmla="*/ 32 w 32"/>
                  <a:gd name="T9" fmla="*/ 8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" h="32">
                    <a:moveTo>
                      <a:pt x="32" y="8"/>
                    </a:moveTo>
                    <a:lnTo>
                      <a:pt x="24" y="0"/>
                    </a:lnTo>
                    <a:lnTo>
                      <a:pt x="0" y="24"/>
                    </a:lnTo>
                    <a:lnTo>
                      <a:pt x="8" y="32"/>
                    </a:lnTo>
                    <a:lnTo>
                      <a:pt x="32" y="8"/>
                    </a:lnTo>
                    <a:close/>
                  </a:path>
                </a:pathLst>
              </a:custGeom>
              <a:blipFill dpi="0" rotWithShape="0">
                <a:blip r:embed="rId5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480" name="Freeform 312"/>
              <p:cNvSpPr>
                <a:spLocks/>
              </p:cNvSpPr>
              <p:nvPr/>
            </p:nvSpPr>
            <p:spPr bwMode="auto">
              <a:xfrm>
                <a:off x="4352" y="3386"/>
                <a:ext cx="64" cy="56"/>
              </a:xfrm>
              <a:custGeom>
                <a:avLst/>
                <a:gdLst>
                  <a:gd name="T0" fmla="*/ 64 w 64"/>
                  <a:gd name="T1" fmla="*/ 16 h 56"/>
                  <a:gd name="T2" fmla="*/ 56 w 64"/>
                  <a:gd name="T3" fmla="*/ 0 h 56"/>
                  <a:gd name="T4" fmla="*/ 0 w 64"/>
                  <a:gd name="T5" fmla="*/ 40 h 56"/>
                  <a:gd name="T6" fmla="*/ 8 w 64"/>
                  <a:gd name="T7" fmla="*/ 56 h 56"/>
                  <a:gd name="T8" fmla="*/ 64 w 64"/>
                  <a:gd name="T9" fmla="*/ 16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4" h="56">
                    <a:moveTo>
                      <a:pt x="64" y="16"/>
                    </a:moveTo>
                    <a:lnTo>
                      <a:pt x="56" y="0"/>
                    </a:lnTo>
                    <a:lnTo>
                      <a:pt x="0" y="40"/>
                    </a:lnTo>
                    <a:lnTo>
                      <a:pt x="8" y="56"/>
                    </a:lnTo>
                    <a:lnTo>
                      <a:pt x="64" y="16"/>
                    </a:lnTo>
                    <a:close/>
                  </a:path>
                </a:pathLst>
              </a:custGeom>
              <a:blipFill dpi="0" rotWithShape="0">
                <a:blip r:embed="rId5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481" name="Freeform 313"/>
              <p:cNvSpPr>
                <a:spLocks/>
              </p:cNvSpPr>
              <p:nvPr/>
            </p:nvSpPr>
            <p:spPr bwMode="auto">
              <a:xfrm>
                <a:off x="4296" y="3450"/>
                <a:ext cx="32" cy="32"/>
              </a:xfrm>
              <a:custGeom>
                <a:avLst/>
                <a:gdLst>
                  <a:gd name="T0" fmla="*/ 32 w 32"/>
                  <a:gd name="T1" fmla="*/ 16 h 32"/>
                  <a:gd name="T2" fmla="*/ 24 w 32"/>
                  <a:gd name="T3" fmla="*/ 0 h 32"/>
                  <a:gd name="T4" fmla="*/ 0 w 32"/>
                  <a:gd name="T5" fmla="*/ 16 h 32"/>
                  <a:gd name="T6" fmla="*/ 0 w 32"/>
                  <a:gd name="T7" fmla="*/ 16 h 32"/>
                  <a:gd name="T8" fmla="*/ 8 w 32"/>
                  <a:gd name="T9" fmla="*/ 32 h 32"/>
                  <a:gd name="T10" fmla="*/ 8 w 32"/>
                  <a:gd name="T11" fmla="*/ 32 h 32"/>
                  <a:gd name="T12" fmla="*/ 32 w 32"/>
                  <a:gd name="T13" fmla="*/ 16 h 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2" h="32">
                    <a:moveTo>
                      <a:pt x="32" y="16"/>
                    </a:moveTo>
                    <a:lnTo>
                      <a:pt x="24" y="0"/>
                    </a:lnTo>
                    <a:lnTo>
                      <a:pt x="0" y="16"/>
                    </a:lnTo>
                    <a:lnTo>
                      <a:pt x="8" y="32"/>
                    </a:lnTo>
                    <a:lnTo>
                      <a:pt x="32" y="16"/>
                    </a:lnTo>
                    <a:close/>
                  </a:path>
                </a:pathLst>
              </a:custGeom>
              <a:blipFill dpi="0" rotWithShape="0">
                <a:blip r:embed="rId5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482" name="Freeform 314"/>
              <p:cNvSpPr>
                <a:spLocks/>
              </p:cNvSpPr>
              <p:nvPr/>
            </p:nvSpPr>
            <p:spPr bwMode="auto">
              <a:xfrm>
                <a:off x="4264" y="3466"/>
                <a:ext cx="40" cy="32"/>
              </a:xfrm>
              <a:custGeom>
                <a:avLst/>
                <a:gdLst>
                  <a:gd name="T0" fmla="*/ 40 w 40"/>
                  <a:gd name="T1" fmla="*/ 16 h 32"/>
                  <a:gd name="T2" fmla="*/ 32 w 40"/>
                  <a:gd name="T3" fmla="*/ 0 h 32"/>
                  <a:gd name="T4" fmla="*/ 0 w 40"/>
                  <a:gd name="T5" fmla="*/ 16 h 32"/>
                  <a:gd name="T6" fmla="*/ 8 w 40"/>
                  <a:gd name="T7" fmla="*/ 32 h 32"/>
                  <a:gd name="T8" fmla="*/ 40 w 40"/>
                  <a:gd name="T9" fmla="*/ 16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0" h="32">
                    <a:moveTo>
                      <a:pt x="40" y="16"/>
                    </a:moveTo>
                    <a:lnTo>
                      <a:pt x="32" y="0"/>
                    </a:lnTo>
                    <a:lnTo>
                      <a:pt x="0" y="16"/>
                    </a:lnTo>
                    <a:lnTo>
                      <a:pt x="8" y="32"/>
                    </a:lnTo>
                    <a:lnTo>
                      <a:pt x="40" y="16"/>
                    </a:lnTo>
                    <a:close/>
                  </a:path>
                </a:pathLst>
              </a:custGeom>
              <a:blipFill dpi="0" rotWithShape="0">
                <a:blip r:embed="rId5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483" name="Freeform 315"/>
              <p:cNvSpPr>
                <a:spLocks/>
              </p:cNvSpPr>
              <p:nvPr/>
            </p:nvSpPr>
            <p:spPr bwMode="auto">
              <a:xfrm>
                <a:off x="4160" y="3498"/>
                <a:ext cx="64" cy="48"/>
              </a:xfrm>
              <a:custGeom>
                <a:avLst/>
                <a:gdLst>
                  <a:gd name="T0" fmla="*/ 64 w 64"/>
                  <a:gd name="T1" fmla="*/ 16 h 48"/>
                  <a:gd name="T2" fmla="*/ 56 w 64"/>
                  <a:gd name="T3" fmla="*/ 0 h 48"/>
                  <a:gd name="T4" fmla="*/ 0 w 64"/>
                  <a:gd name="T5" fmla="*/ 32 h 48"/>
                  <a:gd name="T6" fmla="*/ 8 w 64"/>
                  <a:gd name="T7" fmla="*/ 48 h 48"/>
                  <a:gd name="T8" fmla="*/ 64 w 64"/>
                  <a:gd name="T9" fmla="*/ 16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4" h="48">
                    <a:moveTo>
                      <a:pt x="64" y="16"/>
                    </a:moveTo>
                    <a:lnTo>
                      <a:pt x="56" y="0"/>
                    </a:lnTo>
                    <a:lnTo>
                      <a:pt x="0" y="32"/>
                    </a:lnTo>
                    <a:lnTo>
                      <a:pt x="8" y="48"/>
                    </a:lnTo>
                    <a:lnTo>
                      <a:pt x="64" y="16"/>
                    </a:lnTo>
                    <a:close/>
                  </a:path>
                </a:pathLst>
              </a:custGeom>
              <a:blipFill dpi="0" rotWithShape="0">
                <a:blip r:embed="rId5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484" name="Freeform 316"/>
              <p:cNvSpPr>
                <a:spLocks/>
              </p:cNvSpPr>
              <p:nvPr/>
            </p:nvSpPr>
            <p:spPr bwMode="auto">
              <a:xfrm>
                <a:off x="4096" y="3546"/>
                <a:ext cx="32" cy="24"/>
              </a:xfrm>
              <a:custGeom>
                <a:avLst/>
                <a:gdLst>
                  <a:gd name="T0" fmla="*/ 32 w 32"/>
                  <a:gd name="T1" fmla="*/ 16 h 24"/>
                  <a:gd name="T2" fmla="*/ 24 w 32"/>
                  <a:gd name="T3" fmla="*/ 0 h 24"/>
                  <a:gd name="T4" fmla="*/ 0 w 32"/>
                  <a:gd name="T5" fmla="*/ 8 h 24"/>
                  <a:gd name="T6" fmla="*/ 0 w 32"/>
                  <a:gd name="T7" fmla="*/ 8 h 24"/>
                  <a:gd name="T8" fmla="*/ 8 w 32"/>
                  <a:gd name="T9" fmla="*/ 24 h 24"/>
                  <a:gd name="T10" fmla="*/ 8 w 32"/>
                  <a:gd name="T11" fmla="*/ 24 h 24"/>
                  <a:gd name="T12" fmla="*/ 32 w 32"/>
                  <a:gd name="T13" fmla="*/ 16 h 2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2" h="24">
                    <a:moveTo>
                      <a:pt x="32" y="16"/>
                    </a:moveTo>
                    <a:lnTo>
                      <a:pt x="24" y="0"/>
                    </a:lnTo>
                    <a:lnTo>
                      <a:pt x="0" y="8"/>
                    </a:lnTo>
                    <a:lnTo>
                      <a:pt x="8" y="24"/>
                    </a:lnTo>
                    <a:lnTo>
                      <a:pt x="32" y="16"/>
                    </a:lnTo>
                    <a:close/>
                  </a:path>
                </a:pathLst>
              </a:custGeom>
              <a:blipFill dpi="0" rotWithShape="0">
                <a:blip r:embed="rId5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485" name="Freeform 317"/>
              <p:cNvSpPr>
                <a:spLocks/>
              </p:cNvSpPr>
              <p:nvPr/>
            </p:nvSpPr>
            <p:spPr bwMode="auto">
              <a:xfrm>
                <a:off x="4056" y="3554"/>
                <a:ext cx="48" cy="32"/>
              </a:xfrm>
              <a:custGeom>
                <a:avLst/>
                <a:gdLst>
                  <a:gd name="T0" fmla="*/ 48 w 48"/>
                  <a:gd name="T1" fmla="*/ 16 h 32"/>
                  <a:gd name="T2" fmla="*/ 40 w 48"/>
                  <a:gd name="T3" fmla="*/ 0 h 32"/>
                  <a:gd name="T4" fmla="*/ 0 w 48"/>
                  <a:gd name="T5" fmla="*/ 16 h 32"/>
                  <a:gd name="T6" fmla="*/ 8 w 48"/>
                  <a:gd name="T7" fmla="*/ 32 h 32"/>
                  <a:gd name="T8" fmla="*/ 48 w 48"/>
                  <a:gd name="T9" fmla="*/ 16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8" h="32">
                    <a:moveTo>
                      <a:pt x="48" y="16"/>
                    </a:moveTo>
                    <a:lnTo>
                      <a:pt x="40" y="0"/>
                    </a:lnTo>
                    <a:lnTo>
                      <a:pt x="0" y="16"/>
                    </a:lnTo>
                    <a:lnTo>
                      <a:pt x="8" y="32"/>
                    </a:lnTo>
                    <a:lnTo>
                      <a:pt x="48" y="16"/>
                    </a:lnTo>
                    <a:close/>
                  </a:path>
                </a:pathLst>
              </a:custGeom>
              <a:blipFill dpi="0" rotWithShape="0">
                <a:blip r:embed="rId5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486" name="Freeform 318"/>
              <p:cNvSpPr>
                <a:spLocks/>
              </p:cNvSpPr>
              <p:nvPr/>
            </p:nvSpPr>
            <p:spPr bwMode="auto">
              <a:xfrm>
                <a:off x="3944" y="3578"/>
                <a:ext cx="64" cy="32"/>
              </a:xfrm>
              <a:custGeom>
                <a:avLst/>
                <a:gdLst>
                  <a:gd name="T0" fmla="*/ 64 w 64"/>
                  <a:gd name="T1" fmla="*/ 16 h 32"/>
                  <a:gd name="T2" fmla="*/ 64 w 64"/>
                  <a:gd name="T3" fmla="*/ 0 h 32"/>
                  <a:gd name="T4" fmla="*/ 0 w 64"/>
                  <a:gd name="T5" fmla="*/ 16 h 32"/>
                  <a:gd name="T6" fmla="*/ 0 w 64"/>
                  <a:gd name="T7" fmla="*/ 32 h 32"/>
                  <a:gd name="T8" fmla="*/ 64 w 64"/>
                  <a:gd name="T9" fmla="*/ 16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4" h="32">
                    <a:moveTo>
                      <a:pt x="64" y="16"/>
                    </a:moveTo>
                    <a:lnTo>
                      <a:pt x="64" y="0"/>
                    </a:lnTo>
                    <a:lnTo>
                      <a:pt x="0" y="16"/>
                    </a:lnTo>
                    <a:lnTo>
                      <a:pt x="0" y="32"/>
                    </a:lnTo>
                    <a:lnTo>
                      <a:pt x="64" y="16"/>
                    </a:lnTo>
                    <a:close/>
                  </a:path>
                </a:pathLst>
              </a:custGeom>
              <a:blipFill dpi="0" rotWithShape="0">
                <a:blip r:embed="rId5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487" name="Freeform 319"/>
              <p:cNvSpPr>
                <a:spLocks/>
              </p:cNvSpPr>
              <p:nvPr/>
            </p:nvSpPr>
            <p:spPr bwMode="auto">
              <a:xfrm>
                <a:off x="3872" y="3602"/>
                <a:ext cx="32" cy="24"/>
              </a:xfrm>
              <a:custGeom>
                <a:avLst/>
                <a:gdLst>
                  <a:gd name="T0" fmla="*/ 32 w 32"/>
                  <a:gd name="T1" fmla="*/ 16 h 24"/>
                  <a:gd name="T2" fmla="*/ 32 w 32"/>
                  <a:gd name="T3" fmla="*/ 0 h 24"/>
                  <a:gd name="T4" fmla="*/ 0 w 32"/>
                  <a:gd name="T5" fmla="*/ 8 h 24"/>
                  <a:gd name="T6" fmla="*/ 0 w 32"/>
                  <a:gd name="T7" fmla="*/ 24 h 24"/>
                  <a:gd name="T8" fmla="*/ 32 w 32"/>
                  <a:gd name="T9" fmla="*/ 16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" h="24">
                    <a:moveTo>
                      <a:pt x="32" y="16"/>
                    </a:moveTo>
                    <a:lnTo>
                      <a:pt x="32" y="0"/>
                    </a:lnTo>
                    <a:lnTo>
                      <a:pt x="0" y="8"/>
                    </a:lnTo>
                    <a:lnTo>
                      <a:pt x="0" y="24"/>
                    </a:lnTo>
                    <a:lnTo>
                      <a:pt x="32" y="16"/>
                    </a:lnTo>
                    <a:close/>
                  </a:path>
                </a:pathLst>
              </a:custGeom>
              <a:blipFill dpi="0" rotWithShape="0">
                <a:blip r:embed="rId5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488" name="Freeform 320"/>
              <p:cNvSpPr>
                <a:spLocks/>
              </p:cNvSpPr>
              <p:nvPr/>
            </p:nvSpPr>
            <p:spPr bwMode="auto">
              <a:xfrm>
                <a:off x="4408" y="889"/>
                <a:ext cx="32" cy="32"/>
              </a:xfrm>
              <a:custGeom>
                <a:avLst/>
                <a:gdLst>
                  <a:gd name="T0" fmla="*/ 24 w 32"/>
                  <a:gd name="T1" fmla="*/ 32 h 32"/>
                  <a:gd name="T2" fmla="*/ 32 w 32"/>
                  <a:gd name="T3" fmla="*/ 24 h 32"/>
                  <a:gd name="T4" fmla="*/ 8 w 32"/>
                  <a:gd name="T5" fmla="*/ 0 h 32"/>
                  <a:gd name="T6" fmla="*/ 0 w 32"/>
                  <a:gd name="T7" fmla="*/ 8 h 32"/>
                  <a:gd name="T8" fmla="*/ 24 w 32"/>
                  <a:gd name="T9" fmla="*/ 32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" h="32">
                    <a:moveTo>
                      <a:pt x="24" y="32"/>
                    </a:moveTo>
                    <a:lnTo>
                      <a:pt x="32" y="24"/>
                    </a:lnTo>
                    <a:lnTo>
                      <a:pt x="8" y="0"/>
                    </a:lnTo>
                    <a:lnTo>
                      <a:pt x="0" y="8"/>
                    </a:lnTo>
                    <a:lnTo>
                      <a:pt x="24" y="32"/>
                    </a:lnTo>
                    <a:close/>
                  </a:path>
                </a:pathLst>
              </a:cu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489" name="Freeform 321"/>
              <p:cNvSpPr>
                <a:spLocks/>
              </p:cNvSpPr>
              <p:nvPr/>
            </p:nvSpPr>
            <p:spPr bwMode="auto">
              <a:xfrm>
                <a:off x="3944" y="897"/>
                <a:ext cx="488" cy="640"/>
              </a:xfrm>
              <a:custGeom>
                <a:avLst/>
                <a:gdLst>
                  <a:gd name="T0" fmla="*/ 488 w 488"/>
                  <a:gd name="T1" fmla="*/ 24 h 640"/>
                  <a:gd name="T2" fmla="*/ 288 w 488"/>
                  <a:gd name="T3" fmla="*/ 192 h 640"/>
                  <a:gd name="T4" fmla="*/ 288 w 488"/>
                  <a:gd name="T5" fmla="*/ 192 h 640"/>
                  <a:gd name="T6" fmla="*/ 288 w 488"/>
                  <a:gd name="T7" fmla="*/ 192 h 640"/>
                  <a:gd name="T8" fmla="*/ 200 w 488"/>
                  <a:gd name="T9" fmla="*/ 288 h 640"/>
                  <a:gd name="T10" fmla="*/ 200 w 488"/>
                  <a:gd name="T11" fmla="*/ 280 h 640"/>
                  <a:gd name="T12" fmla="*/ 200 w 488"/>
                  <a:gd name="T13" fmla="*/ 280 h 640"/>
                  <a:gd name="T14" fmla="*/ 128 w 488"/>
                  <a:gd name="T15" fmla="*/ 392 h 640"/>
                  <a:gd name="T16" fmla="*/ 128 w 488"/>
                  <a:gd name="T17" fmla="*/ 392 h 640"/>
                  <a:gd name="T18" fmla="*/ 128 w 488"/>
                  <a:gd name="T19" fmla="*/ 392 h 640"/>
                  <a:gd name="T20" fmla="*/ 64 w 488"/>
                  <a:gd name="T21" fmla="*/ 512 h 640"/>
                  <a:gd name="T22" fmla="*/ 64 w 488"/>
                  <a:gd name="T23" fmla="*/ 512 h 640"/>
                  <a:gd name="T24" fmla="*/ 64 w 488"/>
                  <a:gd name="T25" fmla="*/ 512 h 640"/>
                  <a:gd name="T26" fmla="*/ 32 w 488"/>
                  <a:gd name="T27" fmla="*/ 640 h 640"/>
                  <a:gd name="T28" fmla="*/ 32 w 488"/>
                  <a:gd name="T29" fmla="*/ 632 h 640"/>
                  <a:gd name="T30" fmla="*/ 0 w 488"/>
                  <a:gd name="T31" fmla="*/ 632 h 640"/>
                  <a:gd name="T32" fmla="*/ 0 w 488"/>
                  <a:gd name="T33" fmla="*/ 632 h 640"/>
                  <a:gd name="T34" fmla="*/ 32 w 488"/>
                  <a:gd name="T35" fmla="*/ 504 h 640"/>
                  <a:gd name="T36" fmla="*/ 32 w 488"/>
                  <a:gd name="T37" fmla="*/ 504 h 640"/>
                  <a:gd name="T38" fmla="*/ 32 w 488"/>
                  <a:gd name="T39" fmla="*/ 496 h 640"/>
                  <a:gd name="T40" fmla="*/ 96 w 488"/>
                  <a:gd name="T41" fmla="*/ 376 h 640"/>
                  <a:gd name="T42" fmla="*/ 96 w 488"/>
                  <a:gd name="T43" fmla="*/ 376 h 640"/>
                  <a:gd name="T44" fmla="*/ 104 w 488"/>
                  <a:gd name="T45" fmla="*/ 376 h 640"/>
                  <a:gd name="T46" fmla="*/ 176 w 488"/>
                  <a:gd name="T47" fmla="*/ 264 h 640"/>
                  <a:gd name="T48" fmla="*/ 176 w 488"/>
                  <a:gd name="T49" fmla="*/ 264 h 640"/>
                  <a:gd name="T50" fmla="*/ 176 w 488"/>
                  <a:gd name="T51" fmla="*/ 264 h 640"/>
                  <a:gd name="T52" fmla="*/ 264 w 488"/>
                  <a:gd name="T53" fmla="*/ 168 h 640"/>
                  <a:gd name="T54" fmla="*/ 264 w 488"/>
                  <a:gd name="T55" fmla="*/ 168 h 640"/>
                  <a:gd name="T56" fmla="*/ 264 w 488"/>
                  <a:gd name="T57" fmla="*/ 168 h 640"/>
                  <a:gd name="T58" fmla="*/ 464 w 488"/>
                  <a:gd name="T59" fmla="*/ 0 h 640"/>
                  <a:gd name="T60" fmla="*/ 488 w 488"/>
                  <a:gd name="T61" fmla="*/ 24 h 64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488" h="640">
                    <a:moveTo>
                      <a:pt x="488" y="24"/>
                    </a:moveTo>
                    <a:lnTo>
                      <a:pt x="288" y="192"/>
                    </a:lnTo>
                    <a:lnTo>
                      <a:pt x="200" y="288"/>
                    </a:lnTo>
                    <a:lnTo>
                      <a:pt x="200" y="280"/>
                    </a:lnTo>
                    <a:lnTo>
                      <a:pt x="128" y="392"/>
                    </a:lnTo>
                    <a:lnTo>
                      <a:pt x="64" y="512"/>
                    </a:lnTo>
                    <a:lnTo>
                      <a:pt x="32" y="640"/>
                    </a:lnTo>
                    <a:lnTo>
                      <a:pt x="32" y="632"/>
                    </a:lnTo>
                    <a:lnTo>
                      <a:pt x="0" y="632"/>
                    </a:lnTo>
                    <a:lnTo>
                      <a:pt x="32" y="504"/>
                    </a:lnTo>
                    <a:lnTo>
                      <a:pt x="32" y="496"/>
                    </a:lnTo>
                    <a:lnTo>
                      <a:pt x="96" y="376"/>
                    </a:lnTo>
                    <a:lnTo>
                      <a:pt x="104" y="376"/>
                    </a:lnTo>
                    <a:lnTo>
                      <a:pt x="176" y="264"/>
                    </a:lnTo>
                    <a:lnTo>
                      <a:pt x="264" y="168"/>
                    </a:lnTo>
                    <a:lnTo>
                      <a:pt x="464" y="0"/>
                    </a:lnTo>
                    <a:lnTo>
                      <a:pt x="488" y="24"/>
                    </a:lnTo>
                    <a:close/>
                  </a:path>
                </a:pathLst>
              </a:cu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490" name="Freeform 322"/>
              <p:cNvSpPr>
                <a:spLocks/>
              </p:cNvSpPr>
              <p:nvPr/>
            </p:nvSpPr>
            <p:spPr bwMode="auto">
              <a:xfrm>
                <a:off x="3928" y="1529"/>
                <a:ext cx="48" cy="152"/>
              </a:xfrm>
              <a:custGeom>
                <a:avLst/>
                <a:gdLst>
                  <a:gd name="T0" fmla="*/ 48 w 48"/>
                  <a:gd name="T1" fmla="*/ 0 h 152"/>
                  <a:gd name="T2" fmla="*/ 32 w 48"/>
                  <a:gd name="T3" fmla="*/ 152 h 152"/>
                  <a:gd name="T4" fmla="*/ 32 w 48"/>
                  <a:gd name="T5" fmla="*/ 152 h 152"/>
                  <a:gd name="T6" fmla="*/ 0 w 48"/>
                  <a:gd name="T7" fmla="*/ 152 h 152"/>
                  <a:gd name="T8" fmla="*/ 0 w 48"/>
                  <a:gd name="T9" fmla="*/ 152 h 152"/>
                  <a:gd name="T10" fmla="*/ 16 w 48"/>
                  <a:gd name="T11" fmla="*/ 0 h 152"/>
                  <a:gd name="T12" fmla="*/ 48 w 48"/>
                  <a:gd name="T13" fmla="*/ 0 h 15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8" h="152">
                    <a:moveTo>
                      <a:pt x="48" y="0"/>
                    </a:moveTo>
                    <a:lnTo>
                      <a:pt x="32" y="152"/>
                    </a:lnTo>
                    <a:lnTo>
                      <a:pt x="0" y="152"/>
                    </a:lnTo>
                    <a:lnTo>
                      <a:pt x="16" y="0"/>
                    </a:lnTo>
                    <a:lnTo>
                      <a:pt x="48" y="0"/>
                    </a:lnTo>
                    <a:close/>
                  </a:path>
                </a:pathLst>
              </a:cu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491" name="Rectangle 323"/>
              <p:cNvSpPr>
                <a:spLocks noChangeArrowheads="1"/>
              </p:cNvSpPr>
              <p:nvPr/>
            </p:nvSpPr>
            <p:spPr bwMode="auto">
              <a:xfrm>
                <a:off x="3944" y="1841"/>
                <a:ext cx="32" cy="16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9492" name="Freeform 324"/>
              <p:cNvSpPr>
                <a:spLocks/>
              </p:cNvSpPr>
              <p:nvPr/>
            </p:nvSpPr>
            <p:spPr bwMode="auto">
              <a:xfrm>
                <a:off x="3928" y="1681"/>
                <a:ext cx="48" cy="160"/>
              </a:xfrm>
              <a:custGeom>
                <a:avLst/>
                <a:gdLst>
                  <a:gd name="T0" fmla="*/ 32 w 48"/>
                  <a:gd name="T1" fmla="*/ 0 h 160"/>
                  <a:gd name="T2" fmla="*/ 0 w 48"/>
                  <a:gd name="T3" fmla="*/ 0 h 160"/>
                  <a:gd name="T4" fmla="*/ 16 w 48"/>
                  <a:gd name="T5" fmla="*/ 160 h 160"/>
                  <a:gd name="T6" fmla="*/ 48 w 48"/>
                  <a:gd name="T7" fmla="*/ 160 h 160"/>
                  <a:gd name="T8" fmla="*/ 32 w 48"/>
                  <a:gd name="T9" fmla="*/ 0 h 1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8" h="160">
                    <a:moveTo>
                      <a:pt x="32" y="0"/>
                    </a:moveTo>
                    <a:lnTo>
                      <a:pt x="0" y="0"/>
                    </a:lnTo>
                    <a:lnTo>
                      <a:pt x="16" y="160"/>
                    </a:lnTo>
                    <a:lnTo>
                      <a:pt x="48" y="160"/>
                    </a:lnTo>
                    <a:lnTo>
                      <a:pt x="32" y="0"/>
                    </a:lnTo>
                    <a:close/>
                  </a:path>
                </a:pathLst>
              </a:cu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493" name="Freeform 325"/>
              <p:cNvSpPr>
                <a:spLocks/>
              </p:cNvSpPr>
              <p:nvPr/>
            </p:nvSpPr>
            <p:spPr bwMode="auto">
              <a:xfrm>
                <a:off x="3944" y="1825"/>
                <a:ext cx="32" cy="24"/>
              </a:xfrm>
              <a:custGeom>
                <a:avLst/>
                <a:gdLst>
                  <a:gd name="T0" fmla="*/ 32 w 32"/>
                  <a:gd name="T1" fmla="*/ 8 h 24"/>
                  <a:gd name="T2" fmla="*/ 24 w 32"/>
                  <a:gd name="T3" fmla="*/ 0 h 24"/>
                  <a:gd name="T4" fmla="*/ 0 w 32"/>
                  <a:gd name="T5" fmla="*/ 16 h 24"/>
                  <a:gd name="T6" fmla="*/ 8 w 32"/>
                  <a:gd name="T7" fmla="*/ 24 h 24"/>
                  <a:gd name="T8" fmla="*/ 32 w 32"/>
                  <a:gd name="T9" fmla="*/ 8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" h="24">
                    <a:moveTo>
                      <a:pt x="32" y="8"/>
                    </a:moveTo>
                    <a:lnTo>
                      <a:pt x="24" y="0"/>
                    </a:lnTo>
                    <a:lnTo>
                      <a:pt x="0" y="16"/>
                    </a:lnTo>
                    <a:lnTo>
                      <a:pt x="8" y="24"/>
                    </a:lnTo>
                    <a:lnTo>
                      <a:pt x="32" y="8"/>
                    </a:lnTo>
                    <a:close/>
                  </a:path>
                </a:pathLst>
              </a:cu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494" name="Freeform 326"/>
              <p:cNvSpPr>
                <a:spLocks/>
              </p:cNvSpPr>
              <p:nvPr/>
            </p:nvSpPr>
            <p:spPr bwMode="auto">
              <a:xfrm>
                <a:off x="3952" y="1833"/>
                <a:ext cx="144" cy="481"/>
              </a:xfrm>
              <a:custGeom>
                <a:avLst/>
                <a:gdLst>
                  <a:gd name="T0" fmla="*/ 24 w 144"/>
                  <a:gd name="T1" fmla="*/ 0 h 481"/>
                  <a:gd name="T2" fmla="*/ 80 w 144"/>
                  <a:gd name="T3" fmla="*/ 88 h 481"/>
                  <a:gd name="T4" fmla="*/ 80 w 144"/>
                  <a:gd name="T5" fmla="*/ 88 h 481"/>
                  <a:gd name="T6" fmla="*/ 80 w 144"/>
                  <a:gd name="T7" fmla="*/ 88 h 481"/>
                  <a:gd name="T8" fmla="*/ 120 w 144"/>
                  <a:gd name="T9" fmla="*/ 176 h 481"/>
                  <a:gd name="T10" fmla="*/ 120 w 144"/>
                  <a:gd name="T11" fmla="*/ 184 h 481"/>
                  <a:gd name="T12" fmla="*/ 120 w 144"/>
                  <a:gd name="T13" fmla="*/ 184 h 481"/>
                  <a:gd name="T14" fmla="*/ 144 w 144"/>
                  <a:gd name="T15" fmla="*/ 264 h 481"/>
                  <a:gd name="T16" fmla="*/ 144 w 144"/>
                  <a:gd name="T17" fmla="*/ 264 h 481"/>
                  <a:gd name="T18" fmla="*/ 144 w 144"/>
                  <a:gd name="T19" fmla="*/ 264 h 481"/>
                  <a:gd name="T20" fmla="*/ 144 w 144"/>
                  <a:gd name="T21" fmla="*/ 344 h 481"/>
                  <a:gd name="T22" fmla="*/ 144 w 144"/>
                  <a:gd name="T23" fmla="*/ 352 h 481"/>
                  <a:gd name="T24" fmla="*/ 144 w 144"/>
                  <a:gd name="T25" fmla="*/ 352 h 481"/>
                  <a:gd name="T26" fmla="*/ 112 w 144"/>
                  <a:gd name="T27" fmla="*/ 481 h 481"/>
                  <a:gd name="T28" fmla="*/ 112 w 144"/>
                  <a:gd name="T29" fmla="*/ 481 h 481"/>
                  <a:gd name="T30" fmla="*/ 88 w 144"/>
                  <a:gd name="T31" fmla="*/ 465 h 481"/>
                  <a:gd name="T32" fmla="*/ 80 w 144"/>
                  <a:gd name="T33" fmla="*/ 473 h 481"/>
                  <a:gd name="T34" fmla="*/ 112 w 144"/>
                  <a:gd name="T35" fmla="*/ 344 h 481"/>
                  <a:gd name="T36" fmla="*/ 112 w 144"/>
                  <a:gd name="T37" fmla="*/ 344 h 481"/>
                  <a:gd name="T38" fmla="*/ 112 w 144"/>
                  <a:gd name="T39" fmla="*/ 344 h 481"/>
                  <a:gd name="T40" fmla="*/ 112 w 144"/>
                  <a:gd name="T41" fmla="*/ 264 h 481"/>
                  <a:gd name="T42" fmla="*/ 112 w 144"/>
                  <a:gd name="T43" fmla="*/ 264 h 481"/>
                  <a:gd name="T44" fmla="*/ 112 w 144"/>
                  <a:gd name="T45" fmla="*/ 272 h 481"/>
                  <a:gd name="T46" fmla="*/ 88 w 144"/>
                  <a:gd name="T47" fmla="*/ 192 h 481"/>
                  <a:gd name="T48" fmla="*/ 88 w 144"/>
                  <a:gd name="T49" fmla="*/ 192 h 481"/>
                  <a:gd name="T50" fmla="*/ 88 w 144"/>
                  <a:gd name="T51" fmla="*/ 192 h 481"/>
                  <a:gd name="T52" fmla="*/ 48 w 144"/>
                  <a:gd name="T53" fmla="*/ 104 h 481"/>
                  <a:gd name="T54" fmla="*/ 48 w 144"/>
                  <a:gd name="T55" fmla="*/ 104 h 481"/>
                  <a:gd name="T56" fmla="*/ 56 w 144"/>
                  <a:gd name="T57" fmla="*/ 104 h 481"/>
                  <a:gd name="T58" fmla="*/ 0 w 144"/>
                  <a:gd name="T59" fmla="*/ 16 h 481"/>
                  <a:gd name="T60" fmla="*/ 24 w 144"/>
                  <a:gd name="T61" fmla="*/ 0 h 48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144" h="481">
                    <a:moveTo>
                      <a:pt x="24" y="0"/>
                    </a:moveTo>
                    <a:lnTo>
                      <a:pt x="80" y="88"/>
                    </a:lnTo>
                    <a:lnTo>
                      <a:pt x="120" y="176"/>
                    </a:lnTo>
                    <a:lnTo>
                      <a:pt x="120" y="184"/>
                    </a:lnTo>
                    <a:lnTo>
                      <a:pt x="144" y="264"/>
                    </a:lnTo>
                    <a:lnTo>
                      <a:pt x="144" y="344"/>
                    </a:lnTo>
                    <a:lnTo>
                      <a:pt x="144" y="352"/>
                    </a:lnTo>
                    <a:lnTo>
                      <a:pt x="112" y="481"/>
                    </a:lnTo>
                    <a:lnTo>
                      <a:pt x="88" y="465"/>
                    </a:lnTo>
                    <a:lnTo>
                      <a:pt x="80" y="473"/>
                    </a:lnTo>
                    <a:lnTo>
                      <a:pt x="112" y="344"/>
                    </a:lnTo>
                    <a:lnTo>
                      <a:pt x="112" y="264"/>
                    </a:lnTo>
                    <a:lnTo>
                      <a:pt x="112" y="272"/>
                    </a:lnTo>
                    <a:lnTo>
                      <a:pt x="88" y="192"/>
                    </a:lnTo>
                    <a:lnTo>
                      <a:pt x="48" y="104"/>
                    </a:lnTo>
                    <a:lnTo>
                      <a:pt x="56" y="104"/>
                    </a:lnTo>
                    <a:lnTo>
                      <a:pt x="0" y="16"/>
                    </a:lnTo>
                    <a:lnTo>
                      <a:pt x="24" y="0"/>
                    </a:lnTo>
                    <a:close/>
                  </a:path>
                </a:pathLst>
              </a:cu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495" name="Freeform 327"/>
              <p:cNvSpPr>
                <a:spLocks/>
              </p:cNvSpPr>
              <p:nvPr/>
            </p:nvSpPr>
            <p:spPr bwMode="auto">
              <a:xfrm>
                <a:off x="4000" y="2298"/>
                <a:ext cx="64" cy="80"/>
              </a:xfrm>
              <a:custGeom>
                <a:avLst/>
                <a:gdLst>
                  <a:gd name="T0" fmla="*/ 64 w 64"/>
                  <a:gd name="T1" fmla="*/ 16 h 80"/>
                  <a:gd name="T2" fmla="*/ 24 w 64"/>
                  <a:gd name="T3" fmla="*/ 72 h 80"/>
                  <a:gd name="T4" fmla="*/ 24 w 64"/>
                  <a:gd name="T5" fmla="*/ 80 h 80"/>
                  <a:gd name="T6" fmla="*/ 0 w 64"/>
                  <a:gd name="T7" fmla="*/ 56 h 80"/>
                  <a:gd name="T8" fmla="*/ 0 w 64"/>
                  <a:gd name="T9" fmla="*/ 56 h 80"/>
                  <a:gd name="T10" fmla="*/ 40 w 64"/>
                  <a:gd name="T11" fmla="*/ 0 h 80"/>
                  <a:gd name="T12" fmla="*/ 64 w 64"/>
                  <a:gd name="T13" fmla="*/ 16 h 8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4" h="80">
                    <a:moveTo>
                      <a:pt x="64" y="16"/>
                    </a:moveTo>
                    <a:lnTo>
                      <a:pt x="24" y="72"/>
                    </a:lnTo>
                    <a:lnTo>
                      <a:pt x="24" y="80"/>
                    </a:lnTo>
                    <a:lnTo>
                      <a:pt x="0" y="56"/>
                    </a:lnTo>
                    <a:lnTo>
                      <a:pt x="40" y="0"/>
                    </a:lnTo>
                    <a:lnTo>
                      <a:pt x="64" y="16"/>
                    </a:lnTo>
                    <a:close/>
                  </a:path>
                </a:pathLst>
              </a:cu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496" name="Freeform 328"/>
              <p:cNvSpPr>
                <a:spLocks/>
              </p:cNvSpPr>
              <p:nvPr/>
            </p:nvSpPr>
            <p:spPr bwMode="auto">
              <a:xfrm>
                <a:off x="3952" y="2394"/>
                <a:ext cx="32" cy="32"/>
              </a:xfrm>
              <a:custGeom>
                <a:avLst/>
                <a:gdLst>
                  <a:gd name="T0" fmla="*/ 32 w 32"/>
                  <a:gd name="T1" fmla="*/ 24 h 32"/>
                  <a:gd name="T2" fmla="*/ 24 w 32"/>
                  <a:gd name="T3" fmla="*/ 32 h 32"/>
                  <a:gd name="T4" fmla="*/ 0 w 32"/>
                  <a:gd name="T5" fmla="*/ 8 h 32"/>
                  <a:gd name="T6" fmla="*/ 8 w 32"/>
                  <a:gd name="T7" fmla="*/ 0 h 32"/>
                  <a:gd name="T8" fmla="*/ 32 w 32"/>
                  <a:gd name="T9" fmla="*/ 24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" h="32">
                    <a:moveTo>
                      <a:pt x="32" y="24"/>
                    </a:moveTo>
                    <a:lnTo>
                      <a:pt x="24" y="32"/>
                    </a:lnTo>
                    <a:lnTo>
                      <a:pt x="0" y="8"/>
                    </a:lnTo>
                    <a:lnTo>
                      <a:pt x="8" y="0"/>
                    </a:lnTo>
                    <a:lnTo>
                      <a:pt x="32" y="24"/>
                    </a:lnTo>
                    <a:close/>
                  </a:path>
                </a:pathLst>
              </a:cu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497" name="Freeform 329"/>
              <p:cNvSpPr>
                <a:spLocks/>
              </p:cNvSpPr>
              <p:nvPr/>
            </p:nvSpPr>
            <p:spPr bwMode="auto">
              <a:xfrm>
                <a:off x="3960" y="2354"/>
                <a:ext cx="64" cy="64"/>
              </a:xfrm>
              <a:custGeom>
                <a:avLst/>
                <a:gdLst>
                  <a:gd name="T0" fmla="*/ 64 w 64"/>
                  <a:gd name="T1" fmla="*/ 24 h 64"/>
                  <a:gd name="T2" fmla="*/ 40 w 64"/>
                  <a:gd name="T3" fmla="*/ 0 h 64"/>
                  <a:gd name="T4" fmla="*/ 0 w 64"/>
                  <a:gd name="T5" fmla="*/ 40 h 64"/>
                  <a:gd name="T6" fmla="*/ 24 w 64"/>
                  <a:gd name="T7" fmla="*/ 64 h 64"/>
                  <a:gd name="T8" fmla="*/ 64 w 64"/>
                  <a:gd name="T9" fmla="*/ 24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4" h="64">
                    <a:moveTo>
                      <a:pt x="64" y="24"/>
                    </a:moveTo>
                    <a:lnTo>
                      <a:pt x="40" y="0"/>
                    </a:lnTo>
                    <a:lnTo>
                      <a:pt x="0" y="40"/>
                    </a:lnTo>
                    <a:lnTo>
                      <a:pt x="24" y="64"/>
                    </a:lnTo>
                    <a:lnTo>
                      <a:pt x="64" y="24"/>
                    </a:lnTo>
                    <a:close/>
                  </a:path>
                </a:pathLst>
              </a:cu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498" name="Freeform 330"/>
              <p:cNvSpPr>
                <a:spLocks/>
              </p:cNvSpPr>
              <p:nvPr/>
            </p:nvSpPr>
            <p:spPr bwMode="auto">
              <a:xfrm>
                <a:off x="2759" y="1505"/>
                <a:ext cx="32" cy="24"/>
              </a:xfrm>
              <a:custGeom>
                <a:avLst/>
                <a:gdLst>
                  <a:gd name="T0" fmla="*/ 32 w 32"/>
                  <a:gd name="T1" fmla="*/ 16 h 24"/>
                  <a:gd name="T2" fmla="*/ 32 w 32"/>
                  <a:gd name="T3" fmla="*/ 0 h 24"/>
                  <a:gd name="T4" fmla="*/ 0 w 32"/>
                  <a:gd name="T5" fmla="*/ 8 h 24"/>
                  <a:gd name="T6" fmla="*/ 0 w 32"/>
                  <a:gd name="T7" fmla="*/ 24 h 24"/>
                  <a:gd name="T8" fmla="*/ 32 w 32"/>
                  <a:gd name="T9" fmla="*/ 16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" h="24">
                    <a:moveTo>
                      <a:pt x="32" y="16"/>
                    </a:moveTo>
                    <a:lnTo>
                      <a:pt x="32" y="0"/>
                    </a:lnTo>
                    <a:lnTo>
                      <a:pt x="0" y="8"/>
                    </a:lnTo>
                    <a:lnTo>
                      <a:pt x="0" y="24"/>
                    </a:lnTo>
                    <a:lnTo>
                      <a:pt x="32" y="16"/>
                    </a:lnTo>
                    <a:close/>
                  </a:path>
                </a:pathLst>
              </a:cu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499" name="Freeform 331"/>
              <p:cNvSpPr>
                <a:spLocks/>
              </p:cNvSpPr>
              <p:nvPr/>
            </p:nvSpPr>
            <p:spPr bwMode="auto">
              <a:xfrm>
                <a:off x="2759" y="1521"/>
                <a:ext cx="841" cy="809"/>
              </a:xfrm>
              <a:custGeom>
                <a:avLst/>
                <a:gdLst>
                  <a:gd name="T0" fmla="*/ 32 w 841"/>
                  <a:gd name="T1" fmla="*/ 0 h 809"/>
                  <a:gd name="T2" fmla="*/ 88 w 841"/>
                  <a:gd name="T3" fmla="*/ 192 h 809"/>
                  <a:gd name="T4" fmla="*/ 88 w 841"/>
                  <a:gd name="T5" fmla="*/ 184 h 809"/>
                  <a:gd name="T6" fmla="*/ 88 w 841"/>
                  <a:gd name="T7" fmla="*/ 184 h 809"/>
                  <a:gd name="T8" fmla="*/ 193 w 841"/>
                  <a:gd name="T9" fmla="*/ 352 h 809"/>
                  <a:gd name="T10" fmla="*/ 193 w 841"/>
                  <a:gd name="T11" fmla="*/ 352 h 809"/>
                  <a:gd name="T12" fmla="*/ 193 w 841"/>
                  <a:gd name="T13" fmla="*/ 352 h 809"/>
                  <a:gd name="T14" fmla="*/ 329 w 841"/>
                  <a:gd name="T15" fmla="*/ 496 h 809"/>
                  <a:gd name="T16" fmla="*/ 321 w 841"/>
                  <a:gd name="T17" fmla="*/ 496 h 809"/>
                  <a:gd name="T18" fmla="*/ 321 w 841"/>
                  <a:gd name="T19" fmla="*/ 496 h 809"/>
                  <a:gd name="T20" fmla="*/ 473 w 841"/>
                  <a:gd name="T21" fmla="*/ 616 h 809"/>
                  <a:gd name="T22" fmla="*/ 473 w 841"/>
                  <a:gd name="T23" fmla="*/ 608 h 809"/>
                  <a:gd name="T24" fmla="*/ 473 w 841"/>
                  <a:gd name="T25" fmla="*/ 608 h 809"/>
                  <a:gd name="T26" fmla="*/ 649 w 841"/>
                  <a:gd name="T27" fmla="*/ 705 h 809"/>
                  <a:gd name="T28" fmla="*/ 649 w 841"/>
                  <a:gd name="T29" fmla="*/ 705 h 809"/>
                  <a:gd name="T30" fmla="*/ 649 w 841"/>
                  <a:gd name="T31" fmla="*/ 705 h 809"/>
                  <a:gd name="T32" fmla="*/ 841 w 841"/>
                  <a:gd name="T33" fmla="*/ 777 h 809"/>
                  <a:gd name="T34" fmla="*/ 841 w 841"/>
                  <a:gd name="T35" fmla="*/ 777 h 809"/>
                  <a:gd name="T36" fmla="*/ 833 w 841"/>
                  <a:gd name="T37" fmla="*/ 809 h 809"/>
                  <a:gd name="T38" fmla="*/ 833 w 841"/>
                  <a:gd name="T39" fmla="*/ 809 h 809"/>
                  <a:gd name="T40" fmla="*/ 641 w 841"/>
                  <a:gd name="T41" fmla="*/ 737 h 809"/>
                  <a:gd name="T42" fmla="*/ 641 w 841"/>
                  <a:gd name="T43" fmla="*/ 737 h 809"/>
                  <a:gd name="T44" fmla="*/ 633 w 841"/>
                  <a:gd name="T45" fmla="*/ 737 h 809"/>
                  <a:gd name="T46" fmla="*/ 457 w 841"/>
                  <a:gd name="T47" fmla="*/ 640 h 809"/>
                  <a:gd name="T48" fmla="*/ 457 w 841"/>
                  <a:gd name="T49" fmla="*/ 640 h 809"/>
                  <a:gd name="T50" fmla="*/ 457 w 841"/>
                  <a:gd name="T51" fmla="*/ 640 h 809"/>
                  <a:gd name="T52" fmla="*/ 305 w 841"/>
                  <a:gd name="T53" fmla="*/ 520 h 809"/>
                  <a:gd name="T54" fmla="*/ 305 w 841"/>
                  <a:gd name="T55" fmla="*/ 520 h 809"/>
                  <a:gd name="T56" fmla="*/ 305 w 841"/>
                  <a:gd name="T57" fmla="*/ 520 h 809"/>
                  <a:gd name="T58" fmla="*/ 169 w 841"/>
                  <a:gd name="T59" fmla="*/ 376 h 809"/>
                  <a:gd name="T60" fmla="*/ 169 w 841"/>
                  <a:gd name="T61" fmla="*/ 376 h 809"/>
                  <a:gd name="T62" fmla="*/ 169 w 841"/>
                  <a:gd name="T63" fmla="*/ 368 h 809"/>
                  <a:gd name="T64" fmla="*/ 64 w 841"/>
                  <a:gd name="T65" fmla="*/ 200 h 809"/>
                  <a:gd name="T66" fmla="*/ 64 w 841"/>
                  <a:gd name="T67" fmla="*/ 200 h 809"/>
                  <a:gd name="T68" fmla="*/ 56 w 841"/>
                  <a:gd name="T69" fmla="*/ 200 h 809"/>
                  <a:gd name="T70" fmla="*/ 0 w 841"/>
                  <a:gd name="T71" fmla="*/ 8 h 809"/>
                  <a:gd name="T72" fmla="*/ 32 w 841"/>
                  <a:gd name="T73" fmla="*/ 0 h 809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841" h="809">
                    <a:moveTo>
                      <a:pt x="32" y="0"/>
                    </a:moveTo>
                    <a:lnTo>
                      <a:pt x="88" y="192"/>
                    </a:lnTo>
                    <a:lnTo>
                      <a:pt x="88" y="184"/>
                    </a:lnTo>
                    <a:lnTo>
                      <a:pt x="193" y="352"/>
                    </a:lnTo>
                    <a:lnTo>
                      <a:pt x="329" y="496"/>
                    </a:lnTo>
                    <a:lnTo>
                      <a:pt x="321" y="496"/>
                    </a:lnTo>
                    <a:lnTo>
                      <a:pt x="473" y="616"/>
                    </a:lnTo>
                    <a:lnTo>
                      <a:pt x="473" y="608"/>
                    </a:lnTo>
                    <a:lnTo>
                      <a:pt x="649" y="705"/>
                    </a:lnTo>
                    <a:lnTo>
                      <a:pt x="841" y="777"/>
                    </a:lnTo>
                    <a:lnTo>
                      <a:pt x="833" y="809"/>
                    </a:lnTo>
                    <a:lnTo>
                      <a:pt x="641" y="737"/>
                    </a:lnTo>
                    <a:lnTo>
                      <a:pt x="633" y="737"/>
                    </a:lnTo>
                    <a:lnTo>
                      <a:pt x="457" y="640"/>
                    </a:lnTo>
                    <a:lnTo>
                      <a:pt x="305" y="520"/>
                    </a:lnTo>
                    <a:lnTo>
                      <a:pt x="169" y="376"/>
                    </a:lnTo>
                    <a:lnTo>
                      <a:pt x="169" y="368"/>
                    </a:lnTo>
                    <a:lnTo>
                      <a:pt x="64" y="200"/>
                    </a:lnTo>
                    <a:lnTo>
                      <a:pt x="56" y="200"/>
                    </a:lnTo>
                    <a:lnTo>
                      <a:pt x="0" y="8"/>
                    </a:lnTo>
                    <a:lnTo>
                      <a:pt x="32" y="0"/>
                    </a:lnTo>
                    <a:close/>
                  </a:path>
                </a:pathLst>
              </a:cu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500" name="Freeform 332"/>
              <p:cNvSpPr>
                <a:spLocks/>
              </p:cNvSpPr>
              <p:nvPr/>
            </p:nvSpPr>
            <p:spPr bwMode="auto">
              <a:xfrm>
                <a:off x="3592" y="2298"/>
                <a:ext cx="192" cy="88"/>
              </a:xfrm>
              <a:custGeom>
                <a:avLst/>
                <a:gdLst>
                  <a:gd name="T0" fmla="*/ 8 w 192"/>
                  <a:gd name="T1" fmla="*/ 0 h 88"/>
                  <a:gd name="T2" fmla="*/ 192 w 192"/>
                  <a:gd name="T3" fmla="*/ 56 h 88"/>
                  <a:gd name="T4" fmla="*/ 192 w 192"/>
                  <a:gd name="T5" fmla="*/ 56 h 88"/>
                  <a:gd name="T6" fmla="*/ 184 w 192"/>
                  <a:gd name="T7" fmla="*/ 88 h 88"/>
                  <a:gd name="T8" fmla="*/ 184 w 192"/>
                  <a:gd name="T9" fmla="*/ 88 h 88"/>
                  <a:gd name="T10" fmla="*/ 0 w 192"/>
                  <a:gd name="T11" fmla="*/ 32 h 88"/>
                  <a:gd name="T12" fmla="*/ 8 w 192"/>
                  <a:gd name="T13" fmla="*/ 0 h 8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2" h="88">
                    <a:moveTo>
                      <a:pt x="8" y="0"/>
                    </a:moveTo>
                    <a:lnTo>
                      <a:pt x="192" y="56"/>
                    </a:lnTo>
                    <a:lnTo>
                      <a:pt x="184" y="88"/>
                    </a:lnTo>
                    <a:lnTo>
                      <a:pt x="0" y="32"/>
                    </a:lnTo>
                    <a:lnTo>
                      <a:pt x="8" y="0"/>
                    </a:lnTo>
                    <a:close/>
                  </a:path>
                </a:pathLst>
              </a:cu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501" name="Freeform 333"/>
              <p:cNvSpPr>
                <a:spLocks/>
              </p:cNvSpPr>
              <p:nvPr/>
            </p:nvSpPr>
            <p:spPr bwMode="auto">
              <a:xfrm>
                <a:off x="3968" y="2386"/>
                <a:ext cx="24" cy="32"/>
              </a:xfrm>
              <a:custGeom>
                <a:avLst/>
                <a:gdLst>
                  <a:gd name="T0" fmla="*/ 8 w 24"/>
                  <a:gd name="T1" fmla="*/ 0 h 32"/>
                  <a:gd name="T2" fmla="*/ 24 w 24"/>
                  <a:gd name="T3" fmla="*/ 0 h 32"/>
                  <a:gd name="T4" fmla="*/ 16 w 24"/>
                  <a:gd name="T5" fmla="*/ 32 h 32"/>
                  <a:gd name="T6" fmla="*/ 0 w 24"/>
                  <a:gd name="T7" fmla="*/ 32 h 32"/>
                  <a:gd name="T8" fmla="*/ 8 w 24"/>
                  <a:gd name="T9" fmla="*/ 0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4" h="32">
                    <a:moveTo>
                      <a:pt x="8" y="0"/>
                    </a:moveTo>
                    <a:lnTo>
                      <a:pt x="24" y="0"/>
                    </a:lnTo>
                    <a:lnTo>
                      <a:pt x="16" y="32"/>
                    </a:lnTo>
                    <a:lnTo>
                      <a:pt x="0" y="32"/>
                    </a:lnTo>
                    <a:lnTo>
                      <a:pt x="8" y="0"/>
                    </a:lnTo>
                    <a:close/>
                  </a:path>
                </a:pathLst>
              </a:cu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502" name="Freeform 334"/>
              <p:cNvSpPr>
                <a:spLocks/>
              </p:cNvSpPr>
              <p:nvPr/>
            </p:nvSpPr>
            <p:spPr bwMode="auto">
              <a:xfrm>
                <a:off x="3776" y="2354"/>
                <a:ext cx="200" cy="64"/>
              </a:xfrm>
              <a:custGeom>
                <a:avLst/>
                <a:gdLst>
                  <a:gd name="T0" fmla="*/ 8 w 200"/>
                  <a:gd name="T1" fmla="*/ 0 h 64"/>
                  <a:gd name="T2" fmla="*/ 0 w 200"/>
                  <a:gd name="T3" fmla="*/ 32 h 64"/>
                  <a:gd name="T4" fmla="*/ 192 w 200"/>
                  <a:gd name="T5" fmla="*/ 64 h 64"/>
                  <a:gd name="T6" fmla="*/ 200 w 200"/>
                  <a:gd name="T7" fmla="*/ 32 h 64"/>
                  <a:gd name="T8" fmla="*/ 8 w 200"/>
                  <a:gd name="T9" fmla="*/ 0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0" h="64">
                    <a:moveTo>
                      <a:pt x="8" y="0"/>
                    </a:moveTo>
                    <a:lnTo>
                      <a:pt x="0" y="32"/>
                    </a:lnTo>
                    <a:lnTo>
                      <a:pt x="192" y="64"/>
                    </a:lnTo>
                    <a:lnTo>
                      <a:pt x="200" y="32"/>
                    </a:lnTo>
                    <a:lnTo>
                      <a:pt x="8" y="0"/>
                    </a:lnTo>
                    <a:close/>
                  </a:path>
                </a:pathLst>
              </a:cu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503" name="Freeform 335"/>
              <p:cNvSpPr>
                <a:spLocks/>
              </p:cNvSpPr>
              <p:nvPr/>
            </p:nvSpPr>
            <p:spPr bwMode="auto">
              <a:xfrm>
                <a:off x="4416" y="1321"/>
                <a:ext cx="40" cy="32"/>
              </a:xfrm>
              <a:custGeom>
                <a:avLst/>
                <a:gdLst>
                  <a:gd name="T0" fmla="*/ 32 w 40"/>
                  <a:gd name="T1" fmla="*/ 32 h 32"/>
                  <a:gd name="T2" fmla="*/ 40 w 40"/>
                  <a:gd name="T3" fmla="*/ 16 h 32"/>
                  <a:gd name="T4" fmla="*/ 8 w 40"/>
                  <a:gd name="T5" fmla="*/ 0 h 32"/>
                  <a:gd name="T6" fmla="*/ 0 w 40"/>
                  <a:gd name="T7" fmla="*/ 16 h 32"/>
                  <a:gd name="T8" fmla="*/ 32 w 40"/>
                  <a:gd name="T9" fmla="*/ 32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0" h="32">
                    <a:moveTo>
                      <a:pt x="32" y="32"/>
                    </a:moveTo>
                    <a:lnTo>
                      <a:pt x="40" y="16"/>
                    </a:lnTo>
                    <a:lnTo>
                      <a:pt x="8" y="0"/>
                    </a:lnTo>
                    <a:lnTo>
                      <a:pt x="0" y="16"/>
                    </a:lnTo>
                    <a:lnTo>
                      <a:pt x="32" y="32"/>
                    </a:lnTo>
                    <a:close/>
                  </a:path>
                </a:pathLst>
              </a:cu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504" name="Freeform 336"/>
              <p:cNvSpPr>
                <a:spLocks/>
              </p:cNvSpPr>
              <p:nvPr/>
            </p:nvSpPr>
            <p:spPr bwMode="auto">
              <a:xfrm>
                <a:off x="4320" y="1273"/>
                <a:ext cx="64" cy="48"/>
              </a:xfrm>
              <a:custGeom>
                <a:avLst/>
                <a:gdLst>
                  <a:gd name="T0" fmla="*/ 56 w 64"/>
                  <a:gd name="T1" fmla="*/ 48 h 48"/>
                  <a:gd name="T2" fmla="*/ 64 w 64"/>
                  <a:gd name="T3" fmla="*/ 32 h 48"/>
                  <a:gd name="T4" fmla="*/ 8 w 64"/>
                  <a:gd name="T5" fmla="*/ 0 h 48"/>
                  <a:gd name="T6" fmla="*/ 0 w 64"/>
                  <a:gd name="T7" fmla="*/ 16 h 48"/>
                  <a:gd name="T8" fmla="*/ 56 w 64"/>
                  <a:gd name="T9" fmla="*/ 48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4" h="48">
                    <a:moveTo>
                      <a:pt x="56" y="48"/>
                    </a:moveTo>
                    <a:lnTo>
                      <a:pt x="64" y="32"/>
                    </a:lnTo>
                    <a:lnTo>
                      <a:pt x="8" y="0"/>
                    </a:lnTo>
                    <a:lnTo>
                      <a:pt x="0" y="16"/>
                    </a:lnTo>
                    <a:lnTo>
                      <a:pt x="56" y="48"/>
                    </a:lnTo>
                    <a:close/>
                  </a:path>
                </a:pathLst>
              </a:cu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505" name="Freeform 337"/>
              <p:cNvSpPr>
                <a:spLocks/>
              </p:cNvSpPr>
              <p:nvPr/>
            </p:nvSpPr>
            <p:spPr bwMode="auto">
              <a:xfrm>
                <a:off x="4264" y="1249"/>
                <a:ext cx="16" cy="24"/>
              </a:xfrm>
              <a:custGeom>
                <a:avLst/>
                <a:gdLst>
                  <a:gd name="T0" fmla="*/ 8 w 16"/>
                  <a:gd name="T1" fmla="*/ 24 h 24"/>
                  <a:gd name="T2" fmla="*/ 16 w 16"/>
                  <a:gd name="T3" fmla="*/ 16 h 24"/>
                  <a:gd name="T4" fmla="*/ 8 w 16"/>
                  <a:gd name="T5" fmla="*/ 8 h 24"/>
                  <a:gd name="T6" fmla="*/ 8 w 16"/>
                  <a:gd name="T7" fmla="*/ 0 h 24"/>
                  <a:gd name="T8" fmla="*/ 0 w 16"/>
                  <a:gd name="T9" fmla="*/ 16 h 24"/>
                  <a:gd name="T10" fmla="*/ 0 w 16"/>
                  <a:gd name="T11" fmla="*/ 16 h 24"/>
                  <a:gd name="T12" fmla="*/ 8 w 16"/>
                  <a:gd name="T13" fmla="*/ 24 h 2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6" h="24">
                    <a:moveTo>
                      <a:pt x="8" y="24"/>
                    </a:moveTo>
                    <a:lnTo>
                      <a:pt x="16" y="16"/>
                    </a:lnTo>
                    <a:lnTo>
                      <a:pt x="8" y="8"/>
                    </a:lnTo>
                    <a:lnTo>
                      <a:pt x="8" y="0"/>
                    </a:lnTo>
                    <a:lnTo>
                      <a:pt x="0" y="16"/>
                    </a:lnTo>
                    <a:lnTo>
                      <a:pt x="8" y="24"/>
                    </a:lnTo>
                    <a:close/>
                  </a:path>
                </a:pathLst>
              </a:cu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506" name="Freeform 338"/>
              <p:cNvSpPr>
                <a:spLocks/>
              </p:cNvSpPr>
              <p:nvPr/>
            </p:nvSpPr>
            <p:spPr bwMode="auto">
              <a:xfrm>
                <a:off x="4216" y="1233"/>
                <a:ext cx="56" cy="32"/>
              </a:xfrm>
              <a:custGeom>
                <a:avLst/>
                <a:gdLst>
                  <a:gd name="T0" fmla="*/ 48 w 56"/>
                  <a:gd name="T1" fmla="*/ 32 h 32"/>
                  <a:gd name="T2" fmla="*/ 56 w 56"/>
                  <a:gd name="T3" fmla="*/ 16 h 32"/>
                  <a:gd name="T4" fmla="*/ 8 w 56"/>
                  <a:gd name="T5" fmla="*/ 0 h 32"/>
                  <a:gd name="T6" fmla="*/ 0 w 56"/>
                  <a:gd name="T7" fmla="*/ 16 h 32"/>
                  <a:gd name="T8" fmla="*/ 48 w 56"/>
                  <a:gd name="T9" fmla="*/ 32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6" h="32">
                    <a:moveTo>
                      <a:pt x="48" y="32"/>
                    </a:moveTo>
                    <a:lnTo>
                      <a:pt x="56" y="16"/>
                    </a:lnTo>
                    <a:lnTo>
                      <a:pt x="8" y="0"/>
                    </a:lnTo>
                    <a:lnTo>
                      <a:pt x="0" y="16"/>
                    </a:lnTo>
                    <a:lnTo>
                      <a:pt x="48" y="32"/>
                    </a:lnTo>
                    <a:close/>
                  </a:path>
                </a:pathLst>
              </a:cu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507" name="Freeform 339"/>
              <p:cNvSpPr>
                <a:spLocks/>
              </p:cNvSpPr>
              <p:nvPr/>
            </p:nvSpPr>
            <p:spPr bwMode="auto">
              <a:xfrm>
                <a:off x="4112" y="1201"/>
                <a:ext cx="64" cy="32"/>
              </a:xfrm>
              <a:custGeom>
                <a:avLst/>
                <a:gdLst>
                  <a:gd name="T0" fmla="*/ 56 w 64"/>
                  <a:gd name="T1" fmla="*/ 32 h 32"/>
                  <a:gd name="T2" fmla="*/ 64 w 64"/>
                  <a:gd name="T3" fmla="*/ 16 h 32"/>
                  <a:gd name="T4" fmla="*/ 8 w 64"/>
                  <a:gd name="T5" fmla="*/ 0 h 32"/>
                  <a:gd name="T6" fmla="*/ 0 w 64"/>
                  <a:gd name="T7" fmla="*/ 16 h 32"/>
                  <a:gd name="T8" fmla="*/ 56 w 64"/>
                  <a:gd name="T9" fmla="*/ 32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4" h="32">
                    <a:moveTo>
                      <a:pt x="56" y="32"/>
                    </a:moveTo>
                    <a:lnTo>
                      <a:pt x="64" y="16"/>
                    </a:lnTo>
                    <a:lnTo>
                      <a:pt x="8" y="0"/>
                    </a:lnTo>
                    <a:lnTo>
                      <a:pt x="0" y="16"/>
                    </a:lnTo>
                    <a:lnTo>
                      <a:pt x="56" y="32"/>
                    </a:lnTo>
                    <a:close/>
                  </a:path>
                </a:pathLst>
              </a:cu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508" name="Freeform 340"/>
              <p:cNvSpPr>
                <a:spLocks/>
              </p:cNvSpPr>
              <p:nvPr/>
            </p:nvSpPr>
            <p:spPr bwMode="auto">
              <a:xfrm>
                <a:off x="4000" y="1177"/>
                <a:ext cx="64" cy="24"/>
              </a:xfrm>
              <a:custGeom>
                <a:avLst/>
                <a:gdLst>
                  <a:gd name="T0" fmla="*/ 64 w 64"/>
                  <a:gd name="T1" fmla="*/ 24 h 24"/>
                  <a:gd name="T2" fmla="*/ 64 w 64"/>
                  <a:gd name="T3" fmla="*/ 8 h 24"/>
                  <a:gd name="T4" fmla="*/ 0 w 64"/>
                  <a:gd name="T5" fmla="*/ 0 h 24"/>
                  <a:gd name="T6" fmla="*/ 0 w 64"/>
                  <a:gd name="T7" fmla="*/ 16 h 24"/>
                  <a:gd name="T8" fmla="*/ 64 w 64"/>
                  <a:gd name="T9" fmla="*/ 24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4" h="24">
                    <a:moveTo>
                      <a:pt x="64" y="24"/>
                    </a:moveTo>
                    <a:lnTo>
                      <a:pt x="64" y="8"/>
                    </a:lnTo>
                    <a:lnTo>
                      <a:pt x="0" y="0"/>
                    </a:lnTo>
                    <a:lnTo>
                      <a:pt x="0" y="16"/>
                    </a:lnTo>
                    <a:lnTo>
                      <a:pt x="64" y="24"/>
                    </a:lnTo>
                    <a:close/>
                  </a:path>
                </a:pathLst>
              </a:cu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509" name="Freeform 341"/>
              <p:cNvSpPr>
                <a:spLocks/>
              </p:cNvSpPr>
              <p:nvPr/>
            </p:nvSpPr>
            <p:spPr bwMode="auto">
              <a:xfrm>
                <a:off x="3896" y="1161"/>
                <a:ext cx="56" cy="24"/>
              </a:xfrm>
              <a:custGeom>
                <a:avLst/>
                <a:gdLst>
                  <a:gd name="T0" fmla="*/ 56 w 56"/>
                  <a:gd name="T1" fmla="*/ 24 h 24"/>
                  <a:gd name="T2" fmla="*/ 56 w 56"/>
                  <a:gd name="T3" fmla="*/ 8 h 24"/>
                  <a:gd name="T4" fmla="*/ 0 w 56"/>
                  <a:gd name="T5" fmla="*/ 0 h 24"/>
                  <a:gd name="T6" fmla="*/ 0 w 56"/>
                  <a:gd name="T7" fmla="*/ 0 h 24"/>
                  <a:gd name="T8" fmla="*/ 0 w 56"/>
                  <a:gd name="T9" fmla="*/ 16 h 24"/>
                  <a:gd name="T10" fmla="*/ 0 w 56"/>
                  <a:gd name="T11" fmla="*/ 16 h 24"/>
                  <a:gd name="T12" fmla="*/ 56 w 56"/>
                  <a:gd name="T13" fmla="*/ 24 h 2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6" h="24">
                    <a:moveTo>
                      <a:pt x="56" y="24"/>
                    </a:moveTo>
                    <a:lnTo>
                      <a:pt x="56" y="8"/>
                    </a:lnTo>
                    <a:lnTo>
                      <a:pt x="0" y="0"/>
                    </a:lnTo>
                    <a:lnTo>
                      <a:pt x="0" y="16"/>
                    </a:lnTo>
                    <a:lnTo>
                      <a:pt x="56" y="24"/>
                    </a:lnTo>
                    <a:close/>
                  </a:path>
                </a:pathLst>
              </a:cu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510" name="Rectangle 342"/>
              <p:cNvSpPr>
                <a:spLocks noChangeArrowheads="1"/>
              </p:cNvSpPr>
              <p:nvPr/>
            </p:nvSpPr>
            <p:spPr bwMode="auto">
              <a:xfrm>
                <a:off x="3896" y="1161"/>
                <a:ext cx="1" cy="16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9511" name="Rectangle 343"/>
              <p:cNvSpPr>
                <a:spLocks noChangeArrowheads="1"/>
              </p:cNvSpPr>
              <p:nvPr/>
            </p:nvSpPr>
            <p:spPr bwMode="auto">
              <a:xfrm>
                <a:off x="3784" y="1161"/>
                <a:ext cx="64" cy="16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9512" name="Freeform 344"/>
              <p:cNvSpPr>
                <a:spLocks/>
              </p:cNvSpPr>
              <p:nvPr/>
            </p:nvSpPr>
            <p:spPr bwMode="auto">
              <a:xfrm>
                <a:off x="3704" y="1161"/>
                <a:ext cx="32" cy="16"/>
              </a:xfrm>
              <a:custGeom>
                <a:avLst/>
                <a:gdLst>
                  <a:gd name="T0" fmla="*/ 32 w 32"/>
                  <a:gd name="T1" fmla="*/ 16 h 16"/>
                  <a:gd name="T2" fmla="*/ 32 w 32"/>
                  <a:gd name="T3" fmla="*/ 0 h 16"/>
                  <a:gd name="T4" fmla="*/ 0 w 32"/>
                  <a:gd name="T5" fmla="*/ 0 h 16"/>
                  <a:gd name="T6" fmla="*/ 0 w 32"/>
                  <a:gd name="T7" fmla="*/ 0 h 16"/>
                  <a:gd name="T8" fmla="*/ 0 w 32"/>
                  <a:gd name="T9" fmla="*/ 16 h 16"/>
                  <a:gd name="T10" fmla="*/ 0 w 32"/>
                  <a:gd name="T11" fmla="*/ 16 h 16"/>
                  <a:gd name="T12" fmla="*/ 32 w 32"/>
                  <a:gd name="T13" fmla="*/ 16 h 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2" h="16">
                    <a:moveTo>
                      <a:pt x="32" y="16"/>
                    </a:moveTo>
                    <a:lnTo>
                      <a:pt x="32" y="0"/>
                    </a:lnTo>
                    <a:lnTo>
                      <a:pt x="0" y="0"/>
                    </a:lnTo>
                    <a:lnTo>
                      <a:pt x="0" y="16"/>
                    </a:lnTo>
                    <a:lnTo>
                      <a:pt x="32" y="16"/>
                    </a:lnTo>
                    <a:close/>
                  </a:path>
                </a:pathLst>
              </a:cu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513" name="Freeform 345"/>
              <p:cNvSpPr>
                <a:spLocks/>
              </p:cNvSpPr>
              <p:nvPr/>
            </p:nvSpPr>
            <p:spPr bwMode="auto">
              <a:xfrm>
                <a:off x="3672" y="1161"/>
                <a:ext cx="32" cy="24"/>
              </a:xfrm>
              <a:custGeom>
                <a:avLst/>
                <a:gdLst>
                  <a:gd name="T0" fmla="*/ 32 w 32"/>
                  <a:gd name="T1" fmla="*/ 16 h 24"/>
                  <a:gd name="T2" fmla="*/ 32 w 32"/>
                  <a:gd name="T3" fmla="*/ 0 h 24"/>
                  <a:gd name="T4" fmla="*/ 0 w 32"/>
                  <a:gd name="T5" fmla="*/ 8 h 24"/>
                  <a:gd name="T6" fmla="*/ 0 w 32"/>
                  <a:gd name="T7" fmla="*/ 24 h 24"/>
                  <a:gd name="T8" fmla="*/ 32 w 32"/>
                  <a:gd name="T9" fmla="*/ 16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" h="24">
                    <a:moveTo>
                      <a:pt x="32" y="16"/>
                    </a:moveTo>
                    <a:lnTo>
                      <a:pt x="32" y="0"/>
                    </a:lnTo>
                    <a:lnTo>
                      <a:pt x="0" y="8"/>
                    </a:lnTo>
                    <a:lnTo>
                      <a:pt x="0" y="24"/>
                    </a:lnTo>
                    <a:lnTo>
                      <a:pt x="32" y="16"/>
                    </a:lnTo>
                    <a:close/>
                  </a:path>
                </a:pathLst>
              </a:cu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514" name="Freeform 346"/>
              <p:cNvSpPr>
                <a:spLocks/>
              </p:cNvSpPr>
              <p:nvPr/>
            </p:nvSpPr>
            <p:spPr bwMode="auto">
              <a:xfrm>
                <a:off x="3560" y="1177"/>
                <a:ext cx="64" cy="24"/>
              </a:xfrm>
              <a:custGeom>
                <a:avLst/>
                <a:gdLst>
                  <a:gd name="T0" fmla="*/ 64 w 64"/>
                  <a:gd name="T1" fmla="*/ 16 h 24"/>
                  <a:gd name="T2" fmla="*/ 64 w 64"/>
                  <a:gd name="T3" fmla="*/ 0 h 24"/>
                  <a:gd name="T4" fmla="*/ 0 w 64"/>
                  <a:gd name="T5" fmla="*/ 8 h 24"/>
                  <a:gd name="T6" fmla="*/ 0 w 64"/>
                  <a:gd name="T7" fmla="*/ 24 h 24"/>
                  <a:gd name="T8" fmla="*/ 64 w 64"/>
                  <a:gd name="T9" fmla="*/ 16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4" h="24">
                    <a:moveTo>
                      <a:pt x="64" y="16"/>
                    </a:moveTo>
                    <a:lnTo>
                      <a:pt x="64" y="0"/>
                    </a:lnTo>
                    <a:lnTo>
                      <a:pt x="0" y="8"/>
                    </a:lnTo>
                    <a:lnTo>
                      <a:pt x="0" y="24"/>
                    </a:lnTo>
                    <a:lnTo>
                      <a:pt x="64" y="16"/>
                    </a:lnTo>
                    <a:close/>
                  </a:path>
                </a:pathLst>
              </a:cu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515" name="Freeform 347"/>
              <p:cNvSpPr>
                <a:spLocks/>
              </p:cNvSpPr>
              <p:nvPr/>
            </p:nvSpPr>
            <p:spPr bwMode="auto">
              <a:xfrm>
                <a:off x="3504" y="1201"/>
                <a:ext cx="16" cy="16"/>
              </a:xfrm>
              <a:custGeom>
                <a:avLst/>
                <a:gdLst>
                  <a:gd name="T0" fmla="*/ 16 w 16"/>
                  <a:gd name="T1" fmla="*/ 8 h 16"/>
                  <a:gd name="T2" fmla="*/ 8 w 16"/>
                  <a:gd name="T3" fmla="*/ 0 h 16"/>
                  <a:gd name="T4" fmla="*/ 0 w 16"/>
                  <a:gd name="T5" fmla="*/ 8 h 16"/>
                  <a:gd name="T6" fmla="*/ 0 w 16"/>
                  <a:gd name="T7" fmla="*/ 0 h 16"/>
                  <a:gd name="T8" fmla="*/ 8 w 16"/>
                  <a:gd name="T9" fmla="*/ 16 h 16"/>
                  <a:gd name="T10" fmla="*/ 8 w 16"/>
                  <a:gd name="T11" fmla="*/ 16 h 16"/>
                  <a:gd name="T12" fmla="*/ 16 w 16"/>
                  <a:gd name="T13" fmla="*/ 8 h 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6" h="16">
                    <a:moveTo>
                      <a:pt x="16" y="8"/>
                    </a:moveTo>
                    <a:lnTo>
                      <a:pt x="8" y="0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8" y="16"/>
                    </a:lnTo>
                    <a:lnTo>
                      <a:pt x="16" y="8"/>
                    </a:lnTo>
                    <a:close/>
                  </a:path>
                </a:pathLst>
              </a:cu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516" name="Freeform 348"/>
              <p:cNvSpPr>
                <a:spLocks/>
              </p:cNvSpPr>
              <p:nvPr/>
            </p:nvSpPr>
            <p:spPr bwMode="auto">
              <a:xfrm>
                <a:off x="3456" y="1201"/>
                <a:ext cx="56" cy="32"/>
              </a:xfrm>
              <a:custGeom>
                <a:avLst/>
                <a:gdLst>
                  <a:gd name="T0" fmla="*/ 56 w 56"/>
                  <a:gd name="T1" fmla="*/ 16 h 32"/>
                  <a:gd name="T2" fmla="*/ 48 w 56"/>
                  <a:gd name="T3" fmla="*/ 0 h 32"/>
                  <a:gd name="T4" fmla="*/ 0 w 56"/>
                  <a:gd name="T5" fmla="*/ 16 h 32"/>
                  <a:gd name="T6" fmla="*/ 8 w 56"/>
                  <a:gd name="T7" fmla="*/ 32 h 32"/>
                  <a:gd name="T8" fmla="*/ 56 w 56"/>
                  <a:gd name="T9" fmla="*/ 16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6" h="32">
                    <a:moveTo>
                      <a:pt x="56" y="16"/>
                    </a:moveTo>
                    <a:lnTo>
                      <a:pt x="48" y="0"/>
                    </a:lnTo>
                    <a:lnTo>
                      <a:pt x="0" y="16"/>
                    </a:lnTo>
                    <a:lnTo>
                      <a:pt x="8" y="32"/>
                    </a:lnTo>
                    <a:lnTo>
                      <a:pt x="56" y="16"/>
                    </a:lnTo>
                    <a:close/>
                  </a:path>
                </a:pathLst>
              </a:cu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517" name="Freeform 349"/>
              <p:cNvSpPr>
                <a:spLocks/>
              </p:cNvSpPr>
              <p:nvPr/>
            </p:nvSpPr>
            <p:spPr bwMode="auto">
              <a:xfrm>
                <a:off x="3352" y="1225"/>
                <a:ext cx="64" cy="40"/>
              </a:xfrm>
              <a:custGeom>
                <a:avLst/>
                <a:gdLst>
                  <a:gd name="T0" fmla="*/ 64 w 64"/>
                  <a:gd name="T1" fmla="*/ 16 h 40"/>
                  <a:gd name="T2" fmla="*/ 56 w 64"/>
                  <a:gd name="T3" fmla="*/ 0 h 40"/>
                  <a:gd name="T4" fmla="*/ 0 w 64"/>
                  <a:gd name="T5" fmla="*/ 24 h 40"/>
                  <a:gd name="T6" fmla="*/ 8 w 64"/>
                  <a:gd name="T7" fmla="*/ 40 h 40"/>
                  <a:gd name="T8" fmla="*/ 64 w 64"/>
                  <a:gd name="T9" fmla="*/ 16 h 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4" h="40">
                    <a:moveTo>
                      <a:pt x="64" y="16"/>
                    </a:moveTo>
                    <a:lnTo>
                      <a:pt x="56" y="0"/>
                    </a:lnTo>
                    <a:lnTo>
                      <a:pt x="0" y="24"/>
                    </a:lnTo>
                    <a:lnTo>
                      <a:pt x="8" y="40"/>
                    </a:lnTo>
                    <a:lnTo>
                      <a:pt x="64" y="16"/>
                    </a:lnTo>
                    <a:close/>
                  </a:path>
                </a:pathLst>
              </a:cu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518" name="Freeform 350"/>
              <p:cNvSpPr>
                <a:spLocks/>
              </p:cNvSpPr>
              <p:nvPr/>
            </p:nvSpPr>
            <p:spPr bwMode="auto">
              <a:xfrm>
                <a:off x="3280" y="1265"/>
                <a:ext cx="24" cy="16"/>
              </a:xfrm>
              <a:custGeom>
                <a:avLst/>
                <a:gdLst>
                  <a:gd name="T0" fmla="*/ 24 w 24"/>
                  <a:gd name="T1" fmla="*/ 16 h 16"/>
                  <a:gd name="T2" fmla="*/ 24 w 24"/>
                  <a:gd name="T3" fmla="*/ 0 h 16"/>
                  <a:gd name="T4" fmla="*/ 0 w 24"/>
                  <a:gd name="T5" fmla="*/ 0 h 16"/>
                  <a:gd name="T6" fmla="*/ 0 w 24"/>
                  <a:gd name="T7" fmla="*/ 0 h 16"/>
                  <a:gd name="T8" fmla="*/ 8 w 24"/>
                  <a:gd name="T9" fmla="*/ 16 h 16"/>
                  <a:gd name="T10" fmla="*/ 0 w 24"/>
                  <a:gd name="T11" fmla="*/ 16 h 16"/>
                  <a:gd name="T12" fmla="*/ 24 w 24"/>
                  <a:gd name="T13" fmla="*/ 16 h 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4" h="16">
                    <a:moveTo>
                      <a:pt x="24" y="16"/>
                    </a:moveTo>
                    <a:lnTo>
                      <a:pt x="24" y="0"/>
                    </a:lnTo>
                    <a:lnTo>
                      <a:pt x="0" y="0"/>
                    </a:lnTo>
                    <a:lnTo>
                      <a:pt x="8" y="16"/>
                    </a:lnTo>
                    <a:lnTo>
                      <a:pt x="0" y="16"/>
                    </a:lnTo>
                    <a:lnTo>
                      <a:pt x="24" y="16"/>
                    </a:lnTo>
                    <a:close/>
                  </a:path>
                </a:pathLst>
              </a:cu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519" name="Freeform 351"/>
              <p:cNvSpPr>
                <a:spLocks/>
              </p:cNvSpPr>
              <p:nvPr/>
            </p:nvSpPr>
            <p:spPr bwMode="auto">
              <a:xfrm>
                <a:off x="3240" y="1265"/>
                <a:ext cx="48" cy="40"/>
              </a:xfrm>
              <a:custGeom>
                <a:avLst/>
                <a:gdLst>
                  <a:gd name="T0" fmla="*/ 48 w 48"/>
                  <a:gd name="T1" fmla="*/ 16 h 40"/>
                  <a:gd name="T2" fmla="*/ 40 w 48"/>
                  <a:gd name="T3" fmla="*/ 0 h 40"/>
                  <a:gd name="T4" fmla="*/ 0 w 48"/>
                  <a:gd name="T5" fmla="*/ 24 h 40"/>
                  <a:gd name="T6" fmla="*/ 8 w 48"/>
                  <a:gd name="T7" fmla="*/ 40 h 40"/>
                  <a:gd name="T8" fmla="*/ 48 w 48"/>
                  <a:gd name="T9" fmla="*/ 16 h 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8" h="40">
                    <a:moveTo>
                      <a:pt x="48" y="16"/>
                    </a:moveTo>
                    <a:lnTo>
                      <a:pt x="40" y="0"/>
                    </a:lnTo>
                    <a:lnTo>
                      <a:pt x="0" y="24"/>
                    </a:lnTo>
                    <a:lnTo>
                      <a:pt x="8" y="40"/>
                    </a:lnTo>
                    <a:lnTo>
                      <a:pt x="48" y="16"/>
                    </a:lnTo>
                    <a:close/>
                  </a:path>
                </a:pathLst>
              </a:cu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520" name="Freeform 352"/>
              <p:cNvSpPr>
                <a:spLocks/>
              </p:cNvSpPr>
              <p:nvPr/>
            </p:nvSpPr>
            <p:spPr bwMode="auto">
              <a:xfrm>
                <a:off x="3144" y="1305"/>
                <a:ext cx="64" cy="40"/>
              </a:xfrm>
              <a:custGeom>
                <a:avLst/>
                <a:gdLst>
                  <a:gd name="T0" fmla="*/ 64 w 64"/>
                  <a:gd name="T1" fmla="*/ 16 h 40"/>
                  <a:gd name="T2" fmla="*/ 56 w 64"/>
                  <a:gd name="T3" fmla="*/ 0 h 40"/>
                  <a:gd name="T4" fmla="*/ 0 w 64"/>
                  <a:gd name="T5" fmla="*/ 24 h 40"/>
                  <a:gd name="T6" fmla="*/ 8 w 64"/>
                  <a:gd name="T7" fmla="*/ 40 h 40"/>
                  <a:gd name="T8" fmla="*/ 64 w 64"/>
                  <a:gd name="T9" fmla="*/ 16 h 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4" h="40">
                    <a:moveTo>
                      <a:pt x="64" y="16"/>
                    </a:moveTo>
                    <a:lnTo>
                      <a:pt x="56" y="0"/>
                    </a:lnTo>
                    <a:lnTo>
                      <a:pt x="0" y="24"/>
                    </a:lnTo>
                    <a:lnTo>
                      <a:pt x="8" y="40"/>
                    </a:lnTo>
                    <a:lnTo>
                      <a:pt x="64" y="16"/>
                    </a:lnTo>
                    <a:close/>
                  </a:path>
                </a:pathLst>
              </a:cu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521" name="Freeform 353"/>
              <p:cNvSpPr>
                <a:spLocks/>
              </p:cNvSpPr>
              <p:nvPr/>
            </p:nvSpPr>
            <p:spPr bwMode="auto">
              <a:xfrm>
                <a:off x="3040" y="1353"/>
                <a:ext cx="64" cy="40"/>
              </a:xfrm>
              <a:custGeom>
                <a:avLst/>
                <a:gdLst>
                  <a:gd name="T0" fmla="*/ 64 w 64"/>
                  <a:gd name="T1" fmla="*/ 16 h 40"/>
                  <a:gd name="T2" fmla="*/ 56 w 64"/>
                  <a:gd name="T3" fmla="*/ 0 h 40"/>
                  <a:gd name="T4" fmla="*/ 0 w 64"/>
                  <a:gd name="T5" fmla="*/ 24 h 40"/>
                  <a:gd name="T6" fmla="*/ 0 w 64"/>
                  <a:gd name="T7" fmla="*/ 24 h 40"/>
                  <a:gd name="T8" fmla="*/ 8 w 64"/>
                  <a:gd name="T9" fmla="*/ 40 h 40"/>
                  <a:gd name="T10" fmla="*/ 8 w 64"/>
                  <a:gd name="T11" fmla="*/ 40 h 40"/>
                  <a:gd name="T12" fmla="*/ 64 w 64"/>
                  <a:gd name="T13" fmla="*/ 16 h 4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4" h="40">
                    <a:moveTo>
                      <a:pt x="64" y="16"/>
                    </a:moveTo>
                    <a:lnTo>
                      <a:pt x="56" y="0"/>
                    </a:lnTo>
                    <a:lnTo>
                      <a:pt x="0" y="24"/>
                    </a:lnTo>
                    <a:lnTo>
                      <a:pt x="8" y="40"/>
                    </a:lnTo>
                    <a:lnTo>
                      <a:pt x="64" y="16"/>
                    </a:lnTo>
                    <a:close/>
                  </a:path>
                </a:pathLst>
              </a:cu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522" name="Freeform 354"/>
              <p:cNvSpPr>
                <a:spLocks/>
              </p:cNvSpPr>
              <p:nvPr/>
            </p:nvSpPr>
            <p:spPr bwMode="auto">
              <a:xfrm>
                <a:off x="3040" y="1377"/>
                <a:ext cx="8" cy="16"/>
              </a:xfrm>
              <a:custGeom>
                <a:avLst/>
                <a:gdLst>
                  <a:gd name="T0" fmla="*/ 8 w 8"/>
                  <a:gd name="T1" fmla="*/ 16 h 16"/>
                  <a:gd name="T2" fmla="*/ 0 w 8"/>
                  <a:gd name="T3" fmla="*/ 0 h 16"/>
                  <a:gd name="T4" fmla="*/ 0 w 8"/>
                  <a:gd name="T5" fmla="*/ 0 h 16"/>
                  <a:gd name="T6" fmla="*/ 8 w 8"/>
                  <a:gd name="T7" fmla="*/ 16 h 1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16">
                    <a:moveTo>
                      <a:pt x="8" y="16"/>
                    </a:moveTo>
                    <a:lnTo>
                      <a:pt x="0" y="0"/>
                    </a:lnTo>
                    <a:lnTo>
                      <a:pt x="8" y="16"/>
                    </a:lnTo>
                    <a:close/>
                  </a:path>
                </a:pathLst>
              </a:cu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523" name="Freeform 355"/>
              <p:cNvSpPr>
                <a:spLocks/>
              </p:cNvSpPr>
              <p:nvPr/>
            </p:nvSpPr>
            <p:spPr bwMode="auto">
              <a:xfrm>
                <a:off x="2944" y="1401"/>
                <a:ext cx="64" cy="40"/>
              </a:xfrm>
              <a:custGeom>
                <a:avLst/>
                <a:gdLst>
                  <a:gd name="T0" fmla="*/ 64 w 64"/>
                  <a:gd name="T1" fmla="*/ 16 h 40"/>
                  <a:gd name="T2" fmla="*/ 56 w 64"/>
                  <a:gd name="T3" fmla="*/ 0 h 40"/>
                  <a:gd name="T4" fmla="*/ 0 w 64"/>
                  <a:gd name="T5" fmla="*/ 24 h 40"/>
                  <a:gd name="T6" fmla="*/ 8 w 64"/>
                  <a:gd name="T7" fmla="*/ 40 h 40"/>
                  <a:gd name="T8" fmla="*/ 64 w 64"/>
                  <a:gd name="T9" fmla="*/ 16 h 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4" h="40">
                    <a:moveTo>
                      <a:pt x="64" y="16"/>
                    </a:moveTo>
                    <a:lnTo>
                      <a:pt x="56" y="0"/>
                    </a:lnTo>
                    <a:lnTo>
                      <a:pt x="0" y="24"/>
                    </a:lnTo>
                    <a:lnTo>
                      <a:pt x="8" y="40"/>
                    </a:lnTo>
                    <a:lnTo>
                      <a:pt x="64" y="16"/>
                    </a:lnTo>
                    <a:close/>
                  </a:path>
                </a:pathLst>
              </a:cu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524" name="Freeform 356"/>
              <p:cNvSpPr>
                <a:spLocks/>
              </p:cNvSpPr>
              <p:nvPr/>
            </p:nvSpPr>
            <p:spPr bwMode="auto">
              <a:xfrm>
                <a:off x="2847" y="1449"/>
                <a:ext cx="65" cy="48"/>
              </a:xfrm>
              <a:custGeom>
                <a:avLst/>
                <a:gdLst>
                  <a:gd name="T0" fmla="*/ 65 w 65"/>
                  <a:gd name="T1" fmla="*/ 16 h 48"/>
                  <a:gd name="T2" fmla="*/ 57 w 65"/>
                  <a:gd name="T3" fmla="*/ 0 h 48"/>
                  <a:gd name="T4" fmla="*/ 0 w 65"/>
                  <a:gd name="T5" fmla="*/ 32 h 48"/>
                  <a:gd name="T6" fmla="*/ 8 w 65"/>
                  <a:gd name="T7" fmla="*/ 48 h 48"/>
                  <a:gd name="T8" fmla="*/ 65 w 65"/>
                  <a:gd name="T9" fmla="*/ 16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5" h="48">
                    <a:moveTo>
                      <a:pt x="65" y="16"/>
                    </a:moveTo>
                    <a:lnTo>
                      <a:pt x="57" y="0"/>
                    </a:lnTo>
                    <a:lnTo>
                      <a:pt x="0" y="32"/>
                    </a:lnTo>
                    <a:lnTo>
                      <a:pt x="8" y="48"/>
                    </a:lnTo>
                    <a:lnTo>
                      <a:pt x="65" y="16"/>
                    </a:lnTo>
                    <a:close/>
                  </a:path>
                </a:pathLst>
              </a:cu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525" name="Freeform 357"/>
              <p:cNvSpPr>
                <a:spLocks/>
              </p:cNvSpPr>
              <p:nvPr/>
            </p:nvSpPr>
            <p:spPr bwMode="auto">
              <a:xfrm>
                <a:off x="2775" y="1505"/>
                <a:ext cx="32" cy="24"/>
              </a:xfrm>
              <a:custGeom>
                <a:avLst/>
                <a:gdLst>
                  <a:gd name="T0" fmla="*/ 32 w 32"/>
                  <a:gd name="T1" fmla="*/ 16 h 24"/>
                  <a:gd name="T2" fmla="*/ 24 w 32"/>
                  <a:gd name="T3" fmla="*/ 0 h 24"/>
                  <a:gd name="T4" fmla="*/ 0 w 32"/>
                  <a:gd name="T5" fmla="*/ 8 h 24"/>
                  <a:gd name="T6" fmla="*/ 8 w 32"/>
                  <a:gd name="T7" fmla="*/ 24 h 24"/>
                  <a:gd name="T8" fmla="*/ 32 w 32"/>
                  <a:gd name="T9" fmla="*/ 16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" h="24">
                    <a:moveTo>
                      <a:pt x="32" y="16"/>
                    </a:moveTo>
                    <a:lnTo>
                      <a:pt x="24" y="0"/>
                    </a:lnTo>
                    <a:lnTo>
                      <a:pt x="0" y="8"/>
                    </a:lnTo>
                    <a:lnTo>
                      <a:pt x="8" y="24"/>
                    </a:lnTo>
                    <a:lnTo>
                      <a:pt x="32" y="16"/>
                    </a:lnTo>
                    <a:close/>
                  </a:path>
                </a:pathLst>
              </a:cu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526" name="Freeform 358"/>
              <p:cNvSpPr>
                <a:spLocks/>
              </p:cNvSpPr>
              <p:nvPr/>
            </p:nvSpPr>
            <p:spPr bwMode="auto">
              <a:xfrm>
                <a:off x="3960" y="2386"/>
                <a:ext cx="32" cy="24"/>
              </a:xfrm>
              <a:custGeom>
                <a:avLst/>
                <a:gdLst>
                  <a:gd name="T0" fmla="*/ 24 w 32"/>
                  <a:gd name="T1" fmla="*/ 24 h 24"/>
                  <a:gd name="T2" fmla="*/ 32 w 32"/>
                  <a:gd name="T3" fmla="*/ 16 h 24"/>
                  <a:gd name="T4" fmla="*/ 8 w 32"/>
                  <a:gd name="T5" fmla="*/ 0 h 24"/>
                  <a:gd name="T6" fmla="*/ 0 w 32"/>
                  <a:gd name="T7" fmla="*/ 8 h 24"/>
                  <a:gd name="T8" fmla="*/ 24 w 32"/>
                  <a:gd name="T9" fmla="*/ 24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" h="24">
                    <a:moveTo>
                      <a:pt x="24" y="24"/>
                    </a:moveTo>
                    <a:lnTo>
                      <a:pt x="32" y="16"/>
                    </a:lnTo>
                    <a:lnTo>
                      <a:pt x="8" y="0"/>
                    </a:lnTo>
                    <a:lnTo>
                      <a:pt x="0" y="8"/>
                    </a:lnTo>
                    <a:lnTo>
                      <a:pt x="24" y="24"/>
                    </a:lnTo>
                    <a:close/>
                  </a:path>
                </a:pathLst>
              </a:cu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527" name="Freeform 359"/>
              <p:cNvSpPr>
                <a:spLocks/>
              </p:cNvSpPr>
              <p:nvPr/>
            </p:nvSpPr>
            <p:spPr bwMode="auto">
              <a:xfrm>
                <a:off x="3760" y="2394"/>
                <a:ext cx="224" cy="936"/>
              </a:xfrm>
              <a:custGeom>
                <a:avLst/>
                <a:gdLst>
                  <a:gd name="T0" fmla="*/ 224 w 224"/>
                  <a:gd name="T1" fmla="*/ 16 h 936"/>
                  <a:gd name="T2" fmla="*/ 144 w 224"/>
                  <a:gd name="T3" fmla="*/ 144 h 936"/>
                  <a:gd name="T4" fmla="*/ 144 w 224"/>
                  <a:gd name="T5" fmla="*/ 144 h 936"/>
                  <a:gd name="T6" fmla="*/ 144 w 224"/>
                  <a:gd name="T7" fmla="*/ 144 h 936"/>
                  <a:gd name="T8" fmla="*/ 88 w 224"/>
                  <a:gd name="T9" fmla="*/ 288 h 936"/>
                  <a:gd name="T10" fmla="*/ 88 w 224"/>
                  <a:gd name="T11" fmla="*/ 288 h 936"/>
                  <a:gd name="T12" fmla="*/ 88 w 224"/>
                  <a:gd name="T13" fmla="*/ 288 h 936"/>
                  <a:gd name="T14" fmla="*/ 48 w 224"/>
                  <a:gd name="T15" fmla="*/ 440 h 936"/>
                  <a:gd name="T16" fmla="*/ 48 w 224"/>
                  <a:gd name="T17" fmla="*/ 432 h 936"/>
                  <a:gd name="T18" fmla="*/ 48 w 224"/>
                  <a:gd name="T19" fmla="*/ 432 h 936"/>
                  <a:gd name="T20" fmla="*/ 32 w 224"/>
                  <a:gd name="T21" fmla="*/ 600 h 936"/>
                  <a:gd name="T22" fmla="*/ 32 w 224"/>
                  <a:gd name="T23" fmla="*/ 600 h 936"/>
                  <a:gd name="T24" fmla="*/ 32 w 224"/>
                  <a:gd name="T25" fmla="*/ 600 h 936"/>
                  <a:gd name="T26" fmla="*/ 32 w 224"/>
                  <a:gd name="T27" fmla="*/ 768 h 936"/>
                  <a:gd name="T28" fmla="*/ 32 w 224"/>
                  <a:gd name="T29" fmla="*/ 768 h 936"/>
                  <a:gd name="T30" fmla="*/ 32 w 224"/>
                  <a:gd name="T31" fmla="*/ 768 h 936"/>
                  <a:gd name="T32" fmla="*/ 48 w 224"/>
                  <a:gd name="T33" fmla="*/ 928 h 936"/>
                  <a:gd name="T34" fmla="*/ 48 w 224"/>
                  <a:gd name="T35" fmla="*/ 928 h 936"/>
                  <a:gd name="T36" fmla="*/ 16 w 224"/>
                  <a:gd name="T37" fmla="*/ 936 h 936"/>
                  <a:gd name="T38" fmla="*/ 16 w 224"/>
                  <a:gd name="T39" fmla="*/ 928 h 936"/>
                  <a:gd name="T40" fmla="*/ 0 w 224"/>
                  <a:gd name="T41" fmla="*/ 768 h 936"/>
                  <a:gd name="T42" fmla="*/ 0 w 224"/>
                  <a:gd name="T43" fmla="*/ 768 h 936"/>
                  <a:gd name="T44" fmla="*/ 0 w 224"/>
                  <a:gd name="T45" fmla="*/ 768 h 936"/>
                  <a:gd name="T46" fmla="*/ 0 w 224"/>
                  <a:gd name="T47" fmla="*/ 600 h 936"/>
                  <a:gd name="T48" fmla="*/ 0 w 224"/>
                  <a:gd name="T49" fmla="*/ 600 h 936"/>
                  <a:gd name="T50" fmla="*/ 0 w 224"/>
                  <a:gd name="T51" fmla="*/ 600 h 936"/>
                  <a:gd name="T52" fmla="*/ 16 w 224"/>
                  <a:gd name="T53" fmla="*/ 432 h 936"/>
                  <a:gd name="T54" fmla="*/ 16 w 224"/>
                  <a:gd name="T55" fmla="*/ 432 h 936"/>
                  <a:gd name="T56" fmla="*/ 16 w 224"/>
                  <a:gd name="T57" fmla="*/ 432 h 936"/>
                  <a:gd name="T58" fmla="*/ 56 w 224"/>
                  <a:gd name="T59" fmla="*/ 280 h 936"/>
                  <a:gd name="T60" fmla="*/ 56 w 224"/>
                  <a:gd name="T61" fmla="*/ 280 h 936"/>
                  <a:gd name="T62" fmla="*/ 56 w 224"/>
                  <a:gd name="T63" fmla="*/ 280 h 936"/>
                  <a:gd name="T64" fmla="*/ 112 w 224"/>
                  <a:gd name="T65" fmla="*/ 136 h 936"/>
                  <a:gd name="T66" fmla="*/ 112 w 224"/>
                  <a:gd name="T67" fmla="*/ 136 h 936"/>
                  <a:gd name="T68" fmla="*/ 120 w 224"/>
                  <a:gd name="T69" fmla="*/ 128 h 936"/>
                  <a:gd name="T70" fmla="*/ 200 w 224"/>
                  <a:gd name="T71" fmla="*/ 0 h 936"/>
                  <a:gd name="T72" fmla="*/ 224 w 224"/>
                  <a:gd name="T73" fmla="*/ 16 h 9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224" h="936">
                    <a:moveTo>
                      <a:pt x="224" y="16"/>
                    </a:moveTo>
                    <a:lnTo>
                      <a:pt x="144" y="144"/>
                    </a:lnTo>
                    <a:lnTo>
                      <a:pt x="88" y="288"/>
                    </a:lnTo>
                    <a:lnTo>
                      <a:pt x="48" y="440"/>
                    </a:lnTo>
                    <a:lnTo>
                      <a:pt x="48" y="432"/>
                    </a:lnTo>
                    <a:lnTo>
                      <a:pt x="32" y="600"/>
                    </a:lnTo>
                    <a:lnTo>
                      <a:pt x="32" y="768"/>
                    </a:lnTo>
                    <a:lnTo>
                      <a:pt x="48" y="928"/>
                    </a:lnTo>
                    <a:lnTo>
                      <a:pt x="16" y="936"/>
                    </a:lnTo>
                    <a:lnTo>
                      <a:pt x="16" y="928"/>
                    </a:lnTo>
                    <a:lnTo>
                      <a:pt x="0" y="768"/>
                    </a:lnTo>
                    <a:lnTo>
                      <a:pt x="0" y="600"/>
                    </a:lnTo>
                    <a:lnTo>
                      <a:pt x="16" y="432"/>
                    </a:lnTo>
                    <a:lnTo>
                      <a:pt x="56" y="280"/>
                    </a:lnTo>
                    <a:lnTo>
                      <a:pt x="112" y="136"/>
                    </a:lnTo>
                    <a:lnTo>
                      <a:pt x="120" y="128"/>
                    </a:lnTo>
                    <a:lnTo>
                      <a:pt x="200" y="0"/>
                    </a:lnTo>
                    <a:lnTo>
                      <a:pt x="224" y="16"/>
                    </a:lnTo>
                    <a:close/>
                  </a:path>
                </a:pathLst>
              </a:cu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528" name="Freeform 360"/>
              <p:cNvSpPr>
                <a:spLocks/>
              </p:cNvSpPr>
              <p:nvPr/>
            </p:nvSpPr>
            <p:spPr bwMode="auto">
              <a:xfrm>
                <a:off x="3776" y="3322"/>
                <a:ext cx="64" cy="160"/>
              </a:xfrm>
              <a:custGeom>
                <a:avLst/>
                <a:gdLst>
                  <a:gd name="T0" fmla="*/ 32 w 64"/>
                  <a:gd name="T1" fmla="*/ 0 h 160"/>
                  <a:gd name="T2" fmla="*/ 64 w 64"/>
                  <a:gd name="T3" fmla="*/ 152 h 160"/>
                  <a:gd name="T4" fmla="*/ 64 w 64"/>
                  <a:gd name="T5" fmla="*/ 152 h 160"/>
                  <a:gd name="T6" fmla="*/ 32 w 64"/>
                  <a:gd name="T7" fmla="*/ 160 h 160"/>
                  <a:gd name="T8" fmla="*/ 32 w 64"/>
                  <a:gd name="T9" fmla="*/ 160 h 160"/>
                  <a:gd name="T10" fmla="*/ 0 w 64"/>
                  <a:gd name="T11" fmla="*/ 8 h 160"/>
                  <a:gd name="T12" fmla="*/ 32 w 64"/>
                  <a:gd name="T13" fmla="*/ 0 h 16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4" h="160">
                    <a:moveTo>
                      <a:pt x="32" y="0"/>
                    </a:moveTo>
                    <a:lnTo>
                      <a:pt x="64" y="152"/>
                    </a:lnTo>
                    <a:lnTo>
                      <a:pt x="32" y="160"/>
                    </a:lnTo>
                    <a:lnTo>
                      <a:pt x="0" y="8"/>
                    </a:lnTo>
                    <a:lnTo>
                      <a:pt x="32" y="0"/>
                    </a:lnTo>
                    <a:close/>
                  </a:path>
                </a:pathLst>
              </a:cu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529" name="Freeform 361"/>
              <p:cNvSpPr>
                <a:spLocks/>
              </p:cNvSpPr>
              <p:nvPr/>
            </p:nvSpPr>
            <p:spPr bwMode="auto">
              <a:xfrm>
                <a:off x="3856" y="3618"/>
                <a:ext cx="32" cy="24"/>
              </a:xfrm>
              <a:custGeom>
                <a:avLst/>
                <a:gdLst>
                  <a:gd name="T0" fmla="*/ 32 w 32"/>
                  <a:gd name="T1" fmla="*/ 0 h 24"/>
                  <a:gd name="T2" fmla="*/ 32 w 32"/>
                  <a:gd name="T3" fmla="*/ 16 h 24"/>
                  <a:gd name="T4" fmla="*/ 0 w 32"/>
                  <a:gd name="T5" fmla="*/ 24 h 24"/>
                  <a:gd name="T6" fmla="*/ 0 w 32"/>
                  <a:gd name="T7" fmla="*/ 8 h 24"/>
                  <a:gd name="T8" fmla="*/ 32 w 32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" h="24">
                    <a:moveTo>
                      <a:pt x="32" y="0"/>
                    </a:moveTo>
                    <a:lnTo>
                      <a:pt x="32" y="16"/>
                    </a:lnTo>
                    <a:lnTo>
                      <a:pt x="0" y="24"/>
                    </a:lnTo>
                    <a:lnTo>
                      <a:pt x="0" y="8"/>
                    </a:lnTo>
                    <a:lnTo>
                      <a:pt x="32" y="0"/>
                    </a:lnTo>
                    <a:close/>
                  </a:path>
                </a:pathLst>
              </a:cu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530" name="Freeform 362"/>
              <p:cNvSpPr>
                <a:spLocks/>
              </p:cNvSpPr>
              <p:nvPr/>
            </p:nvSpPr>
            <p:spPr bwMode="auto">
              <a:xfrm>
                <a:off x="3808" y="3474"/>
                <a:ext cx="80" cy="152"/>
              </a:xfrm>
              <a:custGeom>
                <a:avLst/>
                <a:gdLst>
                  <a:gd name="T0" fmla="*/ 32 w 80"/>
                  <a:gd name="T1" fmla="*/ 0 h 152"/>
                  <a:gd name="T2" fmla="*/ 0 w 80"/>
                  <a:gd name="T3" fmla="*/ 8 h 152"/>
                  <a:gd name="T4" fmla="*/ 48 w 80"/>
                  <a:gd name="T5" fmla="*/ 152 h 152"/>
                  <a:gd name="T6" fmla="*/ 80 w 80"/>
                  <a:gd name="T7" fmla="*/ 144 h 152"/>
                  <a:gd name="T8" fmla="*/ 32 w 80"/>
                  <a:gd name="T9" fmla="*/ 0 h 1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0" h="152">
                    <a:moveTo>
                      <a:pt x="32" y="0"/>
                    </a:moveTo>
                    <a:lnTo>
                      <a:pt x="0" y="8"/>
                    </a:lnTo>
                    <a:lnTo>
                      <a:pt x="48" y="152"/>
                    </a:lnTo>
                    <a:lnTo>
                      <a:pt x="80" y="144"/>
                    </a:lnTo>
                    <a:lnTo>
                      <a:pt x="32" y="0"/>
                    </a:lnTo>
                    <a:close/>
                  </a:path>
                </a:pathLst>
              </a:cu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531" name="Freeform 363"/>
              <p:cNvSpPr>
                <a:spLocks/>
              </p:cNvSpPr>
              <p:nvPr/>
            </p:nvSpPr>
            <p:spPr bwMode="auto">
              <a:xfrm>
                <a:off x="3728" y="1705"/>
                <a:ext cx="464" cy="280"/>
              </a:xfrm>
              <a:custGeom>
                <a:avLst/>
                <a:gdLst>
                  <a:gd name="T0" fmla="*/ 464 w 464"/>
                  <a:gd name="T1" fmla="*/ 136 h 280"/>
                  <a:gd name="T2" fmla="*/ 440 w 464"/>
                  <a:gd name="T3" fmla="*/ 88 h 280"/>
                  <a:gd name="T4" fmla="*/ 392 w 464"/>
                  <a:gd name="T5" fmla="*/ 40 h 280"/>
                  <a:gd name="T6" fmla="*/ 320 w 464"/>
                  <a:gd name="T7" fmla="*/ 8 h 280"/>
                  <a:gd name="T8" fmla="*/ 232 w 464"/>
                  <a:gd name="T9" fmla="*/ 0 h 280"/>
                  <a:gd name="T10" fmla="*/ 144 w 464"/>
                  <a:gd name="T11" fmla="*/ 8 h 280"/>
                  <a:gd name="T12" fmla="*/ 64 w 464"/>
                  <a:gd name="T13" fmla="*/ 40 h 280"/>
                  <a:gd name="T14" fmla="*/ 16 w 464"/>
                  <a:gd name="T15" fmla="*/ 88 h 280"/>
                  <a:gd name="T16" fmla="*/ 0 w 464"/>
                  <a:gd name="T17" fmla="*/ 136 h 280"/>
                  <a:gd name="T18" fmla="*/ 16 w 464"/>
                  <a:gd name="T19" fmla="*/ 192 h 280"/>
                  <a:gd name="T20" fmla="*/ 64 w 464"/>
                  <a:gd name="T21" fmla="*/ 240 h 280"/>
                  <a:gd name="T22" fmla="*/ 144 w 464"/>
                  <a:gd name="T23" fmla="*/ 264 h 280"/>
                  <a:gd name="T24" fmla="*/ 232 w 464"/>
                  <a:gd name="T25" fmla="*/ 280 h 280"/>
                  <a:gd name="T26" fmla="*/ 320 w 464"/>
                  <a:gd name="T27" fmla="*/ 264 h 280"/>
                  <a:gd name="T28" fmla="*/ 392 w 464"/>
                  <a:gd name="T29" fmla="*/ 240 h 280"/>
                  <a:gd name="T30" fmla="*/ 440 w 464"/>
                  <a:gd name="T31" fmla="*/ 192 h 280"/>
                  <a:gd name="T32" fmla="*/ 464 w 464"/>
                  <a:gd name="T33" fmla="*/ 136 h 28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64" h="280">
                    <a:moveTo>
                      <a:pt x="464" y="136"/>
                    </a:moveTo>
                    <a:lnTo>
                      <a:pt x="440" y="88"/>
                    </a:lnTo>
                    <a:lnTo>
                      <a:pt x="392" y="40"/>
                    </a:lnTo>
                    <a:lnTo>
                      <a:pt x="320" y="8"/>
                    </a:lnTo>
                    <a:lnTo>
                      <a:pt x="232" y="0"/>
                    </a:lnTo>
                    <a:lnTo>
                      <a:pt x="144" y="8"/>
                    </a:lnTo>
                    <a:lnTo>
                      <a:pt x="64" y="40"/>
                    </a:lnTo>
                    <a:lnTo>
                      <a:pt x="16" y="88"/>
                    </a:lnTo>
                    <a:lnTo>
                      <a:pt x="0" y="136"/>
                    </a:lnTo>
                    <a:lnTo>
                      <a:pt x="16" y="192"/>
                    </a:lnTo>
                    <a:lnTo>
                      <a:pt x="64" y="240"/>
                    </a:lnTo>
                    <a:lnTo>
                      <a:pt x="144" y="264"/>
                    </a:lnTo>
                    <a:lnTo>
                      <a:pt x="232" y="280"/>
                    </a:lnTo>
                    <a:lnTo>
                      <a:pt x="320" y="264"/>
                    </a:lnTo>
                    <a:lnTo>
                      <a:pt x="392" y="240"/>
                    </a:lnTo>
                    <a:lnTo>
                      <a:pt x="440" y="192"/>
                    </a:lnTo>
                    <a:lnTo>
                      <a:pt x="464" y="136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532" name="Freeform 364"/>
              <p:cNvSpPr>
                <a:spLocks/>
              </p:cNvSpPr>
              <p:nvPr/>
            </p:nvSpPr>
            <p:spPr bwMode="auto">
              <a:xfrm>
                <a:off x="3712" y="1689"/>
                <a:ext cx="496" cy="312"/>
              </a:xfrm>
              <a:custGeom>
                <a:avLst/>
                <a:gdLst>
                  <a:gd name="T0" fmla="*/ 440 w 496"/>
                  <a:gd name="T1" fmla="*/ 112 h 312"/>
                  <a:gd name="T2" fmla="*/ 448 w 496"/>
                  <a:gd name="T3" fmla="*/ 120 h 312"/>
                  <a:gd name="T4" fmla="*/ 400 w 496"/>
                  <a:gd name="T5" fmla="*/ 72 h 312"/>
                  <a:gd name="T6" fmla="*/ 328 w 496"/>
                  <a:gd name="T7" fmla="*/ 40 h 312"/>
                  <a:gd name="T8" fmla="*/ 336 w 496"/>
                  <a:gd name="T9" fmla="*/ 40 h 312"/>
                  <a:gd name="T10" fmla="*/ 248 w 496"/>
                  <a:gd name="T11" fmla="*/ 32 h 312"/>
                  <a:gd name="T12" fmla="*/ 160 w 496"/>
                  <a:gd name="T13" fmla="*/ 40 h 312"/>
                  <a:gd name="T14" fmla="*/ 168 w 496"/>
                  <a:gd name="T15" fmla="*/ 40 h 312"/>
                  <a:gd name="T16" fmla="*/ 96 w 496"/>
                  <a:gd name="T17" fmla="*/ 72 h 312"/>
                  <a:gd name="T18" fmla="*/ 48 w 496"/>
                  <a:gd name="T19" fmla="*/ 120 h 312"/>
                  <a:gd name="T20" fmla="*/ 48 w 496"/>
                  <a:gd name="T21" fmla="*/ 112 h 312"/>
                  <a:gd name="T22" fmla="*/ 32 w 496"/>
                  <a:gd name="T23" fmla="*/ 152 h 312"/>
                  <a:gd name="T24" fmla="*/ 48 w 496"/>
                  <a:gd name="T25" fmla="*/ 208 h 312"/>
                  <a:gd name="T26" fmla="*/ 48 w 496"/>
                  <a:gd name="T27" fmla="*/ 200 h 312"/>
                  <a:gd name="T28" fmla="*/ 88 w 496"/>
                  <a:gd name="T29" fmla="*/ 240 h 312"/>
                  <a:gd name="T30" fmla="*/ 168 w 496"/>
                  <a:gd name="T31" fmla="*/ 264 h 312"/>
                  <a:gd name="T32" fmla="*/ 168 w 496"/>
                  <a:gd name="T33" fmla="*/ 264 h 312"/>
                  <a:gd name="T34" fmla="*/ 248 w 496"/>
                  <a:gd name="T35" fmla="*/ 280 h 312"/>
                  <a:gd name="T36" fmla="*/ 336 w 496"/>
                  <a:gd name="T37" fmla="*/ 264 h 312"/>
                  <a:gd name="T38" fmla="*/ 336 w 496"/>
                  <a:gd name="T39" fmla="*/ 264 h 312"/>
                  <a:gd name="T40" fmla="*/ 400 w 496"/>
                  <a:gd name="T41" fmla="*/ 248 h 312"/>
                  <a:gd name="T42" fmla="*/ 448 w 496"/>
                  <a:gd name="T43" fmla="*/ 200 h 312"/>
                  <a:gd name="T44" fmla="*/ 440 w 496"/>
                  <a:gd name="T45" fmla="*/ 200 h 312"/>
                  <a:gd name="T46" fmla="*/ 464 w 496"/>
                  <a:gd name="T47" fmla="*/ 144 h 312"/>
                  <a:gd name="T48" fmla="*/ 496 w 496"/>
                  <a:gd name="T49" fmla="*/ 160 h 312"/>
                  <a:gd name="T50" fmla="*/ 472 w 496"/>
                  <a:gd name="T51" fmla="*/ 216 h 312"/>
                  <a:gd name="T52" fmla="*/ 424 w 496"/>
                  <a:gd name="T53" fmla="*/ 272 h 312"/>
                  <a:gd name="T54" fmla="*/ 416 w 496"/>
                  <a:gd name="T55" fmla="*/ 272 h 312"/>
                  <a:gd name="T56" fmla="*/ 344 w 496"/>
                  <a:gd name="T57" fmla="*/ 296 h 312"/>
                  <a:gd name="T58" fmla="*/ 256 w 496"/>
                  <a:gd name="T59" fmla="*/ 312 h 312"/>
                  <a:gd name="T60" fmla="*/ 248 w 496"/>
                  <a:gd name="T61" fmla="*/ 312 h 312"/>
                  <a:gd name="T62" fmla="*/ 160 w 496"/>
                  <a:gd name="T63" fmla="*/ 296 h 312"/>
                  <a:gd name="T64" fmla="*/ 80 w 496"/>
                  <a:gd name="T65" fmla="*/ 272 h 312"/>
                  <a:gd name="T66" fmla="*/ 72 w 496"/>
                  <a:gd name="T67" fmla="*/ 272 h 312"/>
                  <a:gd name="T68" fmla="*/ 24 w 496"/>
                  <a:gd name="T69" fmla="*/ 224 h 312"/>
                  <a:gd name="T70" fmla="*/ 0 w 496"/>
                  <a:gd name="T71" fmla="*/ 160 h 312"/>
                  <a:gd name="T72" fmla="*/ 0 w 496"/>
                  <a:gd name="T73" fmla="*/ 152 h 312"/>
                  <a:gd name="T74" fmla="*/ 16 w 496"/>
                  <a:gd name="T75" fmla="*/ 104 h 312"/>
                  <a:gd name="T76" fmla="*/ 72 w 496"/>
                  <a:gd name="T77" fmla="*/ 48 h 312"/>
                  <a:gd name="T78" fmla="*/ 80 w 496"/>
                  <a:gd name="T79" fmla="*/ 40 h 312"/>
                  <a:gd name="T80" fmla="*/ 160 w 496"/>
                  <a:gd name="T81" fmla="*/ 8 h 312"/>
                  <a:gd name="T82" fmla="*/ 248 w 496"/>
                  <a:gd name="T83" fmla="*/ 0 h 312"/>
                  <a:gd name="T84" fmla="*/ 248 w 496"/>
                  <a:gd name="T85" fmla="*/ 0 h 312"/>
                  <a:gd name="T86" fmla="*/ 336 w 496"/>
                  <a:gd name="T87" fmla="*/ 8 h 312"/>
                  <a:gd name="T88" fmla="*/ 416 w 496"/>
                  <a:gd name="T89" fmla="*/ 40 h 312"/>
                  <a:gd name="T90" fmla="*/ 424 w 496"/>
                  <a:gd name="T91" fmla="*/ 48 h 312"/>
                  <a:gd name="T92" fmla="*/ 472 w 496"/>
                  <a:gd name="T93" fmla="*/ 96 h 312"/>
                  <a:gd name="T94" fmla="*/ 496 w 496"/>
                  <a:gd name="T95" fmla="*/ 144 h 312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496" h="312">
                    <a:moveTo>
                      <a:pt x="464" y="160"/>
                    </a:moveTo>
                    <a:lnTo>
                      <a:pt x="440" y="112"/>
                    </a:lnTo>
                    <a:lnTo>
                      <a:pt x="448" y="120"/>
                    </a:lnTo>
                    <a:lnTo>
                      <a:pt x="400" y="72"/>
                    </a:lnTo>
                    <a:lnTo>
                      <a:pt x="328" y="40"/>
                    </a:lnTo>
                    <a:lnTo>
                      <a:pt x="336" y="40"/>
                    </a:lnTo>
                    <a:lnTo>
                      <a:pt x="248" y="32"/>
                    </a:lnTo>
                    <a:lnTo>
                      <a:pt x="160" y="40"/>
                    </a:lnTo>
                    <a:lnTo>
                      <a:pt x="168" y="40"/>
                    </a:lnTo>
                    <a:lnTo>
                      <a:pt x="88" y="72"/>
                    </a:lnTo>
                    <a:lnTo>
                      <a:pt x="96" y="72"/>
                    </a:lnTo>
                    <a:lnTo>
                      <a:pt x="48" y="120"/>
                    </a:lnTo>
                    <a:lnTo>
                      <a:pt x="48" y="112"/>
                    </a:lnTo>
                    <a:lnTo>
                      <a:pt x="32" y="160"/>
                    </a:lnTo>
                    <a:lnTo>
                      <a:pt x="32" y="152"/>
                    </a:lnTo>
                    <a:lnTo>
                      <a:pt x="48" y="208"/>
                    </a:lnTo>
                    <a:lnTo>
                      <a:pt x="48" y="200"/>
                    </a:lnTo>
                    <a:lnTo>
                      <a:pt x="96" y="248"/>
                    </a:lnTo>
                    <a:lnTo>
                      <a:pt x="88" y="240"/>
                    </a:lnTo>
                    <a:lnTo>
                      <a:pt x="168" y="264"/>
                    </a:lnTo>
                    <a:lnTo>
                      <a:pt x="256" y="280"/>
                    </a:lnTo>
                    <a:lnTo>
                      <a:pt x="248" y="280"/>
                    </a:lnTo>
                    <a:lnTo>
                      <a:pt x="336" y="264"/>
                    </a:lnTo>
                    <a:lnTo>
                      <a:pt x="408" y="240"/>
                    </a:lnTo>
                    <a:lnTo>
                      <a:pt x="400" y="248"/>
                    </a:lnTo>
                    <a:lnTo>
                      <a:pt x="448" y="200"/>
                    </a:lnTo>
                    <a:lnTo>
                      <a:pt x="440" y="200"/>
                    </a:lnTo>
                    <a:lnTo>
                      <a:pt x="464" y="144"/>
                    </a:lnTo>
                    <a:lnTo>
                      <a:pt x="496" y="160"/>
                    </a:lnTo>
                    <a:lnTo>
                      <a:pt x="472" y="216"/>
                    </a:lnTo>
                    <a:lnTo>
                      <a:pt x="472" y="224"/>
                    </a:lnTo>
                    <a:lnTo>
                      <a:pt x="424" y="272"/>
                    </a:lnTo>
                    <a:lnTo>
                      <a:pt x="416" y="272"/>
                    </a:lnTo>
                    <a:lnTo>
                      <a:pt x="344" y="296"/>
                    </a:lnTo>
                    <a:lnTo>
                      <a:pt x="256" y="312"/>
                    </a:lnTo>
                    <a:lnTo>
                      <a:pt x="248" y="312"/>
                    </a:lnTo>
                    <a:lnTo>
                      <a:pt x="160" y="296"/>
                    </a:lnTo>
                    <a:lnTo>
                      <a:pt x="80" y="272"/>
                    </a:lnTo>
                    <a:lnTo>
                      <a:pt x="72" y="272"/>
                    </a:lnTo>
                    <a:lnTo>
                      <a:pt x="24" y="224"/>
                    </a:lnTo>
                    <a:lnTo>
                      <a:pt x="16" y="216"/>
                    </a:lnTo>
                    <a:lnTo>
                      <a:pt x="0" y="160"/>
                    </a:lnTo>
                    <a:lnTo>
                      <a:pt x="0" y="152"/>
                    </a:lnTo>
                    <a:lnTo>
                      <a:pt x="16" y="104"/>
                    </a:lnTo>
                    <a:lnTo>
                      <a:pt x="24" y="96"/>
                    </a:lnTo>
                    <a:lnTo>
                      <a:pt x="72" y="48"/>
                    </a:lnTo>
                    <a:lnTo>
                      <a:pt x="80" y="40"/>
                    </a:lnTo>
                    <a:lnTo>
                      <a:pt x="160" y="8"/>
                    </a:lnTo>
                    <a:lnTo>
                      <a:pt x="248" y="0"/>
                    </a:lnTo>
                    <a:lnTo>
                      <a:pt x="336" y="8"/>
                    </a:lnTo>
                    <a:lnTo>
                      <a:pt x="344" y="8"/>
                    </a:lnTo>
                    <a:lnTo>
                      <a:pt x="416" y="40"/>
                    </a:lnTo>
                    <a:lnTo>
                      <a:pt x="424" y="48"/>
                    </a:lnTo>
                    <a:lnTo>
                      <a:pt x="472" y="96"/>
                    </a:lnTo>
                    <a:lnTo>
                      <a:pt x="496" y="144"/>
                    </a:lnTo>
                    <a:lnTo>
                      <a:pt x="464" y="160"/>
                    </a:lnTo>
                    <a:close/>
                  </a:path>
                </a:pathLst>
              </a:cu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533" name="Freeform 365"/>
              <p:cNvSpPr>
                <a:spLocks/>
              </p:cNvSpPr>
              <p:nvPr/>
            </p:nvSpPr>
            <p:spPr bwMode="auto">
              <a:xfrm>
                <a:off x="4176" y="1833"/>
                <a:ext cx="32" cy="16"/>
              </a:xfrm>
              <a:custGeom>
                <a:avLst/>
                <a:gdLst>
                  <a:gd name="T0" fmla="*/ 0 w 32"/>
                  <a:gd name="T1" fmla="*/ 0 h 16"/>
                  <a:gd name="T2" fmla="*/ 0 w 32"/>
                  <a:gd name="T3" fmla="*/ 0 h 16"/>
                  <a:gd name="T4" fmla="*/ 0 w 32"/>
                  <a:gd name="T5" fmla="*/ 16 h 16"/>
                  <a:gd name="T6" fmla="*/ 32 w 32"/>
                  <a:gd name="T7" fmla="*/ 0 h 16"/>
                  <a:gd name="T8" fmla="*/ 32 w 32"/>
                  <a:gd name="T9" fmla="*/ 16 h 16"/>
                  <a:gd name="T10" fmla="*/ 32 w 32"/>
                  <a:gd name="T11" fmla="*/ 16 h 16"/>
                  <a:gd name="T12" fmla="*/ 0 w 32"/>
                  <a:gd name="T13" fmla="*/ 0 h 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2" h="16">
                    <a:moveTo>
                      <a:pt x="0" y="0"/>
                    </a:moveTo>
                    <a:lnTo>
                      <a:pt x="0" y="0"/>
                    </a:lnTo>
                    <a:lnTo>
                      <a:pt x="0" y="16"/>
                    </a:lnTo>
                    <a:lnTo>
                      <a:pt x="32" y="0"/>
                    </a:lnTo>
                    <a:lnTo>
                      <a:pt x="32" y="16"/>
                    </a:lnTo>
                    <a:lnTo>
                      <a:pt x="0" y="0"/>
                    </a:lnTo>
                    <a:close/>
                  </a:path>
                </a:pathLst>
              </a:cu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534" name="Rectangle 366"/>
              <p:cNvSpPr>
                <a:spLocks noChangeArrowheads="1"/>
              </p:cNvSpPr>
              <p:nvPr/>
            </p:nvSpPr>
            <p:spPr bwMode="auto">
              <a:xfrm>
                <a:off x="3841" y="1761"/>
                <a:ext cx="256" cy="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lang="en-US" altLang="zh-TW" sz="1900" dirty="0">
                    <a:solidFill>
                      <a:srgbClr val="0000FF"/>
                    </a:solidFill>
                    <a:latin typeface="Times" panose="02020603050405020304" pitchFamily="18" charset="0"/>
                    <a:ea typeface="新細明體" pitchFamily="18" charset="-120"/>
                  </a:rPr>
                  <a:t>JFK</a:t>
                </a:r>
                <a:endParaRPr lang="en-US" altLang="zh-TW" dirty="0">
                  <a:ea typeface="新細明體" pitchFamily="18" charset="-120"/>
                </a:endParaRPr>
              </a:p>
            </p:txBody>
          </p:sp>
          <p:sp>
            <p:nvSpPr>
              <p:cNvPr id="49535" name="Freeform 367"/>
              <p:cNvSpPr>
                <a:spLocks/>
              </p:cNvSpPr>
              <p:nvPr/>
            </p:nvSpPr>
            <p:spPr bwMode="auto">
              <a:xfrm>
                <a:off x="4184" y="769"/>
                <a:ext cx="464" cy="280"/>
              </a:xfrm>
              <a:custGeom>
                <a:avLst/>
                <a:gdLst>
                  <a:gd name="T0" fmla="*/ 464 w 464"/>
                  <a:gd name="T1" fmla="*/ 136 h 280"/>
                  <a:gd name="T2" fmla="*/ 440 w 464"/>
                  <a:gd name="T3" fmla="*/ 88 h 280"/>
                  <a:gd name="T4" fmla="*/ 392 w 464"/>
                  <a:gd name="T5" fmla="*/ 40 h 280"/>
                  <a:gd name="T6" fmla="*/ 320 w 464"/>
                  <a:gd name="T7" fmla="*/ 8 h 280"/>
                  <a:gd name="T8" fmla="*/ 232 w 464"/>
                  <a:gd name="T9" fmla="*/ 0 h 280"/>
                  <a:gd name="T10" fmla="*/ 144 w 464"/>
                  <a:gd name="T11" fmla="*/ 8 h 280"/>
                  <a:gd name="T12" fmla="*/ 64 w 464"/>
                  <a:gd name="T13" fmla="*/ 40 h 280"/>
                  <a:gd name="T14" fmla="*/ 16 w 464"/>
                  <a:gd name="T15" fmla="*/ 88 h 280"/>
                  <a:gd name="T16" fmla="*/ 0 w 464"/>
                  <a:gd name="T17" fmla="*/ 136 h 280"/>
                  <a:gd name="T18" fmla="*/ 16 w 464"/>
                  <a:gd name="T19" fmla="*/ 192 h 280"/>
                  <a:gd name="T20" fmla="*/ 64 w 464"/>
                  <a:gd name="T21" fmla="*/ 240 h 280"/>
                  <a:gd name="T22" fmla="*/ 144 w 464"/>
                  <a:gd name="T23" fmla="*/ 264 h 280"/>
                  <a:gd name="T24" fmla="*/ 232 w 464"/>
                  <a:gd name="T25" fmla="*/ 280 h 280"/>
                  <a:gd name="T26" fmla="*/ 320 w 464"/>
                  <a:gd name="T27" fmla="*/ 264 h 280"/>
                  <a:gd name="T28" fmla="*/ 392 w 464"/>
                  <a:gd name="T29" fmla="*/ 240 h 280"/>
                  <a:gd name="T30" fmla="*/ 440 w 464"/>
                  <a:gd name="T31" fmla="*/ 192 h 280"/>
                  <a:gd name="T32" fmla="*/ 464 w 464"/>
                  <a:gd name="T33" fmla="*/ 136 h 28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64" h="280">
                    <a:moveTo>
                      <a:pt x="464" y="136"/>
                    </a:moveTo>
                    <a:lnTo>
                      <a:pt x="440" y="88"/>
                    </a:lnTo>
                    <a:lnTo>
                      <a:pt x="392" y="40"/>
                    </a:lnTo>
                    <a:lnTo>
                      <a:pt x="320" y="8"/>
                    </a:lnTo>
                    <a:lnTo>
                      <a:pt x="232" y="0"/>
                    </a:lnTo>
                    <a:lnTo>
                      <a:pt x="144" y="8"/>
                    </a:lnTo>
                    <a:lnTo>
                      <a:pt x="64" y="40"/>
                    </a:lnTo>
                    <a:lnTo>
                      <a:pt x="16" y="88"/>
                    </a:lnTo>
                    <a:lnTo>
                      <a:pt x="0" y="136"/>
                    </a:lnTo>
                    <a:lnTo>
                      <a:pt x="16" y="192"/>
                    </a:lnTo>
                    <a:lnTo>
                      <a:pt x="64" y="240"/>
                    </a:lnTo>
                    <a:lnTo>
                      <a:pt x="144" y="264"/>
                    </a:lnTo>
                    <a:lnTo>
                      <a:pt x="232" y="280"/>
                    </a:lnTo>
                    <a:lnTo>
                      <a:pt x="320" y="264"/>
                    </a:lnTo>
                    <a:lnTo>
                      <a:pt x="392" y="240"/>
                    </a:lnTo>
                    <a:lnTo>
                      <a:pt x="440" y="192"/>
                    </a:lnTo>
                    <a:lnTo>
                      <a:pt x="464" y="136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536" name="Freeform 368"/>
              <p:cNvSpPr>
                <a:spLocks/>
              </p:cNvSpPr>
              <p:nvPr/>
            </p:nvSpPr>
            <p:spPr bwMode="auto">
              <a:xfrm>
                <a:off x="4168" y="753"/>
                <a:ext cx="496" cy="312"/>
              </a:xfrm>
              <a:custGeom>
                <a:avLst/>
                <a:gdLst>
                  <a:gd name="T0" fmla="*/ 440 w 496"/>
                  <a:gd name="T1" fmla="*/ 112 h 312"/>
                  <a:gd name="T2" fmla="*/ 448 w 496"/>
                  <a:gd name="T3" fmla="*/ 120 h 312"/>
                  <a:gd name="T4" fmla="*/ 400 w 496"/>
                  <a:gd name="T5" fmla="*/ 72 h 312"/>
                  <a:gd name="T6" fmla="*/ 328 w 496"/>
                  <a:gd name="T7" fmla="*/ 40 h 312"/>
                  <a:gd name="T8" fmla="*/ 336 w 496"/>
                  <a:gd name="T9" fmla="*/ 40 h 312"/>
                  <a:gd name="T10" fmla="*/ 248 w 496"/>
                  <a:gd name="T11" fmla="*/ 32 h 312"/>
                  <a:gd name="T12" fmla="*/ 160 w 496"/>
                  <a:gd name="T13" fmla="*/ 40 h 312"/>
                  <a:gd name="T14" fmla="*/ 168 w 496"/>
                  <a:gd name="T15" fmla="*/ 40 h 312"/>
                  <a:gd name="T16" fmla="*/ 96 w 496"/>
                  <a:gd name="T17" fmla="*/ 72 h 312"/>
                  <a:gd name="T18" fmla="*/ 48 w 496"/>
                  <a:gd name="T19" fmla="*/ 120 h 312"/>
                  <a:gd name="T20" fmla="*/ 48 w 496"/>
                  <a:gd name="T21" fmla="*/ 112 h 312"/>
                  <a:gd name="T22" fmla="*/ 32 w 496"/>
                  <a:gd name="T23" fmla="*/ 152 h 312"/>
                  <a:gd name="T24" fmla="*/ 48 w 496"/>
                  <a:gd name="T25" fmla="*/ 208 h 312"/>
                  <a:gd name="T26" fmla="*/ 48 w 496"/>
                  <a:gd name="T27" fmla="*/ 200 h 312"/>
                  <a:gd name="T28" fmla="*/ 88 w 496"/>
                  <a:gd name="T29" fmla="*/ 240 h 312"/>
                  <a:gd name="T30" fmla="*/ 168 w 496"/>
                  <a:gd name="T31" fmla="*/ 264 h 312"/>
                  <a:gd name="T32" fmla="*/ 168 w 496"/>
                  <a:gd name="T33" fmla="*/ 264 h 312"/>
                  <a:gd name="T34" fmla="*/ 248 w 496"/>
                  <a:gd name="T35" fmla="*/ 280 h 312"/>
                  <a:gd name="T36" fmla="*/ 336 w 496"/>
                  <a:gd name="T37" fmla="*/ 264 h 312"/>
                  <a:gd name="T38" fmla="*/ 336 w 496"/>
                  <a:gd name="T39" fmla="*/ 264 h 312"/>
                  <a:gd name="T40" fmla="*/ 400 w 496"/>
                  <a:gd name="T41" fmla="*/ 248 h 312"/>
                  <a:gd name="T42" fmla="*/ 448 w 496"/>
                  <a:gd name="T43" fmla="*/ 200 h 312"/>
                  <a:gd name="T44" fmla="*/ 440 w 496"/>
                  <a:gd name="T45" fmla="*/ 200 h 312"/>
                  <a:gd name="T46" fmla="*/ 464 w 496"/>
                  <a:gd name="T47" fmla="*/ 144 h 312"/>
                  <a:gd name="T48" fmla="*/ 496 w 496"/>
                  <a:gd name="T49" fmla="*/ 160 h 312"/>
                  <a:gd name="T50" fmla="*/ 472 w 496"/>
                  <a:gd name="T51" fmla="*/ 216 h 312"/>
                  <a:gd name="T52" fmla="*/ 424 w 496"/>
                  <a:gd name="T53" fmla="*/ 272 h 312"/>
                  <a:gd name="T54" fmla="*/ 416 w 496"/>
                  <a:gd name="T55" fmla="*/ 272 h 312"/>
                  <a:gd name="T56" fmla="*/ 344 w 496"/>
                  <a:gd name="T57" fmla="*/ 296 h 312"/>
                  <a:gd name="T58" fmla="*/ 256 w 496"/>
                  <a:gd name="T59" fmla="*/ 312 h 312"/>
                  <a:gd name="T60" fmla="*/ 248 w 496"/>
                  <a:gd name="T61" fmla="*/ 312 h 312"/>
                  <a:gd name="T62" fmla="*/ 160 w 496"/>
                  <a:gd name="T63" fmla="*/ 296 h 312"/>
                  <a:gd name="T64" fmla="*/ 80 w 496"/>
                  <a:gd name="T65" fmla="*/ 272 h 312"/>
                  <a:gd name="T66" fmla="*/ 72 w 496"/>
                  <a:gd name="T67" fmla="*/ 272 h 312"/>
                  <a:gd name="T68" fmla="*/ 24 w 496"/>
                  <a:gd name="T69" fmla="*/ 224 h 312"/>
                  <a:gd name="T70" fmla="*/ 0 w 496"/>
                  <a:gd name="T71" fmla="*/ 160 h 312"/>
                  <a:gd name="T72" fmla="*/ 0 w 496"/>
                  <a:gd name="T73" fmla="*/ 152 h 312"/>
                  <a:gd name="T74" fmla="*/ 16 w 496"/>
                  <a:gd name="T75" fmla="*/ 104 h 312"/>
                  <a:gd name="T76" fmla="*/ 72 w 496"/>
                  <a:gd name="T77" fmla="*/ 48 h 312"/>
                  <a:gd name="T78" fmla="*/ 80 w 496"/>
                  <a:gd name="T79" fmla="*/ 40 h 312"/>
                  <a:gd name="T80" fmla="*/ 160 w 496"/>
                  <a:gd name="T81" fmla="*/ 8 h 312"/>
                  <a:gd name="T82" fmla="*/ 248 w 496"/>
                  <a:gd name="T83" fmla="*/ 0 h 312"/>
                  <a:gd name="T84" fmla="*/ 248 w 496"/>
                  <a:gd name="T85" fmla="*/ 0 h 312"/>
                  <a:gd name="T86" fmla="*/ 336 w 496"/>
                  <a:gd name="T87" fmla="*/ 8 h 312"/>
                  <a:gd name="T88" fmla="*/ 416 w 496"/>
                  <a:gd name="T89" fmla="*/ 40 h 312"/>
                  <a:gd name="T90" fmla="*/ 424 w 496"/>
                  <a:gd name="T91" fmla="*/ 48 h 312"/>
                  <a:gd name="T92" fmla="*/ 472 w 496"/>
                  <a:gd name="T93" fmla="*/ 96 h 312"/>
                  <a:gd name="T94" fmla="*/ 496 w 496"/>
                  <a:gd name="T95" fmla="*/ 144 h 312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496" h="312">
                    <a:moveTo>
                      <a:pt x="464" y="160"/>
                    </a:moveTo>
                    <a:lnTo>
                      <a:pt x="440" y="112"/>
                    </a:lnTo>
                    <a:lnTo>
                      <a:pt x="448" y="120"/>
                    </a:lnTo>
                    <a:lnTo>
                      <a:pt x="400" y="72"/>
                    </a:lnTo>
                    <a:lnTo>
                      <a:pt x="328" y="40"/>
                    </a:lnTo>
                    <a:lnTo>
                      <a:pt x="336" y="40"/>
                    </a:lnTo>
                    <a:lnTo>
                      <a:pt x="248" y="32"/>
                    </a:lnTo>
                    <a:lnTo>
                      <a:pt x="160" y="40"/>
                    </a:lnTo>
                    <a:lnTo>
                      <a:pt x="168" y="40"/>
                    </a:lnTo>
                    <a:lnTo>
                      <a:pt x="88" y="72"/>
                    </a:lnTo>
                    <a:lnTo>
                      <a:pt x="96" y="72"/>
                    </a:lnTo>
                    <a:lnTo>
                      <a:pt x="48" y="120"/>
                    </a:lnTo>
                    <a:lnTo>
                      <a:pt x="48" y="112"/>
                    </a:lnTo>
                    <a:lnTo>
                      <a:pt x="32" y="160"/>
                    </a:lnTo>
                    <a:lnTo>
                      <a:pt x="32" y="152"/>
                    </a:lnTo>
                    <a:lnTo>
                      <a:pt x="48" y="208"/>
                    </a:lnTo>
                    <a:lnTo>
                      <a:pt x="48" y="200"/>
                    </a:lnTo>
                    <a:lnTo>
                      <a:pt x="96" y="248"/>
                    </a:lnTo>
                    <a:lnTo>
                      <a:pt x="88" y="240"/>
                    </a:lnTo>
                    <a:lnTo>
                      <a:pt x="168" y="264"/>
                    </a:lnTo>
                    <a:lnTo>
                      <a:pt x="256" y="280"/>
                    </a:lnTo>
                    <a:lnTo>
                      <a:pt x="248" y="280"/>
                    </a:lnTo>
                    <a:lnTo>
                      <a:pt x="336" y="264"/>
                    </a:lnTo>
                    <a:lnTo>
                      <a:pt x="408" y="240"/>
                    </a:lnTo>
                    <a:lnTo>
                      <a:pt x="400" y="248"/>
                    </a:lnTo>
                    <a:lnTo>
                      <a:pt x="448" y="200"/>
                    </a:lnTo>
                    <a:lnTo>
                      <a:pt x="440" y="200"/>
                    </a:lnTo>
                    <a:lnTo>
                      <a:pt x="464" y="144"/>
                    </a:lnTo>
                    <a:lnTo>
                      <a:pt x="496" y="160"/>
                    </a:lnTo>
                    <a:lnTo>
                      <a:pt x="472" y="216"/>
                    </a:lnTo>
                    <a:lnTo>
                      <a:pt x="472" y="224"/>
                    </a:lnTo>
                    <a:lnTo>
                      <a:pt x="424" y="272"/>
                    </a:lnTo>
                    <a:lnTo>
                      <a:pt x="416" y="272"/>
                    </a:lnTo>
                    <a:lnTo>
                      <a:pt x="344" y="296"/>
                    </a:lnTo>
                    <a:lnTo>
                      <a:pt x="256" y="312"/>
                    </a:lnTo>
                    <a:lnTo>
                      <a:pt x="248" y="312"/>
                    </a:lnTo>
                    <a:lnTo>
                      <a:pt x="160" y="296"/>
                    </a:lnTo>
                    <a:lnTo>
                      <a:pt x="80" y="272"/>
                    </a:lnTo>
                    <a:lnTo>
                      <a:pt x="72" y="272"/>
                    </a:lnTo>
                    <a:lnTo>
                      <a:pt x="24" y="224"/>
                    </a:lnTo>
                    <a:lnTo>
                      <a:pt x="16" y="216"/>
                    </a:lnTo>
                    <a:lnTo>
                      <a:pt x="0" y="160"/>
                    </a:lnTo>
                    <a:lnTo>
                      <a:pt x="0" y="152"/>
                    </a:lnTo>
                    <a:lnTo>
                      <a:pt x="16" y="104"/>
                    </a:lnTo>
                    <a:lnTo>
                      <a:pt x="24" y="96"/>
                    </a:lnTo>
                    <a:lnTo>
                      <a:pt x="72" y="48"/>
                    </a:lnTo>
                    <a:lnTo>
                      <a:pt x="80" y="40"/>
                    </a:lnTo>
                    <a:lnTo>
                      <a:pt x="160" y="8"/>
                    </a:lnTo>
                    <a:lnTo>
                      <a:pt x="248" y="0"/>
                    </a:lnTo>
                    <a:lnTo>
                      <a:pt x="336" y="8"/>
                    </a:lnTo>
                    <a:lnTo>
                      <a:pt x="344" y="8"/>
                    </a:lnTo>
                    <a:lnTo>
                      <a:pt x="416" y="40"/>
                    </a:lnTo>
                    <a:lnTo>
                      <a:pt x="424" y="48"/>
                    </a:lnTo>
                    <a:lnTo>
                      <a:pt x="472" y="96"/>
                    </a:lnTo>
                    <a:lnTo>
                      <a:pt x="496" y="144"/>
                    </a:lnTo>
                    <a:lnTo>
                      <a:pt x="464" y="160"/>
                    </a:lnTo>
                    <a:close/>
                  </a:path>
                </a:pathLst>
              </a:cu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537" name="Freeform 369"/>
              <p:cNvSpPr>
                <a:spLocks/>
              </p:cNvSpPr>
              <p:nvPr/>
            </p:nvSpPr>
            <p:spPr bwMode="auto">
              <a:xfrm>
                <a:off x="4632" y="897"/>
                <a:ext cx="32" cy="16"/>
              </a:xfrm>
              <a:custGeom>
                <a:avLst/>
                <a:gdLst>
                  <a:gd name="T0" fmla="*/ 0 w 32"/>
                  <a:gd name="T1" fmla="*/ 0 h 16"/>
                  <a:gd name="T2" fmla="*/ 0 w 32"/>
                  <a:gd name="T3" fmla="*/ 0 h 16"/>
                  <a:gd name="T4" fmla="*/ 0 w 32"/>
                  <a:gd name="T5" fmla="*/ 16 h 16"/>
                  <a:gd name="T6" fmla="*/ 32 w 32"/>
                  <a:gd name="T7" fmla="*/ 0 h 16"/>
                  <a:gd name="T8" fmla="*/ 32 w 32"/>
                  <a:gd name="T9" fmla="*/ 16 h 16"/>
                  <a:gd name="T10" fmla="*/ 32 w 32"/>
                  <a:gd name="T11" fmla="*/ 16 h 16"/>
                  <a:gd name="T12" fmla="*/ 0 w 32"/>
                  <a:gd name="T13" fmla="*/ 0 h 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2" h="16">
                    <a:moveTo>
                      <a:pt x="0" y="0"/>
                    </a:moveTo>
                    <a:lnTo>
                      <a:pt x="0" y="0"/>
                    </a:lnTo>
                    <a:lnTo>
                      <a:pt x="0" y="16"/>
                    </a:lnTo>
                    <a:lnTo>
                      <a:pt x="32" y="0"/>
                    </a:lnTo>
                    <a:lnTo>
                      <a:pt x="32" y="16"/>
                    </a:lnTo>
                    <a:lnTo>
                      <a:pt x="0" y="0"/>
                    </a:lnTo>
                    <a:close/>
                  </a:path>
                </a:pathLst>
              </a:cu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538" name="Rectangle 370"/>
              <p:cNvSpPr>
                <a:spLocks noChangeArrowheads="1"/>
              </p:cNvSpPr>
              <p:nvPr/>
            </p:nvSpPr>
            <p:spPr bwMode="auto">
              <a:xfrm>
                <a:off x="4292" y="825"/>
                <a:ext cx="299" cy="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lang="en-US" altLang="zh-TW" sz="1900">
                    <a:solidFill>
                      <a:srgbClr val="0000FF"/>
                    </a:solidFill>
                    <a:latin typeface="Times" panose="02020603050405020304" pitchFamily="18" charset="0"/>
                    <a:ea typeface="新細明體" pitchFamily="18" charset="-120"/>
                  </a:rPr>
                  <a:t>BOS</a:t>
                </a:r>
                <a:endParaRPr lang="en-US" altLang="zh-TW">
                  <a:ea typeface="新細明體" pitchFamily="18" charset="-120"/>
                </a:endParaRPr>
              </a:p>
            </p:txBody>
          </p:sp>
          <p:sp>
            <p:nvSpPr>
              <p:cNvPr id="49539" name="Freeform 371"/>
              <p:cNvSpPr>
                <a:spLocks/>
              </p:cNvSpPr>
              <p:nvPr/>
            </p:nvSpPr>
            <p:spPr bwMode="auto">
              <a:xfrm>
                <a:off x="3640" y="3482"/>
                <a:ext cx="464" cy="281"/>
              </a:xfrm>
              <a:custGeom>
                <a:avLst/>
                <a:gdLst>
                  <a:gd name="T0" fmla="*/ 464 w 464"/>
                  <a:gd name="T1" fmla="*/ 136 h 281"/>
                  <a:gd name="T2" fmla="*/ 440 w 464"/>
                  <a:gd name="T3" fmla="*/ 88 h 281"/>
                  <a:gd name="T4" fmla="*/ 392 w 464"/>
                  <a:gd name="T5" fmla="*/ 40 h 281"/>
                  <a:gd name="T6" fmla="*/ 320 w 464"/>
                  <a:gd name="T7" fmla="*/ 8 h 281"/>
                  <a:gd name="T8" fmla="*/ 232 w 464"/>
                  <a:gd name="T9" fmla="*/ 0 h 281"/>
                  <a:gd name="T10" fmla="*/ 144 w 464"/>
                  <a:gd name="T11" fmla="*/ 8 h 281"/>
                  <a:gd name="T12" fmla="*/ 64 w 464"/>
                  <a:gd name="T13" fmla="*/ 40 h 281"/>
                  <a:gd name="T14" fmla="*/ 16 w 464"/>
                  <a:gd name="T15" fmla="*/ 88 h 281"/>
                  <a:gd name="T16" fmla="*/ 0 w 464"/>
                  <a:gd name="T17" fmla="*/ 136 h 281"/>
                  <a:gd name="T18" fmla="*/ 16 w 464"/>
                  <a:gd name="T19" fmla="*/ 192 h 281"/>
                  <a:gd name="T20" fmla="*/ 64 w 464"/>
                  <a:gd name="T21" fmla="*/ 241 h 281"/>
                  <a:gd name="T22" fmla="*/ 144 w 464"/>
                  <a:gd name="T23" fmla="*/ 265 h 281"/>
                  <a:gd name="T24" fmla="*/ 232 w 464"/>
                  <a:gd name="T25" fmla="*/ 281 h 281"/>
                  <a:gd name="T26" fmla="*/ 320 w 464"/>
                  <a:gd name="T27" fmla="*/ 265 h 281"/>
                  <a:gd name="T28" fmla="*/ 392 w 464"/>
                  <a:gd name="T29" fmla="*/ 241 h 281"/>
                  <a:gd name="T30" fmla="*/ 440 w 464"/>
                  <a:gd name="T31" fmla="*/ 192 h 281"/>
                  <a:gd name="T32" fmla="*/ 464 w 464"/>
                  <a:gd name="T33" fmla="*/ 136 h 28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64" h="281">
                    <a:moveTo>
                      <a:pt x="464" y="136"/>
                    </a:moveTo>
                    <a:lnTo>
                      <a:pt x="440" y="88"/>
                    </a:lnTo>
                    <a:lnTo>
                      <a:pt x="392" y="40"/>
                    </a:lnTo>
                    <a:lnTo>
                      <a:pt x="320" y="8"/>
                    </a:lnTo>
                    <a:lnTo>
                      <a:pt x="232" y="0"/>
                    </a:lnTo>
                    <a:lnTo>
                      <a:pt x="144" y="8"/>
                    </a:lnTo>
                    <a:lnTo>
                      <a:pt x="64" y="40"/>
                    </a:lnTo>
                    <a:lnTo>
                      <a:pt x="16" y="88"/>
                    </a:lnTo>
                    <a:lnTo>
                      <a:pt x="0" y="136"/>
                    </a:lnTo>
                    <a:lnTo>
                      <a:pt x="16" y="192"/>
                    </a:lnTo>
                    <a:lnTo>
                      <a:pt x="64" y="241"/>
                    </a:lnTo>
                    <a:lnTo>
                      <a:pt x="144" y="265"/>
                    </a:lnTo>
                    <a:lnTo>
                      <a:pt x="232" y="281"/>
                    </a:lnTo>
                    <a:lnTo>
                      <a:pt x="320" y="265"/>
                    </a:lnTo>
                    <a:lnTo>
                      <a:pt x="392" y="241"/>
                    </a:lnTo>
                    <a:lnTo>
                      <a:pt x="440" y="192"/>
                    </a:lnTo>
                    <a:lnTo>
                      <a:pt x="464" y="136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540" name="Freeform 372"/>
              <p:cNvSpPr>
                <a:spLocks/>
              </p:cNvSpPr>
              <p:nvPr/>
            </p:nvSpPr>
            <p:spPr bwMode="auto">
              <a:xfrm>
                <a:off x="3624" y="3466"/>
                <a:ext cx="496" cy="313"/>
              </a:xfrm>
              <a:custGeom>
                <a:avLst/>
                <a:gdLst>
                  <a:gd name="T0" fmla="*/ 440 w 496"/>
                  <a:gd name="T1" fmla="*/ 112 h 313"/>
                  <a:gd name="T2" fmla="*/ 448 w 496"/>
                  <a:gd name="T3" fmla="*/ 120 h 313"/>
                  <a:gd name="T4" fmla="*/ 400 w 496"/>
                  <a:gd name="T5" fmla="*/ 72 h 313"/>
                  <a:gd name="T6" fmla="*/ 328 w 496"/>
                  <a:gd name="T7" fmla="*/ 40 h 313"/>
                  <a:gd name="T8" fmla="*/ 336 w 496"/>
                  <a:gd name="T9" fmla="*/ 40 h 313"/>
                  <a:gd name="T10" fmla="*/ 248 w 496"/>
                  <a:gd name="T11" fmla="*/ 32 h 313"/>
                  <a:gd name="T12" fmla="*/ 160 w 496"/>
                  <a:gd name="T13" fmla="*/ 40 h 313"/>
                  <a:gd name="T14" fmla="*/ 168 w 496"/>
                  <a:gd name="T15" fmla="*/ 40 h 313"/>
                  <a:gd name="T16" fmla="*/ 96 w 496"/>
                  <a:gd name="T17" fmla="*/ 72 h 313"/>
                  <a:gd name="T18" fmla="*/ 48 w 496"/>
                  <a:gd name="T19" fmla="*/ 120 h 313"/>
                  <a:gd name="T20" fmla="*/ 48 w 496"/>
                  <a:gd name="T21" fmla="*/ 112 h 313"/>
                  <a:gd name="T22" fmla="*/ 32 w 496"/>
                  <a:gd name="T23" fmla="*/ 152 h 313"/>
                  <a:gd name="T24" fmla="*/ 48 w 496"/>
                  <a:gd name="T25" fmla="*/ 208 h 313"/>
                  <a:gd name="T26" fmla="*/ 48 w 496"/>
                  <a:gd name="T27" fmla="*/ 200 h 313"/>
                  <a:gd name="T28" fmla="*/ 88 w 496"/>
                  <a:gd name="T29" fmla="*/ 241 h 313"/>
                  <a:gd name="T30" fmla="*/ 168 w 496"/>
                  <a:gd name="T31" fmla="*/ 265 h 313"/>
                  <a:gd name="T32" fmla="*/ 168 w 496"/>
                  <a:gd name="T33" fmla="*/ 265 h 313"/>
                  <a:gd name="T34" fmla="*/ 248 w 496"/>
                  <a:gd name="T35" fmla="*/ 281 h 313"/>
                  <a:gd name="T36" fmla="*/ 336 w 496"/>
                  <a:gd name="T37" fmla="*/ 265 h 313"/>
                  <a:gd name="T38" fmla="*/ 336 w 496"/>
                  <a:gd name="T39" fmla="*/ 265 h 313"/>
                  <a:gd name="T40" fmla="*/ 400 w 496"/>
                  <a:gd name="T41" fmla="*/ 249 h 313"/>
                  <a:gd name="T42" fmla="*/ 448 w 496"/>
                  <a:gd name="T43" fmla="*/ 200 h 313"/>
                  <a:gd name="T44" fmla="*/ 440 w 496"/>
                  <a:gd name="T45" fmla="*/ 200 h 313"/>
                  <a:gd name="T46" fmla="*/ 464 w 496"/>
                  <a:gd name="T47" fmla="*/ 144 h 313"/>
                  <a:gd name="T48" fmla="*/ 496 w 496"/>
                  <a:gd name="T49" fmla="*/ 160 h 313"/>
                  <a:gd name="T50" fmla="*/ 472 w 496"/>
                  <a:gd name="T51" fmla="*/ 216 h 313"/>
                  <a:gd name="T52" fmla="*/ 424 w 496"/>
                  <a:gd name="T53" fmla="*/ 273 h 313"/>
                  <a:gd name="T54" fmla="*/ 416 w 496"/>
                  <a:gd name="T55" fmla="*/ 273 h 313"/>
                  <a:gd name="T56" fmla="*/ 344 w 496"/>
                  <a:gd name="T57" fmla="*/ 297 h 313"/>
                  <a:gd name="T58" fmla="*/ 256 w 496"/>
                  <a:gd name="T59" fmla="*/ 313 h 313"/>
                  <a:gd name="T60" fmla="*/ 248 w 496"/>
                  <a:gd name="T61" fmla="*/ 313 h 313"/>
                  <a:gd name="T62" fmla="*/ 160 w 496"/>
                  <a:gd name="T63" fmla="*/ 297 h 313"/>
                  <a:gd name="T64" fmla="*/ 80 w 496"/>
                  <a:gd name="T65" fmla="*/ 273 h 313"/>
                  <a:gd name="T66" fmla="*/ 72 w 496"/>
                  <a:gd name="T67" fmla="*/ 273 h 313"/>
                  <a:gd name="T68" fmla="*/ 24 w 496"/>
                  <a:gd name="T69" fmla="*/ 224 h 313"/>
                  <a:gd name="T70" fmla="*/ 0 w 496"/>
                  <a:gd name="T71" fmla="*/ 160 h 313"/>
                  <a:gd name="T72" fmla="*/ 0 w 496"/>
                  <a:gd name="T73" fmla="*/ 152 h 313"/>
                  <a:gd name="T74" fmla="*/ 16 w 496"/>
                  <a:gd name="T75" fmla="*/ 104 h 313"/>
                  <a:gd name="T76" fmla="*/ 72 w 496"/>
                  <a:gd name="T77" fmla="*/ 48 h 313"/>
                  <a:gd name="T78" fmla="*/ 80 w 496"/>
                  <a:gd name="T79" fmla="*/ 40 h 313"/>
                  <a:gd name="T80" fmla="*/ 160 w 496"/>
                  <a:gd name="T81" fmla="*/ 8 h 313"/>
                  <a:gd name="T82" fmla="*/ 248 w 496"/>
                  <a:gd name="T83" fmla="*/ 0 h 313"/>
                  <a:gd name="T84" fmla="*/ 248 w 496"/>
                  <a:gd name="T85" fmla="*/ 0 h 313"/>
                  <a:gd name="T86" fmla="*/ 336 w 496"/>
                  <a:gd name="T87" fmla="*/ 8 h 313"/>
                  <a:gd name="T88" fmla="*/ 416 w 496"/>
                  <a:gd name="T89" fmla="*/ 40 h 313"/>
                  <a:gd name="T90" fmla="*/ 424 w 496"/>
                  <a:gd name="T91" fmla="*/ 48 h 313"/>
                  <a:gd name="T92" fmla="*/ 472 w 496"/>
                  <a:gd name="T93" fmla="*/ 96 h 313"/>
                  <a:gd name="T94" fmla="*/ 496 w 496"/>
                  <a:gd name="T95" fmla="*/ 144 h 313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496" h="313">
                    <a:moveTo>
                      <a:pt x="464" y="160"/>
                    </a:moveTo>
                    <a:lnTo>
                      <a:pt x="440" y="112"/>
                    </a:lnTo>
                    <a:lnTo>
                      <a:pt x="448" y="120"/>
                    </a:lnTo>
                    <a:lnTo>
                      <a:pt x="400" y="72"/>
                    </a:lnTo>
                    <a:lnTo>
                      <a:pt x="328" y="40"/>
                    </a:lnTo>
                    <a:lnTo>
                      <a:pt x="336" y="40"/>
                    </a:lnTo>
                    <a:lnTo>
                      <a:pt x="248" y="32"/>
                    </a:lnTo>
                    <a:lnTo>
                      <a:pt x="160" y="40"/>
                    </a:lnTo>
                    <a:lnTo>
                      <a:pt x="168" y="40"/>
                    </a:lnTo>
                    <a:lnTo>
                      <a:pt x="88" y="72"/>
                    </a:lnTo>
                    <a:lnTo>
                      <a:pt x="96" y="72"/>
                    </a:lnTo>
                    <a:lnTo>
                      <a:pt x="48" y="120"/>
                    </a:lnTo>
                    <a:lnTo>
                      <a:pt x="48" y="112"/>
                    </a:lnTo>
                    <a:lnTo>
                      <a:pt x="32" y="160"/>
                    </a:lnTo>
                    <a:lnTo>
                      <a:pt x="32" y="152"/>
                    </a:lnTo>
                    <a:lnTo>
                      <a:pt x="48" y="208"/>
                    </a:lnTo>
                    <a:lnTo>
                      <a:pt x="48" y="200"/>
                    </a:lnTo>
                    <a:lnTo>
                      <a:pt x="96" y="249"/>
                    </a:lnTo>
                    <a:lnTo>
                      <a:pt x="88" y="241"/>
                    </a:lnTo>
                    <a:lnTo>
                      <a:pt x="168" y="265"/>
                    </a:lnTo>
                    <a:lnTo>
                      <a:pt x="256" y="281"/>
                    </a:lnTo>
                    <a:lnTo>
                      <a:pt x="248" y="281"/>
                    </a:lnTo>
                    <a:lnTo>
                      <a:pt x="336" y="265"/>
                    </a:lnTo>
                    <a:lnTo>
                      <a:pt x="408" y="241"/>
                    </a:lnTo>
                    <a:lnTo>
                      <a:pt x="400" y="249"/>
                    </a:lnTo>
                    <a:lnTo>
                      <a:pt x="448" y="200"/>
                    </a:lnTo>
                    <a:lnTo>
                      <a:pt x="440" y="200"/>
                    </a:lnTo>
                    <a:lnTo>
                      <a:pt x="464" y="144"/>
                    </a:lnTo>
                    <a:lnTo>
                      <a:pt x="496" y="160"/>
                    </a:lnTo>
                    <a:lnTo>
                      <a:pt x="472" y="216"/>
                    </a:lnTo>
                    <a:lnTo>
                      <a:pt x="472" y="224"/>
                    </a:lnTo>
                    <a:lnTo>
                      <a:pt x="424" y="273"/>
                    </a:lnTo>
                    <a:lnTo>
                      <a:pt x="416" y="273"/>
                    </a:lnTo>
                    <a:lnTo>
                      <a:pt x="344" y="297"/>
                    </a:lnTo>
                    <a:lnTo>
                      <a:pt x="256" y="313"/>
                    </a:lnTo>
                    <a:lnTo>
                      <a:pt x="248" y="313"/>
                    </a:lnTo>
                    <a:lnTo>
                      <a:pt x="160" y="297"/>
                    </a:lnTo>
                    <a:lnTo>
                      <a:pt x="80" y="273"/>
                    </a:lnTo>
                    <a:lnTo>
                      <a:pt x="72" y="273"/>
                    </a:lnTo>
                    <a:lnTo>
                      <a:pt x="24" y="224"/>
                    </a:lnTo>
                    <a:lnTo>
                      <a:pt x="16" y="216"/>
                    </a:lnTo>
                    <a:lnTo>
                      <a:pt x="0" y="160"/>
                    </a:lnTo>
                    <a:lnTo>
                      <a:pt x="0" y="152"/>
                    </a:lnTo>
                    <a:lnTo>
                      <a:pt x="16" y="104"/>
                    </a:lnTo>
                    <a:lnTo>
                      <a:pt x="24" y="96"/>
                    </a:lnTo>
                    <a:lnTo>
                      <a:pt x="72" y="48"/>
                    </a:lnTo>
                    <a:lnTo>
                      <a:pt x="80" y="40"/>
                    </a:lnTo>
                    <a:lnTo>
                      <a:pt x="160" y="8"/>
                    </a:lnTo>
                    <a:lnTo>
                      <a:pt x="248" y="0"/>
                    </a:lnTo>
                    <a:lnTo>
                      <a:pt x="336" y="8"/>
                    </a:lnTo>
                    <a:lnTo>
                      <a:pt x="344" y="8"/>
                    </a:lnTo>
                    <a:lnTo>
                      <a:pt x="416" y="40"/>
                    </a:lnTo>
                    <a:lnTo>
                      <a:pt x="424" y="48"/>
                    </a:lnTo>
                    <a:lnTo>
                      <a:pt x="472" y="96"/>
                    </a:lnTo>
                    <a:lnTo>
                      <a:pt x="496" y="144"/>
                    </a:lnTo>
                    <a:lnTo>
                      <a:pt x="464" y="160"/>
                    </a:lnTo>
                    <a:close/>
                  </a:path>
                </a:pathLst>
              </a:cu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541" name="Freeform 373"/>
              <p:cNvSpPr>
                <a:spLocks/>
              </p:cNvSpPr>
              <p:nvPr/>
            </p:nvSpPr>
            <p:spPr bwMode="auto">
              <a:xfrm>
                <a:off x="4088" y="3610"/>
                <a:ext cx="32" cy="16"/>
              </a:xfrm>
              <a:custGeom>
                <a:avLst/>
                <a:gdLst>
                  <a:gd name="T0" fmla="*/ 0 w 32"/>
                  <a:gd name="T1" fmla="*/ 0 h 16"/>
                  <a:gd name="T2" fmla="*/ 0 w 32"/>
                  <a:gd name="T3" fmla="*/ 0 h 16"/>
                  <a:gd name="T4" fmla="*/ 0 w 32"/>
                  <a:gd name="T5" fmla="*/ 16 h 16"/>
                  <a:gd name="T6" fmla="*/ 32 w 32"/>
                  <a:gd name="T7" fmla="*/ 0 h 16"/>
                  <a:gd name="T8" fmla="*/ 32 w 32"/>
                  <a:gd name="T9" fmla="*/ 16 h 16"/>
                  <a:gd name="T10" fmla="*/ 32 w 32"/>
                  <a:gd name="T11" fmla="*/ 16 h 16"/>
                  <a:gd name="T12" fmla="*/ 0 w 32"/>
                  <a:gd name="T13" fmla="*/ 0 h 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2" h="16">
                    <a:moveTo>
                      <a:pt x="0" y="0"/>
                    </a:moveTo>
                    <a:lnTo>
                      <a:pt x="0" y="0"/>
                    </a:lnTo>
                    <a:lnTo>
                      <a:pt x="0" y="16"/>
                    </a:lnTo>
                    <a:lnTo>
                      <a:pt x="32" y="0"/>
                    </a:lnTo>
                    <a:lnTo>
                      <a:pt x="32" y="16"/>
                    </a:lnTo>
                    <a:lnTo>
                      <a:pt x="0" y="0"/>
                    </a:lnTo>
                    <a:close/>
                  </a:path>
                </a:pathLst>
              </a:cu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542" name="Rectangle 374"/>
              <p:cNvSpPr>
                <a:spLocks noChangeArrowheads="1"/>
              </p:cNvSpPr>
              <p:nvPr/>
            </p:nvSpPr>
            <p:spPr bwMode="auto">
              <a:xfrm>
                <a:off x="3752" y="3538"/>
                <a:ext cx="299" cy="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lang="en-US" altLang="zh-TW" sz="1900">
                    <a:solidFill>
                      <a:srgbClr val="0000FF"/>
                    </a:solidFill>
                    <a:latin typeface="Times" panose="02020603050405020304" pitchFamily="18" charset="0"/>
                    <a:ea typeface="新細明體" pitchFamily="18" charset="-120"/>
                  </a:rPr>
                  <a:t>MIA</a:t>
                </a:r>
                <a:endParaRPr lang="en-US" altLang="zh-TW">
                  <a:ea typeface="新細明體" pitchFamily="18" charset="-120"/>
                </a:endParaRPr>
              </a:p>
            </p:txBody>
          </p:sp>
          <p:sp>
            <p:nvSpPr>
              <p:cNvPr id="49543" name="Freeform 375"/>
              <p:cNvSpPr>
                <a:spLocks/>
              </p:cNvSpPr>
              <p:nvPr/>
            </p:nvSpPr>
            <p:spPr bwMode="auto">
              <a:xfrm>
                <a:off x="2543" y="1385"/>
                <a:ext cx="465" cy="280"/>
              </a:xfrm>
              <a:custGeom>
                <a:avLst/>
                <a:gdLst>
                  <a:gd name="T0" fmla="*/ 465 w 465"/>
                  <a:gd name="T1" fmla="*/ 136 h 280"/>
                  <a:gd name="T2" fmla="*/ 441 w 465"/>
                  <a:gd name="T3" fmla="*/ 88 h 280"/>
                  <a:gd name="T4" fmla="*/ 393 w 465"/>
                  <a:gd name="T5" fmla="*/ 40 h 280"/>
                  <a:gd name="T6" fmla="*/ 320 w 465"/>
                  <a:gd name="T7" fmla="*/ 8 h 280"/>
                  <a:gd name="T8" fmla="*/ 232 w 465"/>
                  <a:gd name="T9" fmla="*/ 0 h 280"/>
                  <a:gd name="T10" fmla="*/ 144 w 465"/>
                  <a:gd name="T11" fmla="*/ 8 h 280"/>
                  <a:gd name="T12" fmla="*/ 64 w 465"/>
                  <a:gd name="T13" fmla="*/ 40 h 280"/>
                  <a:gd name="T14" fmla="*/ 16 w 465"/>
                  <a:gd name="T15" fmla="*/ 88 h 280"/>
                  <a:gd name="T16" fmla="*/ 0 w 465"/>
                  <a:gd name="T17" fmla="*/ 136 h 280"/>
                  <a:gd name="T18" fmla="*/ 16 w 465"/>
                  <a:gd name="T19" fmla="*/ 192 h 280"/>
                  <a:gd name="T20" fmla="*/ 64 w 465"/>
                  <a:gd name="T21" fmla="*/ 240 h 280"/>
                  <a:gd name="T22" fmla="*/ 144 w 465"/>
                  <a:gd name="T23" fmla="*/ 264 h 280"/>
                  <a:gd name="T24" fmla="*/ 232 w 465"/>
                  <a:gd name="T25" fmla="*/ 280 h 280"/>
                  <a:gd name="T26" fmla="*/ 320 w 465"/>
                  <a:gd name="T27" fmla="*/ 264 h 280"/>
                  <a:gd name="T28" fmla="*/ 393 w 465"/>
                  <a:gd name="T29" fmla="*/ 240 h 280"/>
                  <a:gd name="T30" fmla="*/ 441 w 465"/>
                  <a:gd name="T31" fmla="*/ 192 h 280"/>
                  <a:gd name="T32" fmla="*/ 465 w 465"/>
                  <a:gd name="T33" fmla="*/ 136 h 28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65" h="280">
                    <a:moveTo>
                      <a:pt x="465" y="136"/>
                    </a:moveTo>
                    <a:lnTo>
                      <a:pt x="441" y="88"/>
                    </a:lnTo>
                    <a:lnTo>
                      <a:pt x="393" y="40"/>
                    </a:lnTo>
                    <a:lnTo>
                      <a:pt x="320" y="8"/>
                    </a:lnTo>
                    <a:lnTo>
                      <a:pt x="232" y="0"/>
                    </a:lnTo>
                    <a:lnTo>
                      <a:pt x="144" y="8"/>
                    </a:lnTo>
                    <a:lnTo>
                      <a:pt x="64" y="40"/>
                    </a:lnTo>
                    <a:lnTo>
                      <a:pt x="16" y="88"/>
                    </a:lnTo>
                    <a:lnTo>
                      <a:pt x="0" y="136"/>
                    </a:lnTo>
                    <a:lnTo>
                      <a:pt x="16" y="192"/>
                    </a:lnTo>
                    <a:lnTo>
                      <a:pt x="64" y="240"/>
                    </a:lnTo>
                    <a:lnTo>
                      <a:pt x="144" y="264"/>
                    </a:lnTo>
                    <a:lnTo>
                      <a:pt x="232" y="280"/>
                    </a:lnTo>
                    <a:lnTo>
                      <a:pt x="320" y="264"/>
                    </a:lnTo>
                    <a:lnTo>
                      <a:pt x="393" y="240"/>
                    </a:lnTo>
                    <a:lnTo>
                      <a:pt x="441" y="192"/>
                    </a:lnTo>
                    <a:lnTo>
                      <a:pt x="465" y="136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544" name="Freeform 376"/>
              <p:cNvSpPr>
                <a:spLocks/>
              </p:cNvSpPr>
              <p:nvPr/>
            </p:nvSpPr>
            <p:spPr bwMode="auto">
              <a:xfrm>
                <a:off x="2527" y="1369"/>
                <a:ext cx="497" cy="312"/>
              </a:xfrm>
              <a:custGeom>
                <a:avLst/>
                <a:gdLst>
                  <a:gd name="T0" fmla="*/ 441 w 497"/>
                  <a:gd name="T1" fmla="*/ 112 h 312"/>
                  <a:gd name="T2" fmla="*/ 449 w 497"/>
                  <a:gd name="T3" fmla="*/ 120 h 312"/>
                  <a:gd name="T4" fmla="*/ 401 w 497"/>
                  <a:gd name="T5" fmla="*/ 72 h 312"/>
                  <a:gd name="T6" fmla="*/ 328 w 497"/>
                  <a:gd name="T7" fmla="*/ 40 h 312"/>
                  <a:gd name="T8" fmla="*/ 336 w 497"/>
                  <a:gd name="T9" fmla="*/ 40 h 312"/>
                  <a:gd name="T10" fmla="*/ 248 w 497"/>
                  <a:gd name="T11" fmla="*/ 32 h 312"/>
                  <a:gd name="T12" fmla="*/ 160 w 497"/>
                  <a:gd name="T13" fmla="*/ 40 h 312"/>
                  <a:gd name="T14" fmla="*/ 168 w 497"/>
                  <a:gd name="T15" fmla="*/ 40 h 312"/>
                  <a:gd name="T16" fmla="*/ 96 w 497"/>
                  <a:gd name="T17" fmla="*/ 72 h 312"/>
                  <a:gd name="T18" fmla="*/ 48 w 497"/>
                  <a:gd name="T19" fmla="*/ 120 h 312"/>
                  <a:gd name="T20" fmla="*/ 48 w 497"/>
                  <a:gd name="T21" fmla="*/ 112 h 312"/>
                  <a:gd name="T22" fmla="*/ 32 w 497"/>
                  <a:gd name="T23" fmla="*/ 152 h 312"/>
                  <a:gd name="T24" fmla="*/ 48 w 497"/>
                  <a:gd name="T25" fmla="*/ 208 h 312"/>
                  <a:gd name="T26" fmla="*/ 48 w 497"/>
                  <a:gd name="T27" fmla="*/ 200 h 312"/>
                  <a:gd name="T28" fmla="*/ 88 w 497"/>
                  <a:gd name="T29" fmla="*/ 240 h 312"/>
                  <a:gd name="T30" fmla="*/ 168 w 497"/>
                  <a:gd name="T31" fmla="*/ 264 h 312"/>
                  <a:gd name="T32" fmla="*/ 168 w 497"/>
                  <a:gd name="T33" fmla="*/ 264 h 312"/>
                  <a:gd name="T34" fmla="*/ 248 w 497"/>
                  <a:gd name="T35" fmla="*/ 280 h 312"/>
                  <a:gd name="T36" fmla="*/ 336 w 497"/>
                  <a:gd name="T37" fmla="*/ 264 h 312"/>
                  <a:gd name="T38" fmla="*/ 336 w 497"/>
                  <a:gd name="T39" fmla="*/ 264 h 312"/>
                  <a:gd name="T40" fmla="*/ 401 w 497"/>
                  <a:gd name="T41" fmla="*/ 248 h 312"/>
                  <a:gd name="T42" fmla="*/ 449 w 497"/>
                  <a:gd name="T43" fmla="*/ 200 h 312"/>
                  <a:gd name="T44" fmla="*/ 441 w 497"/>
                  <a:gd name="T45" fmla="*/ 200 h 312"/>
                  <a:gd name="T46" fmla="*/ 465 w 497"/>
                  <a:gd name="T47" fmla="*/ 144 h 312"/>
                  <a:gd name="T48" fmla="*/ 497 w 497"/>
                  <a:gd name="T49" fmla="*/ 160 h 312"/>
                  <a:gd name="T50" fmla="*/ 473 w 497"/>
                  <a:gd name="T51" fmla="*/ 216 h 312"/>
                  <a:gd name="T52" fmla="*/ 425 w 497"/>
                  <a:gd name="T53" fmla="*/ 272 h 312"/>
                  <a:gd name="T54" fmla="*/ 417 w 497"/>
                  <a:gd name="T55" fmla="*/ 272 h 312"/>
                  <a:gd name="T56" fmla="*/ 344 w 497"/>
                  <a:gd name="T57" fmla="*/ 296 h 312"/>
                  <a:gd name="T58" fmla="*/ 256 w 497"/>
                  <a:gd name="T59" fmla="*/ 312 h 312"/>
                  <a:gd name="T60" fmla="*/ 248 w 497"/>
                  <a:gd name="T61" fmla="*/ 312 h 312"/>
                  <a:gd name="T62" fmla="*/ 160 w 497"/>
                  <a:gd name="T63" fmla="*/ 296 h 312"/>
                  <a:gd name="T64" fmla="*/ 80 w 497"/>
                  <a:gd name="T65" fmla="*/ 272 h 312"/>
                  <a:gd name="T66" fmla="*/ 72 w 497"/>
                  <a:gd name="T67" fmla="*/ 272 h 312"/>
                  <a:gd name="T68" fmla="*/ 24 w 497"/>
                  <a:gd name="T69" fmla="*/ 224 h 312"/>
                  <a:gd name="T70" fmla="*/ 0 w 497"/>
                  <a:gd name="T71" fmla="*/ 160 h 312"/>
                  <a:gd name="T72" fmla="*/ 0 w 497"/>
                  <a:gd name="T73" fmla="*/ 152 h 312"/>
                  <a:gd name="T74" fmla="*/ 16 w 497"/>
                  <a:gd name="T75" fmla="*/ 104 h 312"/>
                  <a:gd name="T76" fmla="*/ 72 w 497"/>
                  <a:gd name="T77" fmla="*/ 48 h 312"/>
                  <a:gd name="T78" fmla="*/ 80 w 497"/>
                  <a:gd name="T79" fmla="*/ 40 h 312"/>
                  <a:gd name="T80" fmla="*/ 160 w 497"/>
                  <a:gd name="T81" fmla="*/ 8 h 312"/>
                  <a:gd name="T82" fmla="*/ 248 w 497"/>
                  <a:gd name="T83" fmla="*/ 0 h 312"/>
                  <a:gd name="T84" fmla="*/ 248 w 497"/>
                  <a:gd name="T85" fmla="*/ 0 h 312"/>
                  <a:gd name="T86" fmla="*/ 336 w 497"/>
                  <a:gd name="T87" fmla="*/ 8 h 312"/>
                  <a:gd name="T88" fmla="*/ 417 w 497"/>
                  <a:gd name="T89" fmla="*/ 40 h 312"/>
                  <a:gd name="T90" fmla="*/ 425 w 497"/>
                  <a:gd name="T91" fmla="*/ 48 h 312"/>
                  <a:gd name="T92" fmla="*/ 473 w 497"/>
                  <a:gd name="T93" fmla="*/ 96 h 312"/>
                  <a:gd name="T94" fmla="*/ 497 w 497"/>
                  <a:gd name="T95" fmla="*/ 144 h 312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497" h="312">
                    <a:moveTo>
                      <a:pt x="465" y="160"/>
                    </a:moveTo>
                    <a:lnTo>
                      <a:pt x="441" y="112"/>
                    </a:lnTo>
                    <a:lnTo>
                      <a:pt x="449" y="120"/>
                    </a:lnTo>
                    <a:lnTo>
                      <a:pt x="401" y="72"/>
                    </a:lnTo>
                    <a:lnTo>
                      <a:pt x="328" y="40"/>
                    </a:lnTo>
                    <a:lnTo>
                      <a:pt x="336" y="40"/>
                    </a:lnTo>
                    <a:lnTo>
                      <a:pt x="248" y="32"/>
                    </a:lnTo>
                    <a:lnTo>
                      <a:pt x="160" y="40"/>
                    </a:lnTo>
                    <a:lnTo>
                      <a:pt x="168" y="40"/>
                    </a:lnTo>
                    <a:lnTo>
                      <a:pt x="88" y="72"/>
                    </a:lnTo>
                    <a:lnTo>
                      <a:pt x="96" y="72"/>
                    </a:lnTo>
                    <a:lnTo>
                      <a:pt x="48" y="120"/>
                    </a:lnTo>
                    <a:lnTo>
                      <a:pt x="48" y="112"/>
                    </a:lnTo>
                    <a:lnTo>
                      <a:pt x="32" y="160"/>
                    </a:lnTo>
                    <a:lnTo>
                      <a:pt x="32" y="152"/>
                    </a:lnTo>
                    <a:lnTo>
                      <a:pt x="48" y="208"/>
                    </a:lnTo>
                    <a:lnTo>
                      <a:pt x="48" y="200"/>
                    </a:lnTo>
                    <a:lnTo>
                      <a:pt x="96" y="248"/>
                    </a:lnTo>
                    <a:lnTo>
                      <a:pt x="88" y="240"/>
                    </a:lnTo>
                    <a:lnTo>
                      <a:pt x="168" y="264"/>
                    </a:lnTo>
                    <a:lnTo>
                      <a:pt x="256" y="280"/>
                    </a:lnTo>
                    <a:lnTo>
                      <a:pt x="248" y="280"/>
                    </a:lnTo>
                    <a:lnTo>
                      <a:pt x="336" y="264"/>
                    </a:lnTo>
                    <a:lnTo>
                      <a:pt x="409" y="240"/>
                    </a:lnTo>
                    <a:lnTo>
                      <a:pt x="401" y="248"/>
                    </a:lnTo>
                    <a:lnTo>
                      <a:pt x="449" y="200"/>
                    </a:lnTo>
                    <a:lnTo>
                      <a:pt x="441" y="200"/>
                    </a:lnTo>
                    <a:lnTo>
                      <a:pt x="465" y="144"/>
                    </a:lnTo>
                    <a:lnTo>
                      <a:pt x="497" y="160"/>
                    </a:lnTo>
                    <a:lnTo>
                      <a:pt x="473" y="216"/>
                    </a:lnTo>
                    <a:lnTo>
                      <a:pt x="473" y="224"/>
                    </a:lnTo>
                    <a:lnTo>
                      <a:pt x="425" y="272"/>
                    </a:lnTo>
                    <a:lnTo>
                      <a:pt x="417" y="272"/>
                    </a:lnTo>
                    <a:lnTo>
                      <a:pt x="344" y="296"/>
                    </a:lnTo>
                    <a:lnTo>
                      <a:pt x="256" y="312"/>
                    </a:lnTo>
                    <a:lnTo>
                      <a:pt x="248" y="312"/>
                    </a:lnTo>
                    <a:lnTo>
                      <a:pt x="160" y="296"/>
                    </a:lnTo>
                    <a:lnTo>
                      <a:pt x="80" y="272"/>
                    </a:lnTo>
                    <a:lnTo>
                      <a:pt x="72" y="272"/>
                    </a:lnTo>
                    <a:lnTo>
                      <a:pt x="24" y="224"/>
                    </a:lnTo>
                    <a:lnTo>
                      <a:pt x="16" y="216"/>
                    </a:lnTo>
                    <a:lnTo>
                      <a:pt x="0" y="160"/>
                    </a:lnTo>
                    <a:lnTo>
                      <a:pt x="0" y="152"/>
                    </a:lnTo>
                    <a:lnTo>
                      <a:pt x="16" y="104"/>
                    </a:lnTo>
                    <a:lnTo>
                      <a:pt x="24" y="96"/>
                    </a:lnTo>
                    <a:lnTo>
                      <a:pt x="72" y="48"/>
                    </a:lnTo>
                    <a:lnTo>
                      <a:pt x="80" y="40"/>
                    </a:lnTo>
                    <a:lnTo>
                      <a:pt x="160" y="8"/>
                    </a:lnTo>
                    <a:lnTo>
                      <a:pt x="248" y="0"/>
                    </a:lnTo>
                    <a:lnTo>
                      <a:pt x="336" y="8"/>
                    </a:lnTo>
                    <a:lnTo>
                      <a:pt x="344" y="8"/>
                    </a:lnTo>
                    <a:lnTo>
                      <a:pt x="417" y="40"/>
                    </a:lnTo>
                    <a:lnTo>
                      <a:pt x="425" y="48"/>
                    </a:lnTo>
                    <a:lnTo>
                      <a:pt x="473" y="96"/>
                    </a:lnTo>
                    <a:lnTo>
                      <a:pt x="497" y="144"/>
                    </a:lnTo>
                    <a:lnTo>
                      <a:pt x="465" y="160"/>
                    </a:lnTo>
                    <a:close/>
                  </a:path>
                </a:pathLst>
              </a:cu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545" name="Freeform 377"/>
              <p:cNvSpPr>
                <a:spLocks/>
              </p:cNvSpPr>
              <p:nvPr/>
            </p:nvSpPr>
            <p:spPr bwMode="auto">
              <a:xfrm>
                <a:off x="2992" y="1513"/>
                <a:ext cx="32" cy="16"/>
              </a:xfrm>
              <a:custGeom>
                <a:avLst/>
                <a:gdLst>
                  <a:gd name="T0" fmla="*/ 0 w 32"/>
                  <a:gd name="T1" fmla="*/ 0 h 16"/>
                  <a:gd name="T2" fmla="*/ 0 w 32"/>
                  <a:gd name="T3" fmla="*/ 0 h 16"/>
                  <a:gd name="T4" fmla="*/ 0 w 32"/>
                  <a:gd name="T5" fmla="*/ 16 h 16"/>
                  <a:gd name="T6" fmla="*/ 32 w 32"/>
                  <a:gd name="T7" fmla="*/ 0 h 16"/>
                  <a:gd name="T8" fmla="*/ 32 w 32"/>
                  <a:gd name="T9" fmla="*/ 16 h 16"/>
                  <a:gd name="T10" fmla="*/ 32 w 32"/>
                  <a:gd name="T11" fmla="*/ 16 h 16"/>
                  <a:gd name="T12" fmla="*/ 0 w 32"/>
                  <a:gd name="T13" fmla="*/ 0 h 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2" h="16">
                    <a:moveTo>
                      <a:pt x="0" y="0"/>
                    </a:moveTo>
                    <a:lnTo>
                      <a:pt x="0" y="0"/>
                    </a:lnTo>
                    <a:lnTo>
                      <a:pt x="0" y="16"/>
                    </a:lnTo>
                    <a:lnTo>
                      <a:pt x="32" y="0"/>
                    </a:lnTo>
                    <a:lnTo>
                      <a:pt x="32" y="16"/>
                    </a:lnTo>
                    <a:lnTo>
                      <a:pt x="0" y="0"/>
                    </a:lnTo>
                    <a:close/>
                  </a:path>
                </a:pathLst>
              </a:cu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546" name="Rectangle 378"/>
              <p:cNvSpPr>
                <a:spLocks noChangeArrowheads="1"/>
              </p:cNvSpPr>
              <p:nvPr/>
            </p:nvSpPr>
            <p:spPr bwMode="auto">
              <a:xfrm>
                <a:off x="2642" y="1441"/>
                <a:ext cx="324" cy="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lang="en-US" altLang="zh-TW" sz="1900">
                    <a:solidFill>
                      <a:srgbClr val="0000FF"/>
                    </a:solidFill>
                    <a:latin typeface="Times" panose="02020603050405020304" pitchFamily="18" charset="0"/>
                    <a:ea typeface="新細明體" pitchFamily="18" charset="-120"/>
                  </a:rPr>
                  <a:t>ORD</a:t>
                </a:r>
                <a:endParaRPr lang="en-US" altLang="zh-TW">
                  <a:ea typeface="新細明體" pitchFamily="18" charset="-120"/>
                </a:endParaRPr>
              </a:p>
            </p:txBody>
          </p:sp>
          <p:sp>
            <p:nvSpPr>
              <p:cNvPr id="49547" name="Freeform 379"/>
              <p:cNvSpPr>
                <a:spLocks/>
              </p:cNvSpPr>
              <p:nvPr/>
            </p:nvSpPr>
            <p:spPr bwMode="auto">
              <a:xfrm>
                <a:off x="583" y="3010"/>
                <a:ext cx="464" cy="280"/>
              </a:xfrm>
              <a:custGeom>
                <a:avLst/>
                <a:gdLst>
                  <a:gd name="T0" fmla="*/ 464 w 464"/>
                  <a:gd name="T1" fmla="*/ 136 h 280"/>
                  <a:gd name="T2" fmla="*/ 440 w 464"/>
                  <a:gd name="T3" fmla="*/ 88 h 280"/>
                  <a:gd name="T4" fmla="*/ 392 w 464"/>
                  <a:gd name="T5" fmla="*/ 40 h 280"/>
                  <a:gd name="T6" fmla="*/ 320 w 464"/>
                  <a:gd name="T7" fmla="*/ 8 h 280"/>
                  <a:gd name="T8" fmla="*/ 232 w 464"/>
                  <a:gd name="T9" fmla="*/ 0 h 280"/>
                  <a:gd name="T10" fmla="*/ 144 w 464"/>
                  <a:gd name="T11" fmla="*/ 8 h 280"/>
                  <a:gd name="T12" fmla="*/ 64 w 464"/>
                  <a:gd name="T13" fmla="*/ 40 h 280"/>
                  <a:gd name="T14" fmla="*/ 16 w 464"/>
                  <a:gd name="T15" fmla="*/ 88 h 280"/>
                  <a:gd name="T16" fmla="*/ 0 w 464"/>
                  <a:gd name="T17" fmla="*/ 136 h 280"/>
                  <a:gd name="T18" fmla="*/ 16 w 464"/>
                  <a:gd name="T19" fmla="*/ 192 h 280"/>
                  <a:gd name="T20" fmla="*/ 64 w 464"/>
                  <a:gd name="T21" fmla="*/ 240 h 280"/>
                  <a:gd name="T22" fmla="*/ 144 w 464"/>
                  <a:gd name="T23" fmla="*/ 264 h 280"/>
                  <a:gd name="T24" fmla="*/ 232 w 464"/>
                  <a:gd name="T25" fmla="*/ 280 h 280"/>
                  <a:gd name="T26" fmla="*/ 320 w 464"/>
                  <a:gd name="T27" fmla="*/ 264 h 280"/>
                  <a:gd name="T28" fmla="*/ 392 w 464"/>
                  <a:gd name="T29" fmla="*/ 240 h 280"/>
                  <a:gd name="T30" fmla="*/ 440 w 464"/>
                  <a:gd name="T31" fmla="*/ 192 h 280"/>
                  <a:gd name="T32" fmla="*/ 464 w 464"/>
                  <a:gd name="T33" fmla="*/ 136 h 28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64" h="280">
                    <a:moveTo>
                      <a:pt x="464" y="136"/>
                    </a:moveTo>
                    <a:lnTo>
                      <a:pt x="440" y="88"/>
                    </a:lnTo>
                    <a:lnTo>
                      <a:pt x="392" y="40"/>
                    </a:lnTo>
                    <a:lnTo>
                      <a:pt x="320" y="8"/>
                    </a:lnTo>
                    <a:lnTo>
                      <a:pt x="232" y="0"/>
                    </a:lnTo>
                    <a:lnTo>
                      <a:pt x="144" y="8"/>
                    </a:lnTo>
                    <a:lnTo>
                      <a:pt x="64" y="40"/>
                    </a:lnTo>
                    <a:lnTo>
                      <a:pt x="16" y="88"/>
                    </a:lnTo>
                    <a:lnTo>
                      <a:pt x="0" y="136"/>
                    </a:lnTo>
                    <a:lnTo>
                      <a:pt x="16" y="192"/>
                    </a:lnTo>
                    <a:lnTo>
                      <a:pt x="64" y="240"/>
                    </a:lnTo>
                    <a:lnTo>
                      <a:pt x="144" y="264"/>
                    </a:lnTo>
                    <a:lnTo>
                      <a:pt x="232" y="280"/>
                    </a:lnTo>
                    <a:lnTo>
                      <a:pt x="320" y="264"/>
                    </a:lnTo>
                    <a:lnTo>
                      <a:pt x="392" y="240"/>
                    </a:lnTo>
                    <a:lnTo>
                      <a:pt x="440" y="192"/>
                    </a:lnTo>
                    <a:lnTo>
                      <a:pt x="464" y="136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548" name="Freeform 380"/>
              <p:cNvSpPr>
                <a:spLocks/>
              </p:cNvSpPr>
              <p:nvPr/>
            </p:nvSpPr>
            <p:spPr bwMode="auto">
              <a:xfrm>
                <a:off x="567" y="2994"/>
                <a:ext cx="496" cy="312"/>
              </a:xfrm>
              <a:custGeom>
                <a:avLst/>
                <a:gdLst>
                  <a:gd name="T0" fmla="*/ 440 w 496"/>
                  <a:gd name="T1" fmla="*/ 112 h 312"/>
                  <a:gd name="T2" fmla="*/ 448 w 496"/>
                  <a:gd name="T3" fmla="*/ 120 h 312"/>
                  <a:gd name="T4" fmla="*/ 400 w 496"/>
                  <a:gd name="T5" fmla="*/ 72 h 312"/>
                  <a:gd name="T6" fmla="*/ 328 w 496"/>
                  <a:gd name="T7" fmla="*/ 40 h 312"/>
                  <a:gd name="T8" fmla="*/ 336 w 496"/>
                  <a:gd name="T9" fmla="*/ 40 h 312"/>
                  <a:gd name="T10" fmla="*/ 248 w 496"/>
                  <a:gd name="T11" fmla="*/ 32 h 312"/>
                  <a:gd name="T12" fmla="*/ 160 w 496"/>
                  <a:gd name="T13" fmla="*/ 40 h 312"/>
                  <a:gd name="T14" fmla="*/ 168 w 496"/>
                  <a:gd name="T15" fmla="*/ 40 h 312"/>
                  <a:gd name="T16" fmla="*/ 96 w 496"/>
                  <a:gd name="T17" fmla="*/ 72 h 312"/>
                  <a:gd name="T18" fmla="*/ 48 w 496"/>
                  <a:gd name="T19" fmla="*/ 120 h 312"/>
                  <a:gd name="T20" fmla="*/ 48 w 496"/>
                  <a:gd name="T21" fmla="*/ 112 h 312"/>
                  <a:gd name="T22" fmla="*/ 32 w 496"/>
                  <a:gd name="T23" fmla="*/ 152 h 312"/>
                  <a:gd name="T24" fmla="*/ 48 w 496"/>
                  <a:gd name="T25" fmla="*/ 208 h 312"/>
                  <a:gd name="T26" fmla="*/ 48 w 496"/>
                  <a:gd name="T27" fmla="*/ 200 h 312"/>
                  <a:gd name="T28" fmla="*/ 88 w 496"/>
                  <a:gd name="T29" fmla="*/ 240 h 312"/>
                  <a:gd name="T30" fmla="*/ 168 w 496"/>
                  <a:gd name="T31" fmla="*/ 264 h 312"/>
                  <a:gd name="T32" fmla="*/ 168 w 496"/>
                  <a:gd name="T33" fmla="*/ 264 h 312"/>
                  <a:gd name="T34" fmla="*/ 248 w 496"/>
                  <a:gd name="T35" fmla="*/ 280 h 312"/>
                  <a:gd name="T36" fmla="*/ 336 w 496"/>
                  <a:gd name="T37" fmla="*/ 264 h 312"/>
                  <a:gd name="T38" fmla="*/ 336 w 496"/>
                  <a:gd name="T39" fmla="*/ 264 h 312"/>
                  <a:gd name="T40" fmla="*/ 400 w 496"/>
                  <a:gd name="T41" fmla="*/ 248 h 312"/>
                  <a:gd name="T42" fmla="*/ 448 w 496"/>
                  <a:gd name="T43" fmla="*/ 200 h 312"/>
                  <a:gd name="T44" fmla="*/ 440 w 496"/>
                  <a:gd name="T45" fmla="*/ 200 h 312"/>
                  <a:gd name="T46" fmla="*/ 464 w 496"/>
                  <a:gd name="T47" fmla="*/ 144 h 312"/>
                  <a:gd name="T48" fmla="*/ 496 w 496"/>
                  <a:gd name="T49" fmla="*/ 160 h 312"/>
                  <a:gd name="T50" fmla="*/ 472 w 496"/>
                  <a:gd name="T51" fmla="*/ 216 h 312"/>
                  <a:gd name="T52" fmla="*/ 424 w 496"/>
                  <a:gd name="T53" fmla="*/ 272 h 312"/>
                  <a:gd name="T54" fmla="*/ 416 w 496"/>
                  <a:gd name="T55" fmla="*/ 272 h 312"/>
                  <a:gd name="T56" fmla="*/ 344 w 496"/>
                  <a:gd name="T57" fmla="*/ 296 h 312"/>
                  <a:gd name="T58" fmla="*/ 256 w 496"/>
                  <a:gd name="T59" fmla="*/ 312 h 312"/>
                  <a:gd name="T60" fmla="*/ 248 w 496"/>
                  <a:gd name="T61" fmla="*/ 312 h 312"/>
                  <a:gd name="T62" fmla="*/ 160 w 496"/>
                  <a:gd name="T63" fmla="*/ 296 h 312"/>
                  <a:gd name="T64" fmla="*/ 80 w 496"/>
                  <a:gd name="T65" fmla="*/ 272 h 312"/>
                  <a:gd name="T66" fmla="*/ 72 w 496"/>
                  <a:gd name="T67" fmla="*/ 272 h 312"/>
                  <a:gd name="T68" fmla="*/ 24 w 496"/>
                  <a:gd name="T69" fmla="*/ 224 h 312"/>
                  <a:gd name="T70" fmla="*/ 0 w 496"/>
                  <a:gd name="T71" fmla="*/ 160 h 312"/>
                  <a:gd name="T72" fmla="*/ 0 w 496"/>
                  <a:gd name="T73" fmla="*/ 152 h 312"/>
                  <a:gd name="T74" fmla="*/ 16 w 496"/>
                  <a:gd name="T75" fmla="*/ 104 h 312"/>
                  <a:gd name="T76" fmla="*/ 72 w 496"/>
                  <a:gd name="T77" fmla="*/ 48 h 312"/>
                  <a:gd name="T78" fmla="*/ 80 w 496"/>
                  <a:gd name="T79" fmla="*/ 40 h 312"/>
                  <a:gd name="T80" fmla="*/ 160 w 496"/>
                  <a:gd name="T81" fmla="*/ 8 h 312"/>
                  <a:gd name="T82" fmla="*/ 248 w 496"/>
                  <a:gd name="T83" fmla="*/ 0 h 312"/>
                  <a:gd name="T84" fmla="*/ 248 w 496"/>
                  <a:gd name="T85" fmla="*/ 0 h 312"/>
                  <a:gd name="T86" fmla="*/ 336 w 496"/>
                  <a:gd name="T87" fmla="*/ 8 h 312"/>
                  <a:gd name="T88" fmla="*/ 416 w 496"/>
                  <a:gd name="T89" fmla="*/ 40 h 312"/>
                  <a:gd name="T90" fmla="*/ 424 w 496"/>
                  <a:gd name="T91" fmla="*/ 48 h 312"/>
                  <a:gd name="T92" fmla="*/ 472 w 496"/>
                  <a:gd name="T93" fmla="*/ 96 h 312"/>
                  <a:gd name="T94" fmla="*/ 496 w 496"/>
                  <a:gd name="T95" fmla="*/ 144 h 312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496" h="312">
                    <a:moveTo>
                      <a:pt x="464" y="160"/>
                    </a:moveTo>
                    <a:lnTo>
                      <a:pt x="440" y="112"/>
                    </a:lnTo>
                    <a:lnTo>
                      <a:pt x="448" y="120"/>
                    </a:lnTo>
                    <a:lnTo>
                      <a:pt x="400" y="72"/>
                    </a:lnTo>
                    <a:lnTo>
                      <a:pt x="328" y="40"/>
                    </a:lnTo>
                    <a:lnTo>
                      <a:pt x="336" y="40"/>
                    </a:lnTo>
                    <a:lnTo>
                      <a:pt x="248" y="32"/>
                    </a:lnTo>
                    <a:lnTo>
                      <a:pt x="160" y="40"/>
                    </a:lnTo>
                    <a:lnTo>
                      <a:pt x="168" y="40"/>
                    </a:lnTo>
                    <a:lnTo>
                      <a:pt x="88" y="72"/>
                    </a:lnTo>
                    <a:lnTo>
                      <a:pt x="96" y="72"/>
                    </a:lnTo>
                    <a:lnTo>
                      <a:pt x="48" y="120"/>
                    </a:lnTo>
                    <a:lnTo>
                      <a:pt x="48" y="112"/>
                    </a:lnTo>
                    <a:lnTo>
                      <a:pt x="32" y="160"/>
                    </a:lnTo>
                    <a:lnTo>
                      <a:pt x="32" y="152"/>
                    </a:lnTo>
                    <a:lnTo>
                      <a:pt x="48" y="208"/>
                    </a:lnTo>
                    <a:lnTo>
                      <a:pt x="48" y="200"/>
                    </a:lnTo>
                    <a:lnTo>
                      <a:pt x="96" y="248"/>
                    </a:lnTo>
                    <a:lnTo>
                      <a:pt x="88" y="240"/>
                    </a:lnTo>
                    <a:lnTo>
                      <a:pt x="168" y="264"/>
                    </a:lnTo>
                    <a:lnTo>
                      <a:pt x="256" y="280"/>
                    </a:lnTo>
                    <a:lnTo>
                      <a:pt x="248" y="280"/>
                    </a:lnTo>
                    <a:lnTo>
                      <a:pt x="336" y="264"/>
                    </a:lnTo>
                    <a:lnTo>
                      <a:pt x="408" y="240"/>
                    </a:lnTo>
                    <a:lnTo>
                      <a:pt x="400" y="248"/>
                    </a:lnTo>
                    <a:lnTo>
                      <a:pt x="448" y="200"/>
                    </a:lnTo>
                    <a:lnTo>
                      <a:pt x="440" y="200"/>
                    </a:lnTo>
                    <a:lnTo>
                      <a:pt x="464" y="144"/>
                    </a:lnTo>
                    <a:lnTo>
                      <a:pt x="496" y="160"/>
                    </a:lnTo>
                    <a:lnTo>
                      <a:pt x="472" y="216"/>
                    </a:lnTo>
                    <a:lnTo>
                      <a:pt x="472" y="224"/>
                    </a:lnTo>
                    <a:lnTo>
                      <a:pt x="424" y="272"/>
                    </a:lnTo>
                    <a:lnTo>
                      <a:pt x="416" y="272"/>
                    </a:lnTo>
                    <a:lnTo>
                      <a:pt x="344" y="296"/>
                    </a:lnTo>
                    <a:lnTo>
                      <a:pt x="256" y="312"/>
                    </a:lnTo>
                    <a:lnTo>
                      <a:pt x="248" y="312"/>
                    </a:lnTo>
                    <a:lnTo>
                      <a:pt x="160" y="296"/>
                    </a:lnTo>
                    <a:lnTo>
                      <a:pt x="80" y="272"/>
                    </a:lnTo>
                    <a:lnTo>
                      <a:pt x="72" y="272"/>
                    </a:lnTo>
                    <a:lnTo>
                      <a:pt x="24" y="224"/>
                    </a:lnTo>
                    <a:lnTo>
                      <a:pt x="16" y="216"/>
                    </a:lnTo>
                    <a:lnTo>
                      <a:pt x="0" y="160"/>
                    </a:lnTo>
                    <a:lnTo>
                      <a:pt x="0" y="152"/>
                    </a:lnTo>
                    <a:lnTo>
                      <a:pt x="16" y="104"/>
                    </a:lnTo>
                    <a:lnTo>
                      <a:pt x="24" y="96"/>
                    </a:lnTo>
                    <a:lnTo>
                      <a:pt x="72" y="48"/>
                    </a:lnTo>
                    <a:lnTo>
                      <a:pt x="80" y="40"/>
                    </a:lnTo>
                    <a:lnTo>
                      <a:pt x="160" y="8"/>
                    </a:lnTo>
                    <a:lnTo>
                      <a:pt x="248" y="0"/>
                    </a:lnTo>
                    <a:lnTo>
                      <a:pt x="336" y="8"/>
                    </a:lnTo>
                    <a:lnTo>
                      <a:pt x="344" y="8"/>
                    </a:lnTo>
                    <a:lnTo>
                      <a:pt x="416" y="40"/>
                    </a:lnTo>
                    <a:lnTo>
                      <a:pt x="424" y="48"/>
                    </a:lnTo>
                    <a:lnTo>
                      <a:pt x="472" y="96"/>
                    </a:lnTo>
                    <a:lnTo>
                      <a:pt x="496" y="144"/>
                    </a:lnTo>
                    <a:lnTo>
                      <a:pt x="464" y="160"/>
                    </a:lnTo>
                    <a:close/>
                  </a:path>
                </a:pathLst>
              </a:cu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549" name="Freeform 381"/>
              <p:cNvSpPr>
                <a:spLocks/>
              </p:cNvSpPr>
              <p:nvPr/>
            </p:nvSpPr>
            <p:spPr bwMode="auto">
              <a:xfrm>
                <a:off x="1031" y="3138"/>
                <a:ext cx="32" cy="16"/>
              </a:xfrm>
              <a:custGeom>
                <a:avLst/>
                <a:gdLst>
                  <a:gd name="T0" fmla="*/ 0 w 32"/>
                  <a:gd name="T1" fmla="*/ 0 h 16"/>
                  <a:gd name="T2" fmla="*/ 0 w 32"/>
                  <a:gd name="T3" fmla="*/ 0 h 16"/>
                  <a:gd name="T4" fmla="*/ 0 w 32"/>
                  <a:gd name="T5" fmla="*/ 16 h 16"/>
                  <a:gd name="T6" fmla="*/ 32 w 32"/>
                  <a:gd name="T7" fmla="*/ 0 h 16"/>
                  <a:gd name="T8" fmla="*/ 32 w 32"/>
                  <a:gd name="T9" fmla="*/ 16 h 16"/>
                  <a:gd name="T10" fmla="*/ 32 w 32"/>
                  <a:gd name="T11" fmla="*/ 16 h 16"/>
                  <a:gd name="T12" fmla="*/ 0 w 32"/>
                  <a:gd name="T13" fmla="*/ 0 h 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2" h="16">
                    <a:moveTo>
                      <a:pt x="0" y="0"/>
                    </a:moveTo>
                    <a:lnTo>
                      <a:pt x="0" y="0"/>
                    </a:lnTo>
                    <a:lnTo>
                      <a:pt x="0" y="16"/>
                    </a:lnTo>
                    <a:lnTo>
                      <a:pt x="32" y="0"/>
                    </a:lnTo>
                    <a:lnTo>
                      <a:pt x="32" y="16"/>
                    </a:lnTo>
                    <a:lnTo>
                      <a:pt x="0" y="0"/>
                    </a:lnTo>
                    <a:close/>
                  </a:path>
                </a:pathLst>
              </a:cu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550" name="Rectangle 382"/>
              <p:cNvSpPr>
                <a:spLocks noChangeArrowheads="1"/>
              </p:cNvSpPr>
              <p:nvPr/>
            </p:nvSpPr>
            <p:spPr bwMode="auto">
              <a:xfrm>
                <a:off x="690" y="3066"/>
                <a:ext cx="316" cy="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lang="en-US" altLang="zh-TW" sz="1900">
                    <a:solidFill>
                      <a:srgbClr val="0000FF"/>
                    </a:solidFill>
                    <a:latin typeface="Times" panose="02020603050405020304" pitchFamily="18" charset="0"/>
                    <a:ea typeface="新細明體" pitchFamily="18" charset="-120"/>
                  </a:rPr>
                  <a:t>LAX</a:t>
                </a:r>
                <a:endParaRPr lang="en-US" altLang="zh-TW">
                  <a:ea typeface="新細明體" pitchFamily="18" charset="-120"/>
                </a:endParaRPr>
              </a:p>
            </p:txBody>
          </p:sp>
          <p:sp>
            <p:nvSpPr>
              <p:cNvPr id="49551" name="Freeform 383"/>
              <p:cNvSpPr>
                <a:spLocks/>
              </p:cNvSpPr>
              <p:nvPr/>
            </p:nvSpPr>
            <p:spPr bwMode="auto">
              <a:xfrm>
                <a:off x="1999" y="2858"/>
                <a:ext cx="464" cy="280"/>
              </a:xfrm>
              <a:custGeom>
                <a:avLst/>
                <a:gdLst>
                  <a:gd name="T0" fmla="*/ 464 w 464"/>
                  <a:gd name="T1" fmla="*/ 136 h 280"/>
                  <a:gd name="T2" fmla="*/ 440 w 464"/>
                  <a:gd name="T3" fmla="*/ 88 h 280"/>
                  <a:gd name="T4" fmla="*/ 392 w 464"/>
                  <a:gd name="T5" fmla="*/ 40 h 280"/>
                  <a:gd name="T6" fmla="*/ 320 w 464"/>
                  <a:gd name="T7" fmla="*/ 8 h 280"/>
                  <a:gd name="T8" fmla="*/ 232 w 464"/>
                  <a:gd name="T9" fmla="*/ 0 h 280"/>
                  <a:gd name="T10" fmla="*/ 144 w 464"/>
                  <a:gd name="T11" fmla="*/ 8 h 280"/>
                  <a:gd name="T12" fmla="*/ 64 w 464"/>
                  <a:gd name="T13" fmla="*/ 40 h 280"/>
                  <a:gd name="T14" fmla="*/ 16 w 464"/>
                  <a:gd name="T15" fmla="*/ 88 h 280"/>
                  <a:gd name="T16" fmla="*/ 0 w 464"/>
                  <a:gd name="T17" fmla="*/ 136 h 280"/>
                  <a:gd name="T18" fmla="*/ 16 w 464"/>
                  <a:gd name="T19" fmla="*/ 192 h 280"/>
                  <a:gd name="T20" fmla="*/ 64 w 464"/>
                  <a:gd name="T21" fmla="*/ 240 h 280"/>
                  <a:gd name="T22" fmla="*/ 144 w 464"/>
                  <a:gd name="T23" fmla="*/ 264 h 280"/>
                  <a:gd name="T24" fmla="*/ 232 w 464"/>
                  <a:gd name="T25" fmla="*/ 280 h 280"/>
                  <a:gd name="T26" fmla="*/ 320 w 464"/>
                  <a:gd name="T27" fmla="*/ 264 h 280"/>
                  <a:gd name="T28" fmla="*/ 392 w 464"/>
                  <a:gd name="T29" fmla="*/ 240 h 280"/>
                  <a:gd name="T30" fmla="*/ 440 w 464"/>
                  <a:gd name="T31" fmla="*/ 192 h 280"/>
                  <a:gd name="T32" fmla="*/ 464 w 464"/>
                  <a:gd name="T33" fmla="*/ 136 h 28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64" h="280">
                    <a:moveTo>
                      <a:pt x="464" y="136"/>
                    </a:moveTo>
                    <a:lnTo>
                      <a:pt x="440" y="88"/>
                    </a:lnTo>
                    <a:lnTo>
                      <a:pt x="392" y="40"/>
                    </a:lnTo>
                    <a:lnTo>
                      <a:pt x="320" y="8"/>
                    </a:lnTo>
                    <a:lnTo>
                      <a:pt x="232" y="0"/>
                    </a:lnTo>
                    <a:lnTo>
                      <a:pt x="144" y="8"/>
                    </a:lnTo>
                    <a:lnTo>
                      <a:pt x="64" y="40"/>
                    </a:lnTo>
                    <a:lnTo>
                      <a:pt x="16" y="88"/>
                    </a:lnTo>
                    <a:lnTo>
                      <a:pt x="0" y="136"/>
                    </a:lnTo>
                    <a:lnTo>
                      <a:pt x="16" y="192"/>
                    </a:lnTo>
                    <a:lnTo>
                      <a:pt x="64" y="240"/>
                    </a:lnTo>
                    <a:lnTo>
                      <a:pt x="144" y="264"/>
                    </a:lnTo>
                    <a:lnTo>
                      <a:pt x="232" y="280"/>
                    </a:lnTo>
                    <a:lnTo>
                      <a:pt x="320" y="264"/>
                    </a:lnTo>
                    <a:lnTo>
                      <a:pt x="392" y="240"/>
                    </a:lnTo>
                    <a:lnTo>
                      <a:pt x="440" y="192"/>
                    </a:lnTo>
                    <a:lnTo>
                      <a:pt x="464" y="136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552" name="Freeform 384"/>
              <p:cNvSpPr>
                <a:spLocks/>
              </p:cNvSpPr>
              <p:nvPr/>
            </p:nvSpPr>
            <p:spPr bwMode="auto">
              <a:xfrm>
                <a:off x="1983" y="2842"/>
                <a:ext cx="496" cy="312"/>
              </a:xfrm>
              <a:custGeom>
                <a:avLst/>
                <a:gdLst>
                  <a:gd name="T0" fmla="*/ 440 w 496"/>
                  <a:gd name="T1" fmla="*/ 112 h 312"/>
                  <a:gd name="T2" fmla="*/ 448 w 496"/>
                  <a:gd name="T3" fmla="*/ 120 h 312"/>
                  <a:gd name="T4" fmla="*/ 400 w 496"/>
                  <a:gd name="T5" fmla="*/ 72 h 312"/>
                  <a:gd name="T6" fmla="*/ 328 w 496"/>
                  <a:gd name="T7" fmla="*/ 40 h 312"/>
                  <a:gd name="T8" fmla="*/ 336 w 496"/>
                  <a:gd name="T9" fmla="*/ 40 h 312"/>
                  <a:gd name="T10" fmla="*/ 248 w 496"/>
                  <a:gd name="T11" fmla="*/ 32 h 312"/>
                  <a:gd name="T12" fmla="*/ 160 w 496"/>
                  <a:gd name="T13" fmla="*/ 40 h 312"/>
                  <a:gd name="T14" fmla="*/ 168 w 496"/>
                  <a:gd name="T15" fmla="*/ 40 h 312"/>
                  <a:gd name="T16" fmla="*/ 96 w 496"/>
                  <a:gd name="T17" fmla="*/ 72 h 312"/>
                  <a:gd name="T18" fmla="*/ 48 w 496"/>
                  <a:gd name="T19" fmla="*/ 120 h 312"/>
                  <a:gd name="T20" fmla="*/ 48 w 496"/>
                  <a:gd name="T21" fmla="*/ 112 h 312"/>
                  <a:gd name="T22" fmla="*/ 32 w 496"/>
                  <a:gd name="T23" fmla="*/ 152 h 312"/>
                  <a:gd name="T24" fmla="*/ 48 w 496"/>
                  <a:gd name="T25" fmla="*/ 208 h 312"/>
                  <a:gd name="T26" fmla="*/ 48 w 496"/>
                  <a:gd name="T27" fmla="*/ 200 h 312"/>
                  <a:gd name="T28" fmla="*/ 88 w 496"/>
                  <a:gd name="T29" fmla="*/ 240 h 312"/>
                  <a:gd name="T30" fmla="*/ 168 w 496"/>
                  <a:gd name="T31" fmla="*/ 264 h 312"/>
                  <a:gd name="T32" fmla="*/ 168 w 496"/>
                  <a:gd name="T33" fmla="*/ 264 h 312"/>
                  <a:gd name="T34" fmla="*/ 248 w 496"/>
                  <a:gd name="T35" fmla="*/ 280 h 312"/>
                  <a:gd name="T36" fmla="*/ 336 w 496"/>
                  <a:gd name="T37" fmla="*/ 264 h 312"/>
                  <a:gd name="T38" fmla="*/ 336 w 496"/>
                  <a:gd name="T39" fmla="*/ 264 h 312"/>
                  <a:gd name="T40" fmla="*/ 400 w 496"/>
                  <a:gd name="T41" fmla="*/ 248 h 312"/>
                  <a:gd name="T42" fmla="*/ 448 w 496"/>
                  <a:gd name="T43" fmla="*/ 200 h 312"/>
                  <a:gd name="T44" fmla="*/ 440 w 496"/>
                  <a:gd name="T45" fmla="*/ 200 h 312"/>
                  <a:gd name="T46" fmla="*/ 464 w 496"/>
                  <a:gd name="T47" fmla="*/ 144 h 312"/>
                  <a:gd name="T48" fmla="*/ 496 w 496"/>
                  <a:gd name="T49" fmla="*/ 160 h 312"/>
                  <a:gd name="T50" fmla="*/ 472 w 496"/>
                  <a:gd name="T51" fmla="*/ 216 h 312"/>
                  <a:gd name="T52" fmla="*/ 424 w 496"/>
                  <a:gd name="T53" fmla="*/ 272 h 312"/>
                  <a:gd name="T54" fmla="*/ 416 w 496"/>
                  <a:gd name="T55" fmla="*/ 272 h 312"/>
                  <a:gd name="T56" fmla="*/ 344 w 496"/>
                  <a:gd name="T57" fmla="*/ 296 h 312"/>
                  <a:gd name="T58" fmla="*/ 256 w 496"/>
                  <a:gd name="T59" fmla="*/ 312 h 312"/>
                  <a:gd name="T60" fmla="*/ 248 w 496"/>
                  <a:gd name="T61" fmla="*/ 312 h 312"/>
                  <a:gd name="T62" fmla="*/ 160 w 496"/>
                  <a:gd name="T63" fmla="*/ 296 h 312"/>
                  <a:gd name="T64" fmla="*/ 80 w 496"/>
                  <a:gd name="T65" fmla="*/ 272 h 312"/>
                  <a:gd name="T66" fmla="*/ 72 w 496"/>
                  <a:gd name="T67" fmla="*/ 272 h 312"/>
                  <a:gd name="T68" fmla="*/ 24 w 496"/>
                  <a:gd name="T69" fmla="*/ 224 h 312"/>
                  <a:gd name="T70" fmla="*/ 0 w 496"/>
                  <a:gd name="T71" fmla="*/ 160 h 312"/>
                  <a:gd name="T72" fmla="*/ 0 w 496"/>
                  <a:gd name="T73" fmla="*/ 152 h 312"/>
                  <a:gd name="T74" fmla="*/ 16 w 496"/>
                  <a:gd name="T75" fmla="*/ 104 h 312"/>
                  <a:gd name="T76" fmla="*/ 72 w 496"/>
                  <a:gd name="T77" fmla="*/ 48 h 312"/>
                  <a:gd name="T78" fmla="*/ 80 w 496"/>
                  <a:gd name="T79" fmla="*/ 40 h 312"/>
                  <a:gd name="T80" fmla="*/ 160 w 496"/>
                  <a:gd name="T81" fmla="*/ 8 h 312"/>
                  <a:gd name="T82" fmla="*/ 248 w 496"/>
                  <a:gd name="T83" fmla="*/ 0 h 312"/>
                  <a:gd name="T84" fmla="*/ 248 w 496"/>
                  <a:gd name="T85" fmla="*/ 0 h 312"/>
                  <a:gd name="T86" fmla="*/ 336 w 496"/>
                  <a:gd name="T87" fmla="*/ 8 h 312"/>
                  <a:gd name="T88" fmla="*/ 416 w 496"/>
                  <a:gd name="T89" fmla="*/ 40 h 312"/>
                  <a:gd name="T90" fmla="*/ 424 w 496"/>
                  <a:gd name="T91" fmla="*/ 48 h 312"/>
                  <a:gd name="T92" fmla="*/ 472 w 496"/>
                  <a:gd name="T93" fmla="*/ 96 h 312"/>
                  <a:gd name="T94" fmla="*/ 496 w 496"/>
                  <a:gd name="T95" fmla="*/ 144 h 312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496" h="312">
                    <a:moveTo>
                      <a:pt x="464" y="160"/>
                    </a:moveTo>
                    <a:lnTo>
                      <a:pt x="440" y="112"/>
                    </a:lnTo>
                    <a:lnTo>
                      <a:pt x="448" y="120"/>
                    </a:lnTo>
                    <a:lnTo>
                      <a:pt x="400" y="72"/>
                    </a:lnTo>
                    <a:lnTo>
                      <a:pt x="328" y="40"/>
                    </a:lnTo>
                    <a:lnTo>
                      <a:pt x="336" y="40"/>
                    </a:lnTo>
                    <a:lnTo>
                      <a:pt x="248" y="32"/>
                    </a:lnTo>
                    <a:lnTo>
                      <a:pt x="160" y="40"/>
                    </a:lnTo>
                    <a:lnTo>
                      <a:pt x="168" y="40"/>
                    </a:lnTo>
                    <a:lnTo>
                      <a:pt x="88" y="72"/>
                    </a:lnTo>
                    <a:lnTo>
                      <a:pt x="96" y="72"/>
                    </a:lnTo>
                    <a:lnTo>
                      <a:pt x="48" y="120"/>
                    </a:lnTo>
                    <a:lnTo>
                      <a:pt x="48" y="112"/>
                    </a:lnTo>
                    <a:lnTo>
                      <a:pt x="32" y="160"/>
                    </a:lnTo>
                    <a:lnTo>
                      <a:pt x="32" y="152"/>
                    </a:lnTo>
                    <a:lnTo>
                      <a:pt x="48" y="208"/>
                    </a:lnTo>
                    <a:lnTo>
                      <a:pt x="48" y="200"/>
                    </a:lnTo>
                    <a:lnTo>
                      <a:pt x="96" y="248"/>
                    </a:lnTo>
                    <a:lnTo>
                      <a:pt x="88" y="240"/>
                    </a:lnTo>
                    <a:lnTo>
                      <a:pt x="168" y="264"/>
                    </a:lnTo>
                    <a:lnTo>
                      <a:pt x="256" y="280"/>
                    </a:lnTo>
                    <a:lnTo>
                      <a:pt x="248" y="280"/>
                    </a:lnTo>
                    <a:lnTo>
                      <a:pt x="336" y="264"/>
                    </a:lnTo>
                    <a:lnTo>
                      <a:pt x="408" y="240"/>
                    </a:lnTo>
                    <a:lnTo>
                      <a:pt x="400" y="248"/>
                    </a:lnTo>
                    <a:lnTo>
                      <a:pt x="448" y="200"/>
                    </a:lnTo>
                    <a:lnTo>
                      <a:pt x="440" y="200"/>
                    </a:lnTo>
                    <a:lnTo>
                      <a:pt x="464" y="144"/>
                    </a:lnTo>
                    <a:lnTo>
                      <a:pt x="496" y="160"/>
                    </a:lnTo>
                    <a:lnTo>
                      <a:pt x="472" y="216"/>
                    </a:lnTo>
                    <a:lnTo>
                      <a:pt x="472" y="224"/>
                    </a:lnTo>
                    <a:lnTo>
                      <a:pt x="424" y="272"/>
                    </a:lnTo>
                    <a:lnTo>
                      <a:pt x="416" y="272"/>
                    </a:lnTo>
                    <a:lnTo>
                      <a:pt x="344" y="296"/>
                    </a:lnTo>
                    <a:lnTo>
                      <a:pt x="256" y="312"/>
                    </a:lnTo>
                    <a:lnTo>
                      <a:pt x="248" y="312"/>
                    </a:lnTo>
                    <a:lnTo>
                      <a:pt x="160" y="296"/>
                    </a:lnTo>
                    <a:lnTo>
                      <a:pt x="80" y="272"/>
                    </a:lnTo>
                    <a:lnTo>
                      <a:pt x="72" y="272"/>
                    </a:lnTo>
                    <a:lnTo>
                      <a:pt x="24" y="224"/>
                    </a:lnTo>
                    <a:lnTo>
                      <a:pt x="16" y="216"/>
                    </a:lnTo>
                    <a:lnTo>
                      <a:pt x="0" y="160"/>
                    </a:lnTo>
                    <a:lnTo>
                      <a:pt x="0" y="152"/>
                    </a:lnTo>
                    <a:lnTo>
                      <a:pt x="16" y="104"/>
                    </a:lnTo>
                    <a:lnTo>
                      <a:pt x="24" y="96"/>
                    </a:lnTo>
                    <a:lnTo>
                      <a:pt x="72" y="48"/>
                    </a:lnTo>
                    <a:lnTo>
                      <a:pt x="80" y="40"/>
                    </a:lnTo>
                    <a:lnTo>
                      <a:pt x="160" y="8"/>
                    </a:lnTo>
                    <a:lnTo>
                      <a:pt x="248" y="0"/>
                    </a:lnTo>
                    <a:lnTo>
                      <a:pt x="336" y="8"/>
                    </a:lnTo>
                    <a:lnTo>
                      <a:pt x="344" y="8"/>
                    </a:lnTo>
                    <a:lnTo>
                      <a:pt x="416" y="40"/>
                    </a:lnTo>
                    <a:lnTo>
                      <a:pt x="424" y="48"/>
                    </a:lnTo>
                    <a:lnTo>
                      <a:pt x="472" y="96"/>
                    </a:lnTo>
                    <a:lnTo>
                      <a:pt x="496" y="144"/>
                    </a:lnTo>
                    <a:lnTo>
                      <a:pt x="464" y="160"/>
                    </a:lnTo>
                    <a:close/>
                  </a:path>
                </a:pathLst>
              </a:cu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553" name="Freeform 385"/>
              <p:cNvSpPr>
                <a:spLocks/>
              </p:cNvSpPr>
              <p:nvPr/>
            </p:nvSpPr>
            <p:spPr bwMode="auto">
              <a:xfrm>
                <a:off x="2447" y="2986"/>
                <a:ext cx="32" cy="16"/>
              </a:xfrm>
              <a:custGeom>
                <a:avLst/>
                <a:gdLst>
                  <a:gd name="T0" fmla="*/ 0 w 32"/>
                  <a:gd name="T1" fmla="*/ 0 h 16"/>
                  <a:gd name="T2" fmla="*/ 0 w 32"/>
                  <a:gd name="T3" fmla="*/ 0 h 16"/>
                  <a:gd name="T4" fmla="*/ 0 w 32"/>
                  <a:gd name="T5" fmla="*/ 16 h 16"/>
                  <a:gd name="T6" fmla="*/ 32 w 32"/>
                  <a:gd name="T7" fmla="*/ 0 h 16"/>
                  <a:gd name="T8" fmla="*/ 32 w 32"/>
                  <a:gd name="T9" fmla="*/ 16 h 16"/>
                  <a:gd name="T10" fmla="*/ 32 w 32"/>
                  <a:gd name="T11" fmla="*/ 16 h 16"/>
                  <a:gd name="T12" fmla="*/ 0 w 32"/>
                  <a:gd name="T13" fmla="*/ 0 h 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2" h="16">
                    <a:moveTo>
                      <a:pt x="0" y="0"/>
                    </a:moveTo>
                    <a:lnTo>
                      <a:pt x="0" y="0"/>
                    </a:lnTo>
                    <a:lnTo>
                      <a:pt x="0" y="16"/>
                    </a:lnTo>
                    <a:lnTo>
                      <a:pt x="32" y="0"/>
                    </a:lnTo>
                    <a:lnTo>
                      <a:pt x="32" y="16"/>
                    </a:lnTo>
                    <a:lnTo>
                      <a:pt x="0" y="0"/>
                    </a:lnTo>
                    <a:close/>
                  </a:path>
                </a:pathLst>
              </a:cu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554" name="Rectangle 386"/>
              <p:cNvSpPr>
                <a:spLocks noChangeArrowheads="1"/>
              </p:cNvSpPr>
              <p:nvPr/>
            </p:nvSpPr>
            <p:spPr bwMode="auto">
              <a:xfrm>
                <a:off x="2082" y="2914"/>
                <a:ext cx="341" cy="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lang="en-US" altLang="zh-TW" sz="1900">
                    <a:solidFill>
                      <a:srgbClr val="0000FF"/>
                    </a:solidFill>
                    <a:latin typeface="Times" panose="02020603050405020304" pitchFamily="18" charset="0"/>
                    <a:ea typeface="新細明體" pitchFamily="18" charset="-120"/>
                  </a:rPr>
                  <a:t>DFW</a:t>
                </a:r>
                <a:endParaRPr lang="en-US" altLang="zh-TW">
                  <a:ea typeface="新細明體" pitchFamily="18" charset="-120"/>
                </a:endParaRPr>
              </a:p>
            </p:txBody>
          </p:sp>
          <p:sp>
            <p:nvSpPr>
              <p:cNvPr id="49555" name="Freeform 387"/>
              <p:cNvSpPr>
                <a:spLocks/>
              </p:cNvSpPr>
              <p:nvPr/>
            </p:nvSpPr>
            <p:spPr bwMode="auto">
              <a:xfrm>
                <a:off x="511" y="2193"/>
                <a:ext cx="464" cy="281"/>
              </a:xfrm>
              <a:custGeom>
                <a:avLst/>
                <a:gdLst>
                  <a:gd name="T0" fmla="*/ 464 w 464"/>
                  <a:gd name="T1" fmla="*/ 137 h 281"/>
                  <a:gd name="T2" fmla="*/ 440 w 464"/>
                  <a:gd name="T3" fmla="*/ 89 h 281"/>
                  <a:gd name="T4" fmla="*/ 392 w 464"/>
                  <a:gd name="T5" fmla="*/ 41 h 281"/>
                  <a:gd name="T6" fmla="*/ 320 w 464"/>
                  <a:gd name="T7" fmla="*/ 8 h 281"/>
                  <a:gd name="T8" fmla="*/ 232 w 464"/>
                  <a:gd name="T9" fmla="*/ 0 h 281"/>
                  <a:gd name="T10" fmla="*/ 144 w 464"/>
                  <a:gd name="T11" fmla="*/ 8 h 281"/>
                  <a:gd name="T12" fmla="*/ 64 w 464"/>
                  <a:gd name="T13" fmla="*/ 41 h 281"/>
                  <a:gd name="T14" fmla="*/ 16 w 464"/>
                  <a:gd name="T15" fmla="*/ 89 h 281"/>
                  <a:gd name="T16" fmla="*/ 0 w 464"/>
                  <a:gd name="T17" fmla="*/ 137 h 281"/>
                  <a:gd name="T18" fmla="*/ 16 w 464"/>
                  <a:gd name="T19" fmla="*/ 193 h 281"/>
                  <a:gd name="T20" fmla="*/ 64 w 464"/>
                  <a:gd name="T21" fmla="*/ 241 h 281"/>
                  <a:gd name="T22" fmla="*/ 144 w 464"/>
                  <a:gd name="T23" fmla="*/ 265 h 281"/>
                  <a:gd name="T24" fmla="*/ 232 w 464"/>
                  <a:gd name="T25" fmla="*/ 281 h 281"/>
                  <a:gd name="T26" fmla="*/ 320 w 464"/>
                  <a:gd name="T27" fmla="*/ 265 h 281"/>
                  <a:gd name="T28" fmla="*/ 392 w 464"/>
                  <a:gd name="T29" fmla="*/ 241 h 281"/>
                  <a:gd name="T30" fmla="*/ 440 w 464"/>
                  <a:gd name="T31" fmla="*/ 193 h 281"/>
                  <a:gd name="T32" fmla="*/ 464 w 464"/>
                  <a:gd name="T33" fmla="*/ 137 h 28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64" h="281">
                    <a:moveTo>
                      <a:pt x="464" y="137"/>
                    </a:moveTo>
                    <a:lnTo>
                      <a:pt x="440" y="89"/>
                    </a:lnTo>
                    <a:lnTo>
                      <a:pt x="392" y="41"/>
                    </a:lnTo>
                    <a:lnTo>
                      <a:pt x="320" y="8"/>
                    </a:lnTo>
                    <a:lnTo>
                      <a:pt x="232" y="0"/>
                    </a:lnTo>
                    <a:lnTo>
                      <a:pt x="144" y="8"/>
                    </a:lnTo>
                    <a:lnTo>
                      <a:pt x="64" y="41"/>
                    </a:lnTo>
                    <a:lnTo>
                      <a:pt x="16" y="89"/>
                    </a:lnTo>
                    <a:lnTo>
                      <a:pt x="0" y="137"/>
                    </a:lnTo>
                    <a:lnTo>
                      <a:pt x="16" y="193"/>
                    </a:lnTo>
                    <a:lnTo>
                      <a:pt x="64" y="241"/>
                    </a:lnTo>
                    <a:lnTo>
                      <a:pt x="144" y="265"/>
                    </a:lnTo>
                    <a:lnTo>
                      <a:pt x="232" y="281"/>
                    </a:lnTo>
                    <a:lnTo>
                      <a:pt x="320" y="265"/>
                    </a:lnTo>
                    <a:lnTo>
                      <a:pt x="392" y="241"/>
                    </a:lnTo>
                    <a:lnTo>
                      <a:pt x="440" y="193"/>
                    </a:lnTo>
                    <a:lnTo>
                      <a:pt x="464" y="137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556" name="Freeform 388"/>
              <p:cNvSpPr>
                <a:spLocks/>
              </p:cNvSpPr>
              <p:nvPr/>
            </p:nvSpPr>
            <p:spPr bwMode="auto">
              <a:xfrm>
                <a:off x="495" y="2177"/>
                <a:ext cx="496" cy="313"/>
              </a:xfrm>
              <a:custGeom>
                <a:avLst/>
                <a:gdLst>
                  <a:gd name="T0" fmla="*/ 440 w 496"/>
                  <a:gd name="T1" fmla="*/ 113 h 313"/>
                  <a:gd name="T2" fmla="*/ 448 w 496"/>
                  <a:gd name="T3" fmla="*/ 121 h 313"/>
                  <a:gd name="T4" fmla="*/ 400 w 496"/>
                  <a:gd name="T5" fmla="*/ 73 h 313"/>
                  <a:gd name="T6" fmla="*/ 328 w 496"/>
                  <a:gd name="T7" fmla="*/ 40 h 313"/>
                  <a:gd name="T8" fmla="*/ 336 w 496"/>
                  <a:gd name="T9" fmla="*/ 40 h 313"/>
                  <a:gd name="T10" fmla="*/ 248 w 496"/>
                  <a:gd name="T11" fmla="*/ 32 h 313"/>
                  <a:gd name="T12" fmla="*/ 160 w 496"/>
                  <a:gd name="T13" fmla="*/ 40 h 313"/>
                  <a:gd name="T14" fmla="*/ 168 w 496"/>
                  <a:gd name="T15" fmla="*/ 40 h 313"/>
                  <a:gd name="T16" fmla="*/ 96 w 496"/>
                  <a:gd name="T17" fmla="*/ 73 h 313"/>
                  <a:gd name="T18" fmla="*/ 48 w 496"/>
                  <a:gd name="T19" fmla="*/ 121 h 313"/>
                  <a:gd name="T20" fmla="*/ 48 w 496"/>
                  <a:gd name="T21" fmla="*/ 113 h 313"/>
                  <a:gd name="T22" fmla="*/ 32 w 496"/>
                  <a:gd name="T23" fmla="*/ 153 h 313"/>
                  <a:gd name="T24" fmla="*/ 48 w 496"/>
                  <a:gd name="T25" fmla="*/ 209 h 313"/>
                  <a:gd name="T26" fmla="*/ 48 w 496"/>
                  <a:gd name="T27" fmla="*/ 201 h 313"/>
                  <a:gd name="T28" fmla="*/ 88 w 496"/>
                  <a:gd name="T29" fmla="*/ 241 h 313"/>
                  <a:gd name="T30" fmla="*/ 168 w 496"/>
                  <a:gd name="T31" fmla="*/ 265 h 313"/>
                  <a:gd name="T32" fmla="*/ 168 w 496"/>
                  <a:gd name="T33" fmla="*/ 265 h 313"/>
                  <a:gd name="T34" fmla="*/ 248 w 496"/>
                  <a:gd name="T35" fmla="*/ 281 h 313"/>
                  <a:gd name="T36" fmla="*/ 336 w 496"/>
                  <a:gd name="T37" fmla="*/ 265 h 313"/>
                  <a:gd name="T38" fmla="*/ 336 w 496"/>
                  <a:gd name="T39" fmla="*/ 265 h 313"/>
                  <a:gd name="T40" fmla="*/ 400 w 496"/>
                  <a:gd name="T41" fmla="*/ 249 h 313"/>
                  <a:gd name="T42" fmla="*/ 448 w 496"/>
                  <a:gd name="T43" fmla="*/ 201 h 313"/>
                  <a:gd name="T44" fmla="*/ 440 w 496"/>
                  <a:gd name="T45" fmla="*/ 201 h 313"/>
                  <a:gd name="T46" fmla="*/ 464 w 496"/>
                  <a:gd name="T47" fmla="*/ 145 h 313"/>
                  <a:gd name="T48" fmla="*/ 496 w 496"/>
                  <a:gd name="T49" fmla="*/ 161 h 313"/>
                  <a:gd name="T50" fmla="*/ 472 w 496"/>
                  <a:gd name="T51" fmla="*/ 217 h 313"/>
                  <a:gd name="T52" fmla="*/ 424 w 496"/>
                  <a:gd name="T53" fmla="*/ 273 h 313"/>
                  <a:gd name="T54" fmla="*/ 416 w 496"/>
                  <a:gd name="T55" fmla="*/ 273 h 313"/>
                  <a:gd name="T56" fmla="*/ 344 w 496"/>
                  <a:gd name="T57" fmla="*/ 297 h 313"/>
                  <a:gd name="T58" fmla="*/ 256 w 496"/>
                  <a:gd name="T59" fmla="*/ 313 h 313"/>
                  <a:gd name="T60" fmla="*/ 248 w 496"/>
                  <a:gd name="T61" fmla="*/ 313 h 313"/>
                  <a:gd name="T62" fmla="*/ 160 w 496"/>
                  <a:gd name="T63" fmla="*/ 297 h 313"/>
                  <a:gd name="T64" fmla="*/ 80 w 496"/>
                  <a:gd name="T65" fmla="*/ 273 h 313"/>
                  <a:gd name="T66" fmla="*/ 72 w 496"/>
                  <a:gd name="T67" fmla="*/ 273 h 313"/>
                  <a:gd name="T68" fmla="*/ 24 w 496"/>
                  <a:gd name="T69" fmla="*/ 225 h 313"/>
                  <a:gd name="T70" fmla="*/ 0 w 496"/>
                  <a:gd name="T71" fmla="*/ 161 h 313"/>
                  <a:gd name="T72" fmla="*/ 0 w 496"/>
                  <a:gd name="T73" fmla="*/ 153 h 313"/>
                  <a:gd name="T74" fmla="*/ 16 w 496"/>
                  <a:gd name="T75" fmla="*/ 105 h 313"/>
                  <a:gd name="T76" fmla="*/ 72 w 496"/>
                  <a:gd name="T77" fmla="*/ 49 h 313"/>
                  <a:gd name="T78" fmla="*/ 80 w 496"/>
                  <a:gd name="T79" fmla="*/ 40 h 313"/>
                  <a:gd name="T80" fmla="*/ 160 w 496"/>
                  <a:gd name="T81" fmla="*/ 8 h 313"/>
                  <a:gd name="T82" fmla="*/ 248 w 496"/>
                  <a:gd name="T83" fmla="*/ 0 h 313"/>
                  <a:gd name="T84" fmla="*/ 248 w 496"/>
                  <a:gd name="T85" fmla="*/ 0 h 313"/>
                  <a:gd name="T86" fmla="*/ 336 w 496"/>
                  <a:gd name="T87" fmla="*/ 8 h 313"/>
                  <a:gd name="T88" fmla="*/ 416 w 496"/>
                  <a:gd name="T89" fmla="*/ 40 h 313"/>
                  <a:gd name="T90" fmla="*/ 424 w 496"/>
                  <a:gd name="T91" fmla="*/ 49 h 313"/>
                  <a:gd name="T92" fmla="*/ 472 w 496"/>
                  <a:gd name="T93" fmla="*/ 97 h 313"/>
                  <a:gd name="T94" fmla="*/ 496 w 496"/>
                  <a:gd name="T95" fmla="*/ 145 h 313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496" h="313">
                    <a:moveTo>
                      <a:pt x="464" y="161"/>
                    </a:moveTo>
                    <a:lnTo>
                      <a:pt x="440" y="113"/>
                    </a:lnTo>
                    <a:lnTo>
                      <a:pt x="448" y="121"/>
                    </a:lnTo>
                    <a:lnTo>
                      <a:pt x="400" y="73"/>
                    </a:lnTo>
                    <a:lnTo>
                      <a:pt x="328" y="40"/>
                    </a:lnTo>
                    <a:lnTo>
                      <a:pt x="336" y="40"/>
                    </a:lnTo>
                    <a:lnTo>
                      <a:pt x="248" y="32"/>
                    </a:lnTo>
                    <a:lnTo>
                      <a:pt x="160" y="40"/>
                    </a:lnTo>
                    <a:lnTo>
                      <a:pt x="168" y="40"/>
                    </a:lnTo>
                    <a:lnTo>
                      <a:pt x="88" y="73"/>
                    </a:lnTo>
                    <a:lnTo>
                      <a:pt x="96" y="73"/>
                    </a:lnTo>
                    <a:lnTo>
                      <a:pt x="48" y="121"/>
                    </a:lnTo>
                    <a:lnTo>
                      <a:pt x="48" y="113"/>
                    </a:lnTo>
                    <a:lnTo>
                      <a:pt x="32" y="161"/>
                    </a:lnTo>
                    <a:lnTo>
                      <a:pt x="32" y="153"/>
                    </a:lnTo>
                    <a:lnTo>
                      <a:pt x="48" y="209"/>
                    </a:lnTo>
                    <a:lnTo>
                      <a:pt x="48" y="201"/>
                    </a:lnTo>
                    <a:lnTo>
                      <a:pt x="96" y="249"/>
                    </a:lnTo>
                    <a:lnTo>
                      <a:pt x="88" y="241"/>
                    </a:lnTo>
                    <a:lnTo>
                      <a:pt x="168" y="265"/>
                    </a:lnTo>
                    <a:lnTo>
                      <a:pt x="256" y="281"/>
                    </a:lnTo>
                    <a:lnTo>
                      <a:pt x="248" y="281"/>
                    </a:lnTo>
                    <a:lnTo>
                      <a:pt x="336" y="265"/>
                    </a:lnTo>
                    <a:lnTo>
                      <a:pt x="408" y="241"/>
                    </a:lnTo>
                    <a:lnTo>
                      <a:pt x="400" y="249"/>
                    </a:lnTo>
                    <a:lnTo>
                      <a:pt x="448" y="201"/>
                    </a:lnTo>
                    <a:lnTo>
                      <a:pt x="440" y="201"/>
                    </a:lnTo>
                    <a:lnTo>
                      <a:pt x="464" y="145"/>
                    </a:lnTo>
                    <a:lnTo>
                      <a:pt x="496" y="161"/>
                    </a:lnTo>
                    <a:lnTo>
                      <a:pt x="472" y="217"/>
                    </a:lnTo>
                    <a:lnTo>
                      <a:pt x="472" y="225"/>
                    </a:lnTo>
                    <a:lnTo>
                      <a:pt x="424" y="273"/>
                    </a:lnTo>
                    <a:lnTo>
                      <a:pt x="416" y="273"/>
                    </a:lnTo>
                    <a:lnTo>
                      <a:pt x="344" y="297"/>
                    </a:lnTo>
                    <a:lnTo>
                      <a:pt x="256" y="313"/>
                    </a:lnTo>
                    <a:lnTo>
                      <a:pt x="248" y="313"/>
                    </a:lnTo>
                    <a:lnTo>
                      <a:pt x="160" y="297"/>
                    </a:lnTo>
                    <a:lnTo>
                      <a:pt x="80" y="273"/>
                    </a:lnTo>
                    <a:lnTo>
                      <a:pt x="72" y="273"/>
                    </a:lnTo>
                    <a:lnTo>
                      <a:pt x="24" y="225"/>
                    </a:lnTo>
                    <a:lnTo>
                      <a:pt x="16" y="217"/>
                    </a:lnTo>
                    <a:lnTo>
                      <a:pt x="0" y="161"/>
                    </a:lnTo>
                    <a:lnTo>
                      <a:pt x="0" y="153"/>
                    </a:lnTo>
                    <a:lnTo>
                      <a:pt x="16" y="105"/>
                    </a:lnTo>
                    <a:lnTo>
                      <a:pt x="24" y="97"/>
                    </a:lnTo>
                    <a:lnTo>
                      <a:pt x="72" y="49"/>
                    </a:lnTo>
                    <a:lnTo>
                      <a:pt x="80" y="40"/>
                    </a:lnTo>
                    <a:lnTo>
                      <a:pt x="160" y="8"/>
                    </a:lnTo>
                    <a:lnTo>
                      <a:pt x="248" y="0"/>
                    </a:lnTo>
                    <a:lnTo>
                      <a:pt x="336" y="8"/>
                    </a:lnTo>
                    <a:lnTo>
                      <a:pt x="344" y="8"/>
                    </a:lnTo>
                    <a:lnTo>
                      <a:pt x="416" y="40"/>
                    </a:lnTo>
                    <a:lnTo>
                      <a:pt x="424" y="49"/>
                    </a:lnTo>
                    <a:lnTo>
                      <a:pt x="472" y="97"/>
                    </a:lnTo>
                    <a:lnTo>
                      <a:pt x="496" y="145"/>
                    </a:lnTo>
                    <a:lnTo>
                      <a:pt x="464" y="161"/>
                    </a:lnTo>
                    <a:close/>
                  </a:path>
                </a:pathLst>
              </a:cu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557" name="Freeform 389"/>
              <p:cNvSpPr>
                <a:spLocks/>
              </p:cNvSpPr>
              <p:nvPr/>
            </p:nvSpPr>
            <p:spPr bwMode="auto">
              <a:xfrm>
                <a:off x="959" y="2322"/>
                <a:ext cx="32" cy="16"/>
              </a:xfrm>
              <a:custGeom>
                <a:avLst/>
                <a:gdLst>
                  <a:gd name="T0" fmla="*/ 0 w 32"/>
                  <a:gd name="T1" fmla="*/ 0 h 16"/>
                  <a:gd name="T2" fmla="*/ 0 w 32"/>
                  <a:gd name="T3" fmla="*/ 0 h 16"/>
                  <a:gd name="T4" fmla="*/ 0 w 32"/>
                  <a:gd name="T5" fmla="*/ 16 h 16"/>
                  <a:gd name="T6" fmla="*/ 32 w 32"/>
                  <a:gd name="T7" fmla="*/ 0 h 16"/>
                  <a:gd name="T8" fmla="*/ 32 w 32"/>
                  <a:gd name="T9" fmla="*/ 16 h 16"/>
                  <a:gd name="T10" fmla="*/ 32 w 32"/>
                  <a:gd name="T11" fmla="*/ 16 h 16"/>
                  <a:gd name="T12" fmla="*/ 0 w 32"/>
                  <a:gd name="T13" fmla="*/ 0 h 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2" h="16">
                    <a:moveTo>
                      <a:pt x="0" y="0"/>
                    </a:moveTo>
                    <a:lnTo>
                      <a:pt x="0" y="0"/>
                    </a:lnTo>
                    <a:lnTo>
                      <a:pt x="0" y="16"/>
                    </a:lnTo>
                    <a:lnTo>
                      <a:pt x="32" y="0"/>
                    </a:lnTo>
                    <a:lnTo>
                      <a:pt x="32" y="16"/>
                    </a:lnTo>
                    <a:lnTo>
                      <a:pt x="0" y="0"/>
                    </a:lnTo>
                    <a:close/>
                  </a:path>
                </a:pathLst>
              </a:cu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558" name="Rectangle 390"/>
              <p:cNvSpPr>
                <a:spLocks noChangeArrowheads="1"/>
              </p:cNvSpPr>
              <p:nvPr/>
            </p:nvSpPr>
            <p:spPr bwMode="auto">
              <a:xfrm>
                <a:off x="627" y="2250"/>
                <a:ext cx="283" cy="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lang="en-US" altLang="zh-TW" sz="1900">
                    <a:solidFill>
                      <a:srgbClr val="0000FF"/>
                    </a:solidFill>
                    <a:latin typeface="Times" panose="02020603050405020304" pitchFamily="18" charset="0"/>
                    <a:ea typeface="新細明體" pitchFamily="18" charset="-120"/>
                  </a:rPr>
                  <a:t>SFO</a:t>
                </a:r>
                <a:endParaRPr lang="en-US" altLang="zh-TW">
                  <a:ea typeface="新細明體" pitchFamily="18" charset="-120"/>
                </a:endParaRPr>
              </a:p>
            </p:txBody>
          </p:sp>
          <p:sp>
            <p:nvSpPr>
              <p:cNvPr id="49559" name="Freeform 391"/>
              <p:cNvSpPr>
                <a:spLocks/>
              </p:cNvSpPr>
              <p:nvPr/>
            </p:nvSpPr>
            <p:spPr bwMode="auto">
              <a:xfrm>
                <a:off x="3736" y="2266"/>
                <a:ext cx="464" cy="280"/>
              </a:xfrm>
              <a:custGeom>
                <a:avLst/>
                <a:gdLst>
                  <a:gd name="T0" fmla="*/ 464 w 464"/>
                  <a:gd name="T1" fmla="*/ 136 h 280"/>
                  <a:gd name="T2" fmla="*/ 440 w 464"/>
                  <a:gd name="T3" fmla="*/ 88 h 280"/>
                  <a:gd name="T4" fmla="*/ 392 w 464"/>
                  <a:gd name="T5" fmla="*/ 40 h 280"/>
                  <a:gd name="T6" fmla="*/ 320 w 464"/>
                  <a:gd name="T7" fmla="*/ 8 h 280"/>
                  <a:gd name="T8" fmla="*/ 232 w 464"/>
                  <a:gd name="T9" fmla="*/ 0 h 280"/>
                  <a:gd name="T10" fmla="*/ 144 w 464"/>
                  <a:gd name="T11" fmla="*/ 8 h 280"/>
                  <a:gd name="T12" fmla="*/ 64 w 464"/>
                  <a:gd name="T13" fmla="*/ 40 h 280"/>
                  <a:gd name="T14" fmla="*/ 16 w 464"/>
                  <a:gd name="T15" fmla="*/ 88 h 280"/>
                  <a:gd name="T16" fmla="*/ 0 w 464"/>
                  <a:gd name="T17" fmla="*/ 136 h 280"/>
                  <a:gd name="T18" fmla="*/ 16 w 464"/>
                  <a:gd name="T19" fmla="*/ 192 h 280"/>
                  <a:gd name="T20" fmla="*/ 64 w 464"/>
                  <a:gd name="T21" fmla="*/ 240 h 280"/>
                  <a:gd name="T22" fmla="*/ 144 w 464"/>
                  <a:gd name="T23" fmla="*/ 264 h 280"/>
                  <a:gd name="T24" fmla="*/ 232 w 464"/>
                  <a:gd name="T25" fmla="*/ 280 h 280"/>
                  <a:gd name="T26" fmla="*/ 320 w 464"/>
                  <a:gd name="T27" fmla="*/ 264 h 280"/>
                  <a:gd name="T28" fmla="*/ 392 w 464"/>
                  <a:gd name="T29" fmla="*/ 240 h 280"/>
                  <a:gd name="T30" fmla="*/ 440 w 464"/>
                  <a:gd name="T31" fmla="*/ 192 h 280"/>
                  <a:gd name="T32" fmla="*/ 464 w 464"/>
                  <a:gd name="T33" fmla="*/ 136 h 28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64" h="280">
                    <a:moveTo>
                      <a:pt x="464" y="136"/>
                    </a:moveTo>
                    <a:lnTo>
                      <a:pt x="440" y="88"/>
                    </a:lnTo>
                    <a:lnTo>
                      <a:pt x="392" y="40"/>
                    </a:lnTo>
                    <a:lnTo>
                      <a:pt x="320" y="8"/>
                    </a:lnTo>
                    <a:lnTo>
                      <a:pt x="232" y="0"/>
                    </a:lnTo>
                    <a:lnTo>
                      <a:pt x="144" y="8"/>
                    </a:lnTo>
                    <a:lnTo>
                      <a:pt x="64" y="40"/>
                    </a:lnTo>
                    <a:lnTo>
                      <a:pt x="16" y="88"/>
                    </a:lnTo>
                    <a:lnTo>
                      <a:pt x="0" y="136"/>
                    </a:lnTo>
                    <a:lnTo>
                      <a:pt x="16" y="192"/>
                    </a:lnTo>
                    <a:lnTo>
                      <a:pt x="64" y="240"/>
                    </a:lnTo>
                    <a:lnTo>
                      <a:pt x="144" y="264"/>
                    </a:lnTo>
                    <a:lnTo>
                      <a:pt x="232" y="280"/>
                    </a:lnTo>
                    <a:lnTo>
                      <a:pt x="320" y="264"/>
                    </a:lnTo>
                    <a:lnTo>
                      <a:pt x="392" y="240"/>
                    </a:lnTo>
                    <a:lnTo>
                      <a:pt x="440" y="192"/>
                    </a:lnTo>
                    <a:lnTo>
                      <a:pt x="464" y="136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560" name="Freeform 392"/>
              <p:cNvSpPr>
                <a:spLocks/>
              </p:cNvSpPr>
              <p:nvPr/>
            </p:nvSpPr>
            <p:spPr bwMode="auto">
              <a:xfrm>
                <a:off x="3720" y="2250"/>
                <a:ext cx="496" cy="312"/>
              </a:xfrm>
              <a:custGeom>
                <a:avLst/>
                <a:gdLst>
                  <a:gd name="T0" fmla="*/ 440 w 496"/>
                  <a:gd name="T1" fmla="*/ 112 h 312"/>
                  <a:gd name="T2" fmla="*/ 448 w 496"/>
                  <a:gd name="T3" fmla="*/ 120 h 312"/>
                  <a:gd name="T4" fmla="*/ 400 w 496"/>
                  <a:gd name="T5" fmla="*/ 72 h 312"/>
                  <a:gd name="T6" fmla="*/ 328 w 496"/>
                  <a:gd name="T7" fmla="*/ 40 h 312"/>
                  <a:gd name="T8" fmla="*/ 336 w 496"/>
                  <a:gd name="T9" fmla="*/ 40 h 312"/>
                  <a:gd name="T10" fmla="*/ 248 w 496"/>
                  <a:gd name="T11" fmla="*/ 32 h 312"/>
                  <a:gd name="T12" fmla="*/ 160 w 496"/>
                  <a:gd name="T13" fmla="*/ 40 h 312"/>
                  <a:gd name="T14" fmla="*/ 168 w 496"/>
                  <a:gd name="T15" fmla="*/ 40 h 312"/>
                  <a:gd name="T16" fmla="*/ 96 w 496"/>
                  <a:gd name="T17" fmla="*/ 72 h 312"/>
                  <a:gd name="T18" fmla="*/ 48 w 496"/>
                  <a:gd name="T19" fmla="*/ 120 h 312"/>
                  <a:gd name="T20" fmla="*/ 48 w 496"/>
                  <a:gd name="T21" fmla="*/ 112 h 312"/>
                  <a:gd name="T22" fmla="*/ 32 w 496"/>
                  <a:gd name="T23" fmla="*/ 152 h 312"/>
                  <a:gd name="T24" fmla="*/ 48 w 496"/>
                  <a:gd name="T25" fmla="*/ 208 h 312"/>
                  <a:gd name="T26" fmla="*/ 48 w 496"/>
                  <a:gd name="T27" fmla="*/ 200 h 312"/>
                  <a:gd name="T28" fmla="*/ 88 w 496"/>
                  <a:gd name="T29" fmla="*/ 240 h 312"/>
                  <a:gd name="T30" fmla="*/ 168 w 496"/>
                  <a:gd name="T31" fmla="*/ 264 h 312"/>
                  <a:gd name="T32" fmla="*/ 168 w 496"/>
                  <a:gd name="T33" fmla="*/ 264 h 312"/>
                  <a:gd name="T34" fmla="*/ 248 w 496"/>
                  <a:gd name="T35" fmla="*/ 280 h 312"/>
                  <a:gd name="T36" fmla="*/ 336 w 496"/>
                  <a:gd name="T37" fmla="*/ 264 h 312"/>
                  <a:gd name="T38" fmla="*/ 336 w 496"/>
                  <a:gd name="T39" fmla="*/ 264 h 312"/>
                  <a:gd name="T40" fmla="*/ 400 w 496"/>
                  <a:gd name="T41" fmla="*/ 248 h 312"/>
                  <a:gd name="T42" fmla="*/ 448 w 496"/>
                  <a:gd name="T43" fmla="*/ 200 h 312"/>
                  <a:gd name="T44" fmla="*/ 440 w 496"/>
                  <a:gd name="T45" fmla="*/ 200 h 312"/>
                  <a:gd name="T46" fmla="*/ 464 w 496"/>
                  <a:gd name="T47" fmla="*/ 144 h 312"/>
                  <a:gd name="T48" fmla="*/ 496 w 496"/>
                  <a:gd name="T49" fmla="*/ 160 h 312"/>
                  <a:gd name="T50" fmla="*/ 472 w 496"/>
                  <a:gd name="T51" fmla="*/ 216 h 312"/>
                  <a:gd name="T52" fmla="*/ 424 w 496"/>
                  <a:gd name="T53" fmla="*/ 272 h 312"/>
                  <a:gd name="T54" fmla="*/ 416 w 496"/>
                  <a:gd name="T55" fmla="*/ 272 h 312"/>
                  <a:gd name="T56" fmla="*/ 344 w 496"/>
                  <a:gd name="T57" fmla="*/ 296 h 312"/>
                  <a:gd name="T58" fmla="*/ 256 w 496"/>
                  <a:gd name="T59" fmla="*/ 312 h 312"/>
                  <a:gd name="T60" fmla="*/ 248 w 496"/>
                  <a:gd name="T61" fmla="*/ 312 h 312"/>
                  <a:gd name="T62" fmla="*/ 160 w 496"/>
                  <a:gd name="T63" fmla="*/ 296 h 312"/>
                  <a:gd name="T64" fmla="*/ 80 w 496"/>
                  <a:gd name="T65" fmla="*/ 272 h 312"/>
                  <a:gd name="T66" fmla="*/ 72 w 496"/>
                  <a:gd name="T67" fmla="*/ 272 h 312"/>
                  <a:gd name="T68" fmla="*/ 24 w 496"/>
                  <a:gd name="T69" fmla="*/ 224 h 312"/>
                  <a:gd name="T70" fmla="*/ 0 w 496"/>
                  <a:gd name="T71" fmla="*/ 160 h 312"/>
                  <a:gd name="T72" fmla="*/ 0 w 496"/>
                  <a:gd name="T73" fmla="*/ 152 h 312"/>
                  <a:gd name="T74" fmla="*/ 16 w 496"/>
                  <a:gd name="T75" fmla="*/ 104 h 312"/>
                  <a:gd name="T76" fmla="*/ 72 w 496"/>
                  <a:gd name="T77" fmla="*/ 48 h 312"/>
                  <a:gd name="T78" fmla="*/ 80 w 496"/>
                  <a:gd name="T79" fmla="*/ 40 h 312"/>
                  <a:gd name="T80" fmla="*/ 160 w 496"/>
                  <a:gd name="T81" fmla="*/ 8 h 312"/>
                  <a:gd name="T82" fmla="*/ 248 w 496"/>
                  <a:gd name="T83" fmla="*/ 0 h 312"/>
                  <a:gd name="T84" fmla="*/ 248 w 496"/>
                  <a:gd name="T85" fmla="*/ 0 h 312"/>
                  <a:gd name="T86" fmla="*/ 336 w 496"/>
                  <a:gd name="T87" fmla="*/ 8 h 312"/>
                  <a:gd name="T88" fmla="*/ 416 w 496"/>
                  <a:gd name="T89" fmla="*/ 40 h 312"/>
                  <a:gd name="T90" fmla="*/ 424 w 496"/>
                  <a:gd name="T91" fmla="*/ 48 h 312"/>
                  <a:gd name="T92" fmla="*/ 472 w 496"/>
                  <a:gd name="T93" fmla="*/ 96 h 312"/>
                  <a:gd name="T94" fmla="*/ 496 w 496"/>
                  <a:gd name="T95" fmla="*/ 144 h 312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496" h="312">
                    <a:moveTo>
                      <a:pt x="464" y="160"/>
                    </a:moveTo>
                    <a:lnTo>
                      <a:pt x="440" y="112"/>
                    </a:lnTo>
                    <a:lnTo>
                      <a:pt x="448" y="120"/>
                    </a:lnTo>
                    <a:lnTo>
                      <a:pt x="400" y="72"/>
                    </a:lnTo>
                    <a:lnTo>
                      <a:pt x="328" y="40"/>
                    </a:lnTo>
                    <a:lnTo>
                      <a:pt x="336" y="40"/>
                    </a:lnTo>
                    <a:lnTo>
                      <a:pt x="248" y="32"/>
                    </a:lnTo>
                    <a:lnTo>
                      <a:pt x="160" y="40"/>
                    </a:lnTo>
                    <a:lnTo>
                      <a:pt x="168" y="40"/>
                    </a:lnTo>
                    <a:lnTo>
                      <a:pt x="88" y="72"/>
                    </a:lnTo>
                    <a:lnTo>
                      <a:pt x="96" y="72"/>
                    </a:lnTo>
                    <a:lnTo>
                      <a:pt x="48" y="120"/>
                    </a:lnTo>
                    <a:lnTo>
                      <a:pt x="48" y="112"/>
                    </a:lnTo>
                    <a:lnTo>
                      <a:pt x="32" y="160"/>
                    </a:lnTo>
                    <a:lnTo>
                      <a:pt x="32" y="152"/>
                    </a:lnTo>
                    <a:lnTo>
                      <a:pt x="48" y="208"/>
                    </a:lnTo>
                    <a:lnTo>
                      <a:pt x="48" y="200"/>
                    </a:lnTo>
                    <a:lnTo>
                      <a:pt x="96" y="248"/>
                    </a:lnTo>
                    <a:lnTo>
                      <a:pt x="88" y="240"/>
                    </a:lnTo>
                    <a:lnTo>
                      <a:pt x="168" y="264"/>
                    </a:lnTo>
                    <a:lnTo>
                      <a:pt x="256" y="280"/>
                    </a:lnTo>
                    <a:lnTo>
                      <a:pt x="248" y="280"/>
                    </a:lnTo>
                    <a:lnTo>
                      <a:pt x="336" y="264"/>
                    </a:lnTo>
                    <a:lnTo>
                      <a:pt x="408" y="240"/>
                    </a:lnTo>
                    <a:lnTo>
                      <a:pt x="400" y="248"/>
                    </a:lnTo>
                    <a:lnTo>
                      <a:pt x="448" y="200"/>
                    </a:lnTo>
                    <a:lnTo>
                      <a:pt x="440" y="200"/>
                    </a:lnTo>
                    <a:lnTo>
                      <a:pt x="464" y="144"/>
                    </a:lnTo>
                    <a:lnTo>
                      <a:pt x="496" y="160"/>
                    </a:lnTo>
                    <a:lnTo>
                      <a:pt x="472" y="216"/>
                    </a:lnTo>
                    <a:lnTo>
                      <a:pt x="472" y="224"/>
                    </a:lnTo>
                    <a:lnTo>
                      <a:pt x="424" y="272"/>
                    </a:lnTo>
                    <a:lnTo>
                      <a:pt x="416" y="272"/>
                    </a:lnTo>
                    <a:lnTo>
                      <a:pt x="344" y="296"/>
                    </a:lnTo>
                    <a:lnTo>
                      <a:pt x="256" y="312"/>
                    </a:lnTo>
                    <a:lnTo>
                      <a:pt x="248" y="312"/>
                    </a:lnTo>
                    <a:lnTo>
                      <a:pt x="160" y="296"/>
                    </a:lnTo>
                    <a:lnTo>
                      <a:pt x="80" y="272"/>
                    </a:lnTo>
                    <a:lnTo>
                      <a:pt x="72" y="272"/>
                    </a:lnTo>
                    <a:lnTo>
                      <a:pt x="24" y="224"/>
                    </a:lnTo>
                    <a:lnTo>
                      <a:pt x="16" y="216"/>
                    </a:lnTo>
                    <a:lnTo>
                      <a:pt x="0" y="160"/>
                    </a:lnTo>
                    <a:lnTo>
                      <a:pt x="0" y="152"/>
                    </a:lnTo>
                    <a:lnTo>
                      <a:pt x="16" y="104"/>
                    </a:lnTo>
                    <a:lnTo>
                      <a:pt x="24" y="96"/>
                    </a:lnTo>
                    <a:lnTo>
                      <a:pt x="72" y="48"/>
                    </a:lnTo>
                    <a:lnTo>
                      <a:pt x="80" y="40"/>
                    </a:lnTo>
                    <a:lnTo>
                      <a:pt x="160" y="8"/>
                    </a:lnTo>
                    <a:lnTo>
                      <a:pt x="248" y="0"/>
                    </a:lnTo>
                    <a:lnTo>
                      <a:pt x="336" y="8"/>
                    </a:lnTo>
                    <a:lnTo>
                      <a:pt x="344" y="8"/>
                    </a:lnTo>
                    <a:lnTo>
                      <a:pt x="416" y="40"/>
                    </a:lnTo>
                    <a:lnTo>
                      <a:pt x="424" y="48"/>
                    </a:lnTo>
                    <a:lnTo>
                      <a:pt x="472" y="96"/>
                    </a:lnTo>
                    <a:lnTo>
                      <a:pt x="496" y="144"/>
                    </a:lnTo>
                    <a:lnTo>
                      <a:pt x="464" y="160"/>
                    </a:lnTo>
                    <a:close/>
                  </a:path>
                </a:pathLst>
              </a:cu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561" name="Freeform 393"/>
              <p:cNvSpPr>
                <a:spLocks/>
              </p:cNvSpPr>
              <p:nvPr/>
            </p:nvSpPr>
            <p:spPr bwMode="auto">
              <a:xfrm>
                <a:off x="4184" y="2394"/>
                <a:ext cx="32" cy="16"/>
              </a:xfrm>
              <a:custGeom>
                <a:avLst/>
                <a:gdLst>
                  <a:gd name="T0" fmla="*/ 0 w 32"/>
                  <a:gd name="T1" fmla="*/ 0 h 16"/>
                  <a:gd name="T2" fmla="*/ 0 w 32"/>
                  <a:gd name="T3" fmla="*/ 0 h 16"/>
                  <a:gd name="T4" fmla="*/ 0 w 32"/>
                  <a:gd name="T5" fmla="*/ 16 h 16"/>
                  <a:gd name="T6" fmla="*/ 32 w 32"/>
                  <a:gd name="T7" fmla="*/ 0 h 16"/>
                  <a:gd name="T8" fmla="*/ 32 w 32"/>
                  <a:gd name="T9" fmla="*/ 16 h 16"/>
                  <a:gd name="T10" fmla="*/ 32 w 32"/>
                  <a:gd name="T11" fmla="*/ 16 h 16"/>
                  <a:gd name="T12" fmla="*/ 0 w 32"/>
                  <a:gd name="T13" fmla="*/ 0 h 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2" h="16">
                    <a:moveTo>
                      <a:pt x="0" y="0"/>
                    </a:moveTo>
                    <a:lnTo>
                      <a:pt x="0" y="0"/>
                    </a:lnTo>
                    <a:lnTo>
                      <a:pt x="0" y="16"/>
                    </a:lnTo>
                    <a:lnTo>
                      <a:pt x="32" y="0"/>
                    </a:lnTo>
                    <a:lnTo>
                      <a:pt x="32" y="16"/>
                    </a:lnTo>
                    <a:lnTo>
                      <a:pt x="0" y="0"/>
                    </a:lnTo>
                    <a:close/>
                  </a:path>
                </a:pathLst>
              </a:cu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562" name="Rectangle 394"/>
              <p:cNvSpPr>
                <a:spLocks noChangeArrowheads="1"/>
              </p:cNvSpPr>
              <p:nvPr/>
            </p:nvSpPr>
            <p:spPr bwMode="auto">
              <a:xfrm>
                <a:off x="3840" y="2322"/>
                <a:ext cx="298" cy="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lang="en-US" altLang="zh-TW" sz="1900">
                    <a:solidFill>
                      <a:srgbClr val="0000FF"/>
                    </a:solidFill>
                    <a:latin typeface="Times" panose="02020603050405020304" pitchFamily="18" charset="0"/>
                    <a:ea typeface="新細明體" pitchFamily="18" charset="-120"/>
                  </a:rPr>
                  <a:t>BWI</a:t>
                </a:r>
                <a:endParaRPr lang="en-US" altLang="zh-TW">
                  <a:ea typeface="新細明體" pitchFamily="18" charset="-120"/>
                </a:endParaRPr>
              </a:p>
            </p:txBody>
          </p:sp>
          <p:sp>
            <p:nvSpPr>
              <p:cNvPr id="49563" name="Freeform 395"/>
              <p:cNvSpPr>
                <a:spLocks/>
              </p:cNvSpPr>
              <p:nvPr/>
            </p:nvSpPr>
            <p:spPr bwMode="auto">
              <a:xfrm>
                <a:off x="4216" y="1201"/>
                <a:ext cx="464" cy="280"/>
              </a:xfrm>
              <a:custGeom>
                <a:avLst/>
                <a:gdLst>
                  <a:gd name="T0" fmla="*/ 464 w 464"/>
                  <a:gd name="T1" fmla="*/ 136 h 280"/>
                  <a:gd name="T2" fmla="*/ 440 w 464"/>
                  <a:gd name="T3" fmla="*/ 88 h 280"/>
                  <a:gd name="T4" fmla="*/ 392 w 464"/>
                  <a:gd name="T5" fmla="*/ 40 h 280"/>
                  <a:gd name="T6" fmla="*/ 320 w 464"/>
                  <a:gd name="T7" fmla="*/ 8 h 280"/>
                  <a:gd name="T8" fmla="*/ 232 w 464"/>
                  <a:gd name="T9" fmla="*/ 0 h 280"/>
                  <a:gd name="T10" fmla="*/ 144 w 464"/>
                  <a:gd name="T11" fmla="*/ 8 h 280"/>
                  <a:gd name="T12" fmla="*/ 64 w 464"/>
                  <a:gd name="T13" fmla="*/ 40 h 280"/>
                  <a:gd name="T14" fmla="*/ 16 w 464"/>
                  <a:gd name="T15" fmla="*/ 88 h 280"/>
                  <a:gd name="T16" fmla="*/ 0 w 464"/>
                  <a:gd name="T17" fmla="*/ 136 h 280"/>
                  <a:gd name="T18" fmla="*/ 16 w 464"/>
                  <a:gd name="T19" fmla="*/ 192 h 280"/>
                  <a:gd name="T20" fmla="*/ 64 w 464"/>
                  <a:gd name="T21" fmla="*/ 240 h 280"/>
                  <a:gd name="T22" fmla="*/ 144 w 464"/>
                  <a:gd name="T23" fmla="*/ 264 h 280"/>
                  <a:gd name="T24" fmla="*/ 232 w 464"/>
                  <a:gd name="T25" fmla="*/ 280 h 280"/>
                  <a:gd name="T26" fmla="*/ 320 w 464"/>
                  <a:gd name="T27" fmla="*/ 264 h 280"/>
                  <a:gd name="T28" fmla="*/ 392 w 464"/>
                  <a:gd name="T29" fmla="*/ 240 h 280"/>
                  <a:gd name="T30" fmla="*/ 440 w 464"/>
                  <a:gd name="T31" fmla="*/ 192 h 280"/>
                  <a:gd name="T32" fmla="*/ 464 w 464"/>
                  <a:gd name="T33" fmla="*/ 136 h 28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64" h="280">
                    <a:moveTo>
                      <a:pt x="464" y="136"/>
                    </a:moveTo>
                    <a:lnTo>
                      <a:pt x="440" y="88"/>
                    </a:lnTo>
                    <a:lnTo>
                      <a:pt x="392" y="40"/>
                    </a:lnTo>
                    <a:lnTo>
                      <a:pt x="320" y="8"/>
                    </a:lnTo>
                    <a:lnTo>
                      <a:pt x="232" y="0"/>
                    </a:lnTo>
                    <a:lnTo>
                      <a:pt x="144" y="8"/>
                    </a:lnTo>
                    <a:lnTo>
                      <a:pt x="64" y="40"/>
                    </a:lnTo>
                    <a:lnTo>
                      <a:pt x="16" y="88"/>
                    </a:lnTo>
                    <a:lnTo>
                      <a:pt x="0" y="136"/>
                    </a:lnTo>
                    <a:lnTo>
                      <a:pt x="16" y="192"/>
                    </a:lnTo>
                    <a:lnTo>
                      <a:pt x="64" y="240"/>
                    </a:lnTo>
                    <a:lnTo>
                      <a:pt x="144" y="264"/>
                    </a:lnTo>
                    <a:lnTo>
                      <a:pt x="232" y="280"/>
                    </a:lnTo>
                    <a:lnTo>
                      <a:pt x="320" y="264"/>
                    </a:lnTo>
                    <a:lnTo>
                      <a:pt x="392" y="240"/>
                    </a:lnTo>
                    <a:lnTo>
                      <a:pt x="440" y="192"/>
                    </a:lnTo>
                    <a:lnTo>
                      <a:pt x="464" y="136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564" name="Freeform 396"/>
              <p:cNvSpPr>
                <a:spLocks/>
              </p:cNvSpPr>
              <p:nvPr/>
            </p:nvSpPr>
            <p:spPr bwMode="auto">
              <a:xfrm>
                <a:off x="4200" y="1185"/>
                <a:ext cx="496" cy="312"/>
              </a:xfrm>
              <a:custGeom>
                <a:avLst/>
                <a:gdLst>
                  <a:gd name="T0" fmla="*/ 440 w 496"/>
                  <a:gd name="T1" fmla="*/ 112 h 312"/>
                  <a:gd name="T2" fmla="*/ 448 w 496"/>
                  <a:gd name="T3" fmla="*/ 120 h 312"/>
                  <a:gd name="T4" fmla="*/ 400 w 496"/>
                  <a:gd name="T5" fmla="*/ 72 h 312"/>
                  <a:gd name="T6" fmla="*/ 328 w 496"/>
                  <a:gd name="T7" fmla="*/ 40 h 312"/>
                  <a:gd name="T8" fmla="*/ 336 w 496"/>
                  <a:gd name="T9" fmla="*/ 40 h 312"/>
                  <a:gd name="T10" fmla="*/ 248 w 496"/>
                  <a:gd name="T11" fmla="*/ 32 h 312"/>
                  <a:gd name="T12" fmla="*/ 160 w 496"/>
                  <a:gd name="T13" fmla="*/ 40 h 312"/>
                  <a:gd name="T14" fmla="*/ 168 w 496"/>
                  <a:gd name="T15" fmla="*/ 40 h 312"/>
                  <a:gd name="T16" fmla="*/ 96 w 496"/>
                  <a:gd name="T17" fmla="*/ 72 h 312"/>
                  <a:gd name="T18" fmla="*/ 48 w 496"/>
                  <a:gd name="T19" fmla="*/ 120 h 312"/>
                  <a:gd name="T20" fmla="*/ 48 w 496"/>
                  <a:gd name="T21" fmla="*/ 112 h 312"/>
                  <a:gd name="T22" fmla="*/ 32 w 496"/>
                  <a:gd name="T23" fmla="*/ 152 h 312"/>
                  <a:gd name="T24" fmla="*/ 48 w 496"/>
                  <a:gd name="T25" fmla="*/ 208 h 312"/>
                  <a:gd name="T26" fmla="*/ 48 w 496"/>
                  <a:gd name="T27" fmla="*/ 200 h 312"/>
                  <a:gd name="T28" fmla="*/ 88 w 496"/>
                  <a:gd name="T29" fmla="*/ 240 h 312"/>
                  <a:gd name="T30" fmla="*/ 168 w 496"/>
                  <a:gd name="T31" fmla="*/ 264 h 312"/>
                  <a:gd name="T32" fmla="*/ 168 w 496"/>
                  <a:gd name="T33" fmla="*/ 264 h 312"/>
                  <a:gd name="T34" fmla="*/ 248 w 496"/>
                  <a:gd name="T35" fmla="*/ 280 h 312"/>
                  <a:gd name="T36" fmla="*/ 336 w 496"/>
                  <a:gd name="T37" fmla="*/ 264 h 312"/>
                  <a:gd name="T38" fmla="*/ 336 w 496"/>
                  <a:gd name="T39" fmla="*/ 264 h 312"/>
                  <a:gd name="T40" fmla="*/ 400 w 496"/>
                  <a:gd name="T41" fmla="*/ 248 h 312"/>
                  <a:gd name="T42" fmla="*/ 448 w 496"/>
                  <a:gd name="T43" fmla="*/ 200 h 312"/>
                  <a:gd name="T44" fmla="*/ 440 w 496"/>
                  <a:gd name="T45" fmla="*/ 200 h 312"/>
                  <a:gd name="T46" fmla="*/ 464 w 496"/>
                  <a:gd name="T47" fmla="*/ 144 h 312"/>
                  <a:gd name="T48" fmla="*/ 496 w 496"/>
                  <a:gd name="T49" fmla="*/ 160 h 312"/>
                  <a:gd name="T50" fmla="*/ 472 w 496"/>
                  <a:gd name="T51" fmla="*/ 216 h 312"/>
                  <a:gd name="T52" fmla="*/ 424 w 496"/>
                  <a:gd name="T53" fmla="*/ 272 h 312"/>
                  <a:gd name="T54" fmla="*/ 416 w 496"/>
                  <a:gd name="T55" fmla="*/ 272 h 312"/>
                  <a:gd name="T56" fmla="*/ 344 w 496"/>
                  <a:gd name="T57" fmla="*/ 296 h 312"/>
                  <a:gd name="T58" fmla="*/ 256 w 496"/>
                  <a:gd name="T59" fmla="*/ 312 h 312"/>
                  <a:gd name="T60" fmla="*/ 248 w 496"/>
                  <a:gd name="T61" fmla="*/ 312 h 312"/>
                  <a:gd name="T62" fmla="*/ 160 w 496"/>
                  <a:gd name="T63" fmla="*/ 296 h 312"/>
                  <a:gd name="T64" fmla="*/ 80 w 496"/>
                  <a:gd name="T65" fmla="*/ 272 h 312"/>
                  <a:gd name="T66" fmla="*/ 72 w 496"/>
                  <a:gd name="T67" fmla="*/ 272 h 312"/>
                  <a:gd name="T68" fmla="*/ 24 w 496"/>
                  <a:gd name="T69" fmla="*/ 224 h 312"/>
                  <a:gd name="T70" fmla="*/ 0 w 496"/>
                  <a:gd name="T71" fmla="*/ 160 h 312"/>
                  <a:gd name="T72" fmla="*/ 0 w 496"/>
                  <a:gd name="T73" fmla="*/ 152 h 312"/>
                  <a:gd name="T74" fmla="*/ 16 w 496"/>
                  <a:gd name="T75" fmla="*/ 104 h 312"/>
                  <a:gd name="T76" fmla="*/ 72 w 496"/>
                  <a:gd name="T77" fmla="*/ 48 h 312"/>
                  <a:gd name="T78" fmla="*/ 80 w 496"/>
                  <a:gd name="T79" fmla="*/ 40 h 312"/>
                  <a:gd name="T80" fmla="*/ 160 w 496"/>
                  <a:gd name="T81" fmla="*/ 8 h 312"/>
                  <a:gd name="T82" fmla="*/ 248 w 496"/>
                  <a:gd name="T83" fmla="*/ 0 h 312"/>
                  <a:gd name="T84" fmla="*/ 248 w 496"/>
                  <a:gd name="T85" fmla="*/ 0 h 312"/>
                  <a:gd name="T86" fmla="*/ 336 w 496"/>
                  <a:gd name="T87" fmla="*/ 8 h 312"/>
                  <a:gd name="T88" fmla="*/ 416 w 496"/>
                  <a:gd name="T89" fmla="*/ 40 h 312"/>
                  <a:gd name="T90" fmla="*/ 424 w 496"/>
                  <a:gd name="T91" fmla="*/ 48 h 312"/>
                  <a:gd name="T92" fmla="*/ 472 w 496"/>
                  <a:gd name="T93" fmla="*/ 96 h 312"/>
                  <a:gd name="T94" fmla="*/ 496 w 496"/>
                  <a:gd name="T95" fmla="*/ 144 h 312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496" h="312">
                    <a:moveTo>
                      <a:pt x="464" y="160"/>
                    </a:moveTo>
                    <a:lnTo>
                      <a:pt x="440" y="112"/>
                    </a:lnTo>
                    <a:lnTo>
                      <a:pt x="448" y="120"/>
                    </a:lnTo>
                    <a:lnTo>
                      <a:pt x="400" y="72"/>
                    </a:lnTo>
                    <a:lnTo>
                      <a:pt x="328" y="40"/>
                    </a:lnTo>
                    <a:lnTo>
                      <a:pt x="336" y="40"/>
                    </a:lnTo>
                    <a:lnTo>
                      <a:pt x="248" y="32"/>
                    </a:lnTo>
                    <a:lnTo>
                      <a:pt x="160" y="40"/>
                    </a:lnTo>
                    <a:lnTo>
                      <a:pt x="168" y="40"/>
                    </a:lnTo>
                    <a:lnTo>
                      <a:pt x="88" y="72"/>
                    </a:lnTo>
                    <a:lnTo>
                      <a:pt x="96" y="72"/>
                    </a:lnTo>
                    <a:lnTo>
                      <a:pt x="48" y="120"/>
                    </a:lnTo>
                    <a:lnTo>
                      <a:pt x="48" y="112"/>
                    </a:lnTo>
                    <a:lnTo>
                      <a:pt x="32" y="160"/>
                    </a:lnTo>
                    <a:lnTo>
                      <a:pt x="32" y="152"/>
                    </a:lnTo>
                    <a:lnTo>
                      <a:pt x="48" y="208"/>
                    </a:lnTo>
                    <a:lnTo>
                      <a:pt x="48" y="200"/>
                    </a:lnTo>
                    <a:lnTo>
                      <a:pt x="96" y="248"/>
                    </a:lnTo>
                    <a:lnTo>
                      <a:pt x="88" y="240"/>
                    </a:lnTo>
                    <a:lnTo>
                      <a:pt x="168" y="264"/>
                    </a:lnTo>
                    <a:lnTo>
                      <a:pt x="256" y="280"/>
                    </a:lnTo>
                    <a:lnTo>
                      <a:pt x="248" y="280"/>
                    </a:lnTo>
                    <a:lnTo>
                      <a:pt x="336" y="264"/>
                    </a:lnTo>
                    <a:lnTo>
                      <a:pt x="408" y="240"/>
                    </a:lnTo>
                    <a:lnTo>
                      <a:pt x="400" y="248"/>
                    </a:lnTo>
                    <a:lnTo>
                      <a:pt x="448" y="200"/>
                    </a:lnTo>
                    <a:lnTo>
                      <a:pt x="440" y="200"/>
                    </a:lnTo>
                    <a:lnTo>
                      <a:pt x="464" y="144"/>
                    </a:lnTo>
                    <a:lnTo>
                      <a:pt x="496" y="160"/>
                    </a:lnTo>
                    <a:lnTo>
                      <a:pt x="472" y="216"/>
                    </a:lnTo>
                    <a:lnTo>
                      <a:pt x="472" y="224"/>
                    </a:lnTo>
                    <a:lnTo>
                      <a:pt x="424" y="272"/>
                    </a:lnTo>
                    <a:lnTo>
                      <a:pt x="416" y="272"/>
                    </a:lnTo>
                    <a:lnTo>
                      <a:pt x="344" y="296"/>
                    </a:lnTo>
                    <a:lnTo>
                      <a:pt x="256" y="312"/>
                    </a:lnTo>
                    <a:lnTo>
                      <a:pt x="248" y="312"/>
                    </a:lnTo>
                    <a:lnTo>
                      <a:pt x="160" y="296"/>
                    </a:lnTo>
                    <a:lnTo>
                      <a:pt x="80" y="272"/>
                    </a:lnTo>
                    <a:lnTo>
                      <a:pt x="72" y="272"/>
                    </a:lnTo>
                    <a:lnTo>
                      <a:pt x="24" y="224"/>
                    </a:lnTo>
                    <a:lnTo>
                      <a:pt x="16" y="216"/>
                    </a:lnTo>
                    <a:lnTo>
                      <a:pt x="0" y="160"/>
                    </a:lnTo>
                    <a:lnTo>
                      <a:pt x="0" y="152"/>
                    </a:lnTo>
                    <a:lnTo>
                      <a:pt x="16" y="104"/>
                    </a:lnTo>
                    <a:lnTo>
                      <a:pt x="24" y="96"/>
                    </a:lnTo>
                    <a:lnTo>
                      <a:pt x="72" y="48"/>
                    </a:lnTo>
                    <a:lnTo>
                      <a:pt x="80" y="40"/>
                    </a:lnTo>
                    <a:lnTo>
                      <a:pt x="160" y="8"/>
                    </a:lnTo>
                    <a:lnTo>
                      <a:pt x="248" y="0"/>
                    </a:lnTo>
                    <a:lnTo>
                      <a:pt x="336" y="8"/>
                    </a:lnTo>
                    <a:lnTo>
                      <a:pt x="344" y="8"/>
                    </a:lnTo>
                    <a:lnTo>
                      <a:pt x="416" y="40"/>
                    </a:lnTo>
                    <a:lnTo>
                      <a:pt x="424" y="48"/>
                    </a:lnTo>
                    <a:lnTo>
                      <a:pt x="472" y="96"/>
                    </a:lnTo>
                    <a:lnTo>
                      <a:pt x="496" y="144"/>
                    </a:lnTo>
                    <a:lnTo>
                      <a:pt x="464" y="160"/>
                    </a:lnTo>
                    <a:close/>
                  </a:path>
                </a:pathLst>
              </a:cu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565" name="Freeform 397"/>
              <p:cNvSpPr>
                <a:spLocks/>
              </p:cNvSpPr>
              <p:nvPr/>
            </p:nvSpPr>
            <p:spPr bwMode="auto">
              <a:xfrm>
                <a:off x="4664" y="1329"/>
                <a:ext cx="32" cy="16"/>
              </a:xfrm>
              <a:custGeom>
                <a:avLst/>
                <a:gdLst>
                  <a:gd name="T0" fmla="*/ 0 w 32"/>
                  <a:gd name="T1" fmla="*/ 0 h 16"/>
                  <a:gd name="T2" fmla="*/ 0 w 32"/>
                  <a:gd name="T3" fmla="*/ 0 h 16"/>
                  <a:gd name="T4" fmla="*/ 0 w 32"/>
                  <a:gd name="T5" fmla="*/ 16 h 16"/>
                  <a:gd name="T6" fmla="*/ 32 w 32"/>
                  <a:gd name="T7" fmla="*/ 0 h 16"/>
                  <a:gd name="T8" fmla="*/ 32 w 32"/>
                  <a:gd name="T9" fmla="*/ 16 h 16"/>
                  <a:gd name="T10" fmla="*/ 32 w 32"/>
                  <a:gd name="T11" fmla="*/ 16 h 16"/>
                  <a:gd name="T12" fmla="*/ 0 w 32"/>
                  <a:gd name="T13" fmla="*/ 0 h 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2" h="16">
                    <a:moveTo>
                      <a:pt x="0" y="0"/>
                    </a:moveTo>
                    <a:lnTo>
                      <a:pt x="0" y="0"/>
                    </a:lnTo>
                    <a:lnTo>
                      <a:pt x="0" y="16"/>
                    </a:lnTo>
                    <a:lnTo>
                      <a:pt x="32" y="0"/>
                    </a:lnTo>
                    <a:lnTo>
                      <a:pt x="32" y="16"/>
                    </a:lnTo>
                    <a:lnTo>
                      <a:pt x="0" y="0"/>
                    </a:lnTo>
                    <a:close/>
                  </a:path>
                </a:pathLst>
              </a:cu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566" name="Rectangle 398"/>
              <p:cNvSpPr>
                <a:spLocks noChangeArrowheads="1"/>
              </p:cNvSpPr>
              <p:nvPr/>
            </p:nvSpPr>
            <p:spPr bwMode="auto">
              <a:xfrm>
                <a:off x="4323" y="1257"/>
                <a:ext cx="308" cy="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lang="en-US" altLang="zh-TW" sz="1900">
                    <a:solidFill>
                      <a:srgbClr val="0000FF"/>
                    </a:solidFill>
                    <a:latin typeface="Times" panose="02020603050405020304" pitchFamily="18" charset="0"/>
                    <a:ea typeface="新細明體" pitchFamily="18" charset="-120"/>
                  </a:rPr>
                  <a:t>PVD</a:t>
                </a:r>
                <a:endParaRPr lang="en-US" altLang="zh-TW">
                  <a:ea typeface="新細明體" pitchFamily="18" charset="-120"/>
                </a:endParaRPr>
              </a:p>
            </p:txBody>
          </p:sp>
          <p:sp>
            <p:nvSpPr>
              <p:cNvPr id="49567" name="Rectangle 399"/>
              <p:cNvSpPr>
                <a:spLocks noChangeArrowheads="1"/>
              </p:cNvSpPr>
              <p:nvPr/>
            </p:nvSpPr>
            <p:spPr bwMode="auto">
              <a:xfrm>
                <a:off x="3686" y="865"/>
                <a:ext cx="230" cy="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lang="en-US" altLang="zh-TW" sz="1900">
                    <a:solidFill>
                      <a:srgbClr val="0000FF"/>
                    </a:solidFill>
                    <a:latin typeface="Times" panose="02020603050405020304" pitchFamily="18" charset="0"/>
                    <a:ea typeface="新細明體" pitchFamily="18" charset="-120"/>
                  </a:rPr>
                  <a:t>867</a:t>
                </a:r>
                <a:endParaRPr lang="en-US" altLang="zh-TW">
                  <a:ea typeface="新細明體" pitchFamily="18" charset="-120"/>
                </a:endParaRPr>
              </a:p>
            </p:txBody>
          </p:sp>
          <p:sp>
            <p:nvSpPr>
              <p:cNvPr id="49568" name="Rectangle 400"/>
              <p:cNvSpPr>
                <a:spLocks noChangeArrowheads="1"/>
              </p:cNvSpPr>
              <p:nvPr/>
            </p:nvSpPr>
            <p:spPr bwMode="auto">
              <a:xfrm>
                <a:off x="2335" y="728"/>
                <a:ext cx="307" cy="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lang="en-US" altLang="zh-TW" sz="1900">
                    <a:solidFill>
                      <a:srgbClr val="000000"/>
                    </a:solidFill>
                    <a:latin typeface="Times" panose="02020603050405020304" pitchFamily="18" charset="0"/>
                    <a:ea typeface="新細明體" pitchFamily="18" charset="-120"/>
                  </a:rPr>
                  <a:t>2704</a:t>
                </a:r>
                <a:endParaRPr lang="en-US" altLang="zh-TW">
                  <a:ea typeface="新細明體" pitchFamily="18" charset="-120"/>
                </a:endParaRPr>
              </a:p>
            </p:txBody>
          </p:sp>
          <p:sp>
            <p:nvSpPr>
              <p:cNvPr id="49569" name="Rectangle 401"/>
              <p:cNvSpPr>
                <a:spLocks noChangeArrowheads="1"/>
              </p:cNvSpPr>
              <p:nvPr/>
            </p:nvSpPr>
            <p:spPr bwMode="auto">
              <a:xfrm>
                <a:off x="4030" y="1449"/>
                <a:ext cx="230" cy="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lang="en-US" altLang="zh-TW" sz="1900">
                    <a:solidFill>
                      <a:srgbClr val="0000FF"/>
                    </a:solidFill>
                    <a:latin typeface="Times" panose="02020603050405020304" pitchFamily="18" charset="0"/>
                    <a:ea typeface="新細明體" pitchFamily="18" charset="-120"/>
                  </a:rPr>
                  <a:t>187</a:t>
                </a:r>
                <a:endParaRPr lang="en-US" altLang="zh-TW">
                  <a:ea typeface="新細明體" pitchFamily="18" charset="-120"/>
                </a:endParaRPr>
              </a:p>
            </p:txBody>
          </p:sp>
          <p:sp>
            <p:nvSpPr>
              <p:cNvPr id="49570" name="Rectangle 402"/>
              <p:cNvSpPr>
                <a:spLocks noChangeArrowheads="1"/>
              </p:cNvSpPr>
              <p:nvPr/>
            </p:nvSpPr>
            <p:spPr bwMode="auto">
              <a:xfrm>
                <a:off x="4664" y="2001"/>
                <a:ext cx="307" cy="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lang="en-US" altLang="zh-TW" sz="1900">
                    <a:solidFill>
                      <a:srgbClr val="000000"/>
                    </a:solidFill>
                    <a:latin typeface="Times" panose="02020603050405020304" pitchFamily="18" charset="0"/>
                    <a:ea typeface="新細明體" pitchFamily="18" charset="-120"/>
                  </a:rPr>
                  <a:t>1258</a:t>
                </a:r>
                <a:endParaRPr lang="en-US" altLang="zh-TW">
                  <a:ea typeface="新細明體" pitchFamily="18" charset="-120"/>
                </a:endParaRPr>
              </a:p>
            </p:txBody>
          </p:sp>
          <p:sp>
            <p:nvSpPr>
              <p:cNvPr id="49571" name="Rectangle 403"/>
              <p:cNvSpPr>
                <a:spLocks noChangeArrowheads="1"/>
              </p:cNvSpPr>
              <p:nvPr/>
            </p:nvSpPr>
            <p:spPr bwMode="auto">
              <a:xfrm>
                <a:off x="3542" y="1217"/>
                <a:ext cx="230" cy="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lang="en-US" altLang="zh-TW" sz="1900">
                    <a:solidFill>
                      <a:srgbClr val="0000FF"/>
                    </a:solidFill>
                    <a:latin typeface="Times" panose="02020603050405020304" pitchFamily="18" charset="0"/>
                    <a:ea typeface="新細明體" pitchFamily="18" charset="-120"/>
                  </a:rPr>
                  <a:t>849</a:t>
                </a:r>
                <a:endParaRPr lang="en-US" altLang="zh-TW">
                  <a:ea typeface="新細明體" pitchFamily="18" charset="-120"/>
                </a:endParaRPr>
              </a:p>
            </p:txBody>
          </p:sp>
        </p:grpSp>
        <p:sp>
          <p:nvSpPr>
            <p:cNvPr id="49358" name="Rectangle 404"/>
            <p:cNvSpPr>
              <a:spLocks noChangeArrowheads="1"/>
            </p:cNvSpPr>
            <p:nvPr/>
          </p:nvSpPr>
          <p:spPr bwMode="auto">
            <a:xfrm>
              <a:off x="8505826" y="2592388"/>
              <a:ext cx="365485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1900">
                  <a:solidFill>
                    <a:srgbClr val="0000FF"/>
                  </a:solidFill>
                  <a:latin typeface="Times" panose="02020603050405020304" pitchFamily="18" charset="0"/>
                  <a:ea typeface="新細明體" pitchFamily="18" charset="-120"/>
                </a:rPr>
                <a:t>144</a:t>
              </a:r>
              <a:endParaRPr lang="en-US" altLang="zh-TW">
                <a:ea typeface="新細明體" pitchFamily="18" charset="-120"/>
              </a:endParaRPr>
            </a:p>
          </p:txBody>
        </p:sp>
        <p:sp>
          <p:nvSpPr>
            <p:cNvPr id="49359" name="Rectangle 405"/>
            <p:cNvSpPr>
              <a:spLocks noChangeArrowheads="1"/>
            </p:cNvSpPr>
            <p:nvPr/>
          </p:nvSpPr>
          <p:spPr bwMode="auto">
            <a:xfrm>
              <a:off x="6778626" y="2566988"/>
              <a:ext cx="365485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1900">
                  <a:solidFill>
                    <a:srgbClr val="0000FF"/>
                  </a:solidFill>
                  <a:latin typeface="Times" panose="02020603050405020304" pitchFamily="18" charset="0"/>
                  <a:ea typeface="新細明體" pitchFamily="18" charset="-120"/>
                </a:rPr>
                <a:t>740</a:t>
              </a:r>
              <a:endParaRPr lang="en-US" altLang="zh-TW">
                <a:ea typeface="新細明體" pitchFamily="18" charset="-120"/>
              </a:endParaRPr>
            </a:p>
          </p:txBody>
        </p:sp>
        <p:sp>
          <p:nvSpPr>
            <p:cNvPr id="49360" name="Rectangle 406"/>
            <p:cNvSpPr>
              <a:spLocks noChangeArrowheads="1"/>
            </p:cNvSpPr>
            <p:nvPr/>
          </p:nvSpPr>
          <p:spPr bwMode="auto">
            <a:xfrm>
              <a:off x="6069014" y="3800475"/>
              <a:ext cx="487313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1900">
                  <a:solidFill>
                    <a:srgbClr val="000000"/>
                  </a:solidFill>
                  <a:latin typeface="Times" panose="02020603050405020304" pitchFamily="18" charset="0"/>
                  <a:ea typeface="新細明體" pitchFamily="18" charset="-120"/>
                </a:rPr>
                <a:t>1391</a:t>
              </a:r>
              <a:endParaRPr lang="en-US" altLang="zh-TW">
                <a:ea typeface="新細明體" pitchFamily="18" charset="-120"/>
              </a:endParaRPr>
            </a:p>
          </p:txBody>
        </p:sp>
        <p:sp>
          <p:nvSpPr>
            <p:cNvPr id="49361" name="Rectangle 407"/>
            <p:cNvSpPr>
              <a:spLocks noChangeArrowheads="1"/>
            </p:cNvSpPr>
            <p:nvPr/>
          </p:nvSpPr>
          <p:spPr bwMode="auto">
            <a:xfrm>
              <a:off x="7604126" y="3227388"/>
              <a:ext cx="365485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1900">
                  <a:solidFill>
                    <a:srgbClr val="0000FF"/>
                  </a:solidFill>
                  <a:latin typeface="Times" panose="02020603050405020304" pitchFamily="18" charset="0"/>
                  <a:ea typeface="新細明體" pitchFamily="18" charset="-120"/>
                </a:rPr>
                <a:t>184</a:t>
              </a:r>
              <a:endParaRPr lang="en-US" altLang="zh-TW">
                <a:ea typeface="新細明體" pitchFamily="18" charset="-120"/>
              </a:endParaRPr>
            </a:p>
          </p:txBody>
        </p:sp>
        <p:sp>
          <p:nvSpPr>
            <p:cNvPr id="49362" name="Rectangle 408"/>
            <p:cNvSpPr>
              <a:spLocks noChangeArrowheads="1"/>
            </p:cNvSpPr>
            <p:nvPr/>
          </p:nvSpPr>
          <p:spPr bwMode="auto">
            <a:xfrm>
              <a:off x="7654926" y="4625975"/>
              <a:ext cx="365485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1900">
                  <a:solidFill>
                    <a:srgbClr val="0000FF"/>
                  </a:solidFill>
                  <a:latin typeface="Times" panose="02020603050405020304" pitchFamily="18" charset="0"/>
                  <a:ea typeface="新細明體" pitchFamily="18" charset="-120"/>
                </a:rPr>
                <a:t>946</a:t>
              </a:r>
              <a:endParaRPr lang="en-US" altLang="zh-TW">
                <a:ea typeface="新細明體" pitchFamily="18" charset="-120"/>
              </a:endParaRPr>
            </a:p>
          </p:txBody>
        </p:sp>
        <p:sp>
          <p:nvSpPr>
            <p:cNvPr id="49363" name="Rectangle 409"/>
            <p:cNvSpPr>
              <a:spLocks noChangeArrowheads="1"/>
            </p:cNvSpPr>
            <p:nvPr/>
          </p:nvSpPr>
          <p:spPr bwMode="auto">
            <a:xfrm>
              <a:off x="8051801" y="4232275"/>
              <a:ext cx="487313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1900">
                  <a:solidFill>
                    <a:srgbClr val="0000FF"/>
                  </a:solidFill>
                  <a:latin typeface="Times" panose="02020603050405020304" pitchFamily="18" charset="0"/>
                  <a:ea typeface="新細明體" pitchFamily="18" charset="-120"/>
                </a:rPr>
                <a:t>1090</a:t>
              </a:r>
              <a:endParaRPr lang="en-US" altLang="zh-TW">
                <a:ea typeface="新細明體" pitchFamily="18" charset="-120"/>
              </a:endParaRPr>
            </a:p>
          </p:txBody>
        </p:sp>
        <p:sp>
          <p:nvSpPr>
            <p:cNvPr id="49364" name="Rectangle 410"/>
            <p:cNvSpPr>
              <a:spLocks noChangeArrowheads="1"/>
            </p:cNvSpPr>
            <p:nvPr/>
          </p:nvSpPr>
          <p:spPr bwMode="auto">
            <a:xfrm>
              <a:off x="5929313" y="5311775"/>
              <a:ext cx="478272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1900">
                  <a:solidFill>
                    <a:srgbClr val="0000FF"/>
                  </a:solidFill>
                  <a:latin typeface="Times" panose="02020603050405020304" pitchFamily="18" charset="0"/>
                  <a:ea typeface="新細明體" pitchFamily="18" charset="-120"/>
                </a:rPr>
                <a:t>1121</a:t>
              </a:r>
              <a:endParaRPr lang="en-US" altLang="zh-TW">
                <a:ea typeface="新細明體" pitchFamily="18" charset="-120"/>
              </a:endParaRPr>
            </a:p>
          </p:txBody>
        </p:sp>
        <p:sp>
          <p:nvSpPr>
            <p:cNvPr id="49365" name="Rectangle 411"/>
            <p:cNvSpPr>
              <a:spLocks noChangeArrowheads="1"/>
            </p:cNvSpPr>
            <p:nvPr/>
          </p:nvSpPr>
          <p:spPr bwMode="auto">
            <a:xfrm>
              <a:off x="4913314" y="5948363"/>
              <a:ext cx="487313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1900">
                  <a:solidFill>
                    <a:srgbClr val="000000"/>
                  </a:solidFill>
                  <a:latin typeface="Times" panose="02020603050405020304" pitchFamily="18" charset="0"/>
                  <a:ea typeface="新細明體" pitchFamily="18" charset="-120"/>
                </a:rPr>
                <a:t>2342</a:t>
              </a:r>
              <a:endParaRPr lang="en-US" altLang="zh-TW">
                <a:ea typeface="新細明體" pitchFamily="18" charset="-120"/>
              </a:endParaRPr>
            </a:p>
          </p:txBody>
        </p:sp>
        <p:sp>
          <p:nvSpPr>
            <p:cNvPr id="49366" name="Rectangle 412"/>
            <p:cNvSpPr>
              <a:spLocks noChangeArrowheads="1"/>
            </p:cNvSpPr>
            <p:nvPr/>
          </p:nvSpPr>
          <p:spPr bwMode="auto">
            <a:xfrm>
              <a:off x="4291014" y="2820988"/>
              <a:ext cx="487313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1900">
                  <a:solidFill>
                    <a:srgbClr val="000000"/>
                  </a:solidFill>
                  <a:latin typeface="Times" panose="02020603050405020304" pitchFamily="18" charset="0"/>
                  <a:ea typeface="新細明體" pitchFamily="18" charset="-120"/>
                </a:rPr>
                <a:t>1846</a:t>
              </a:r>
              <a:endParaRPr lang="en-US" altLang="zh-TW">
                <a:ea typeface="新細明體" pitchFamily="18" charset="-120"/>
              </a:endParaRPr>
            </a:p>
          </p:txBody>
        </p:sp>
        <p:sp>
          <p:nvSpPr>
            <p:cNvPr id="49367" name="Rectangle 413"/>
            <p:cNvSpPr>
              <a:spLocks noChangeArrowheads="1"/>
            </p:cNvSpPr>
            <p:nvPr/>
          </p:nvSpPr>
          <p:spPr bwMode="auto">
            <a:xfrm>
              <a:off x="6448426" y="2884488"/>
              <a:ext cx="365485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1900">
                  <a:solidFill>
                    <a:srgbClr val="0000FF"/>
                  </a:solidFill>
                  <a:latin typeface="Times" panose="02020603050405020304" pitchFamily="18" charset="0"/>
                  <a:ea typeface="新細明體" pitchFamily="18" charset="-120"/>
                </a:rPr>
                <a:t>621</a:t>
              </a:r>
              <a:endParaRPr lang="en-US" altLang="zh-TW">
                <a:ea typeface="新細明體" pitchFamily="18" charset="-120"/>
              </a:endParaRPr>
            </a:p>
          </p:txBody>
        </p:sp>
        <p:sp>
          <p:nvSpPr>
            <p:cNvPr id="49368" name="Rectangle 414"/>
            <p:cNvSpPr>
              <a:spLocks noChangeArrowheads="1"/>
            </p:cNvSpPr>
            <p:nvPr/>
          </p:nvSpPr>
          <p:spPr bwMode="auto">
            <a:xfrm>
              <a:off x="5468939" y="3379788"/>
              <a:ext cx="365485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1900">
                  <a:solidFill>
                    <a:srgbClr val="0000FF"/>
                  </a:solidFill>
                  <a:latin typeface="Times" panose="02020603050405020304" pitchFamily="18" charset="0"/>
                  <a:ea typeface="新細明體" pitchFamily="18" charset="-120"/>
                </a:rPr>
                <a:t>802</a:t>
              </a:r>
              <a:endParaRPr lang="en-US" altLang="zh-TW">
                <a:ea typeface="新細明體" pitchFamily="18" charset="-120"/>
              </a:endParaRPr>
            </a:p>
          </p:txBody>
        </p:sp>
        <p:sp>
          <p:nvSpPr>
            <p:cNvPr id="49369" name="Rectangle 415"/>
            <p:cNvSpPr>
              <a:spLocks noChangeArrowheads="1"/>
            </p:cNvSpPr>
            <p:nvPr/>
          </p:nvSpPr>
          <p:spPr bwMode="auto">
            <a:xfrm>
              <a:off x="3554414" y="4003675"/>
              <a:ext cx="487313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1900">
                  <a:solidFill>
                    <a:srgbClr val="000000"/>
                  </a:solidFill>
                  <a:latin typeface="Times" panose="02020603050405020304" pitchFamily="18" charset="0"/>
                  <a:ea typeface="新細明體" pitchFamily="18" charset="-120"/>
                </a:rPr>
                <a:t>1464</a:t>
              </a:r>
              <a:endParaRPr lang="en-US" altLang="zh-TW">
                <a:ea typeface="新細明體" pitchFamily="18" charset="-120"/>
              </a:endParaRPr>
            </a:p>
          </p:txBody>
        </p:sp>
        <p:sp>
          <p:nvSpPr>
            <p:cNvPr id="49370" name="Rectangle 416"/>
            <p:cNvSpPr>
              <a:spLocks noChangeArrowheads="1"/>
            </p:cNvSpPr>
            <p:nvPr/>
          </p:nvSpPr>
          <p:spPr bwMode="auto">
            <a:xfrm>
              <a:off x="3643314" y="4867275"/>
              <a:ext cx="487313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1900">
                  <a:solidFill>
                    <a:srgbClr val="0000FF"/>
                  </a:solidFill>
                  <a:latin typeface="Times" panose="02020603050405020304" pitchFamily="18" charset="0"/>
                  <a:ea typeface="新細明體" pitchFamily="18" charset="-120"/>
                </a:rPr>
                <a:t>1235</a:t>
              </a:r>
              <a:endParaRPr lang="en-US" altLang="zh-TW">
                <a:ea typeface="新細明體" pitchFamily="18" charset="-120"/>
              </a:endParaRPr>
            </a:p>
          </p:txBody>
        </p:sp>
        <p:sp>
          <p:nvSpPr>
            <p:cNvPr id="49371" name="Rectangle 417"/>
            <p:cNvSpPr>
              <a:spLocks noChangeArrowheads="1"/>
            </p:cNvSpPr>
            <p:nvPr/>
          </p:nvSpPr>
          <p:spPr bwMode="auto">
            <a:xfrm>
              <a:off x="2725739" y="4181475"/>
              <a:ext cx="365485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1900">
                  <a:solidFill>
                    <a:srgbClr val="0000FF"/>
                  </a:solidFill>
                  <a:latin typeface="Times" panose="02020603050405020304" pitchFamily="18" charset="0"/>
                  <a:ea typeface="新細明體" pitchFamily="18" charset="-120"/>
                </a:rPr>
                <a:t>337</a:t>
              </a:r>
              <a:endParaRPr lang="en-US" altLang="zh-TW">
                <a:ea typeface="新細明體" pitchFamily="18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27580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Exercise</a:t>
            </a:r>
            <a:br>
              <a:rPr lang="en-US" altLang="zh-TW" dirty="0" smtClean="0"/>
            </a:br>
            <a:r>
              <a:rPr lang="en-US" altLang="zh-TW" sz="2800" dirty="0" err="1" smtClean="0"/>
              <a:t>Kruskal’s</a:t>
            </a:r>
            <a:r>
              <a:rPr lang="en-US" altLang="zh-TW" sz="2800" dirty="0" smtClean="0"/>
              <a:t> MST algorithm</a:t>
            </a:r>
            <a:endParaRPr lang="en-US" altLang="zh-TW" dirty="0" smtClean="0"/>
          </a:p>
        </p:txBody>
      </p:sp>
      <p:sp>
        <p:nvSpPr>
          <p:cNvPr id="5017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mtClean="0"/>
              <a:t>Show how Kruskal’s MST algorithm works on the following graph.</a:t>
            </a:r>
          </a:p>
          <a:p>
            <a:pPr lvl="1"/>
            <a:r>
              <a:rPr lang="en-US" altLang="zh-TW" smtClean="0"/>
              <a:t>Show how the MST evolves in each iteration (a separate figure for each iteration).</a:t>
            </a:r>
            <a:endParaRPr lang="en-US" altLang="zh-TW"/>
          </a:p>
        </p:txBody>
      </p:sp>
      <p:grpSp>
        <p:nvGrpSpPr>
          <p:cNvPr id="4" name="Group 3"/>
          <p:cNvGrpSpPr/>
          <p:nvPr/>
        </p:nvGrpSpPr>
        <p:grpSpPr>
          <a:xfrm>
            <a:off x="2286001" y="3810001"/>
            <a:ext cx="7489825" cy="2384424"/>
            <a:chOff x="2286001" y="3810001"/>
            <a:chExt cx="7489825" cy="2384424"/>
          </a:xfrm>
        </p:grpSpPr>
        <p:sp>
          <p:nvSpPr>
            <p:cNvPr id="50182" name="Oval 4"/>
            <p:cNvSpPr>
              <a:spLocks noChangeArrowheads="1"/>
            </p:cNvSpPr>
            <p:nvPr/>
          </p:nvSpPr>
          <p:spPr bwMode="auto">
            <a:xfrm>
              <a:off x="6324601" y="3984625"/>
              <a:ext cx="936625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>
                  <a:ea typeface="新細明體" pitchFamily="18" charset="-120"/>
                </a:rPr>
                <a:t>ORD</a:t>
              </a:r>
            </a:p>
          </p:txBody>
        </p:sp>
        <p:sp>
          <p:nvSpPr>
            <p:cNvPr id="50183" name="Oval 5"/>
            <p:cNvSpPr>
              <a:spLocks noChangeArrowheads="1"/>
            </p:cNvSpPr>
            <p:nvPr/>
          </p:nvSpPr>
          <p:spPr bwMode="auto">
            <a:xfrm>
              <a:off x="8839201" y="3829050"/>
              <a:ext cx="936625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>
                  <a:ea typeface="新細明體" pitchFamily="18" charset="-120"/>
                </a:rPr>
                <a:t>PVD</a:t>
              </a:r>
            </a:p>
          </p:txBody>
        </p:sp>
        <p:sp>
          <p:nvSpPr>
            <p:cNvPr id="50184" name="Oval 6"/>
            <p:cNvSpPr>
              <a:spLocks noChangeArrowheads="1"/>
            </p:cNvSpPr>
            <p:nvPr/>
          </p:nvSpPr>
          <p:spPr bwMode="auto">
            <a:xfrm>
              <a:off x="8588376" y="5737225"/>
              <a:ext cx="936625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>
                  <a:ea typeface="新細明體" pitchFamily="18" charset="-120"/>
                </a:rPr>
                <a:t>MIA</a:t>
              </a:r>
            </a:p>
          </p:txBody>
        </p:sp>
        <p:sp>
          <p:nvSpPr>
            <p:cNvPr id="50185" name="Oval 7"/>
            <p:cNvSpPr>
              <a:spLocks noChangeArrowheads="1"/>
            </p:cNvSpPr>
            <p:nvPr/>
          </p:nvSpPr>
          <p:spPr bwMode="auto">
            <a:xfrm>
              <a:off x="6035676" y="5499100"/>
              <a:ext cx="936625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>
                  <a:ea typeface="新細明體" pitchFamily="18" charset="-120"/>
                </a:rPr>
                <a:t>DFW</a:t>
              </a:r>
            </a:p>
          </p:txBody>
        </p:sp>
        <p:sp>
          <p:nvSpPr>
            <p:cNvPr id="50186" name="Oval 8"/>
            <p:cNvSpPr>
              <a:spLocks noChangeArrowheads="1"/>
            </p:cNvSpPr>
            <p:nvPr/>
          </p:nvSpPr>
          <p:spPr bwMode="auto">
            <a:xfrm>
              <a:off x="4114801" y="4213225"/>
              <a:ext cx="936625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>
                  <a:ea typeface="新細明體" pitchFamily="18" charset="-120"/>
                </a:rPr>
                <a:t>SFO</a:t>
              </a:r>
            </a:p>
          </p:txBody>
        </p:sp>
        <p:sp>
          <p:nvSpPr>
            <p:cNvPr id="50187" name="Oval 9"/>
            <p:cNvSpPr>
              <a:spLocks noChangeArrowheads="1"/>
            </p:cNvSpPr>
            <p:nvPr/>
          </p:nvSpPr>
          <p:spPr bwMode="auto">
            <a:xfrm>
              <a:off x="4267201" y="5356225"/>
              <a:ext cx="936625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>
                  <a:ea typeface="新細明體" pitchFamily="18" charset="-120"/>
                </a:rPr>
                <a:t>LAX</a:t>
              </a:r>
            </a:p>
          </p:txBody>
        </p:sp>
        <p:sp>
          <p:nvSpPr>
            <p:cNvPr id="50188" name="Oval 10"/>
            <p:cNvSpPr>
              <a:spLocks noChangeArrowheads="1"/>
            </p:cNvSpPr>
            <p:nvPr/>
          </p:nvSpPr>
          <p:spPr bwMode="auto">
            <a:xfrm>
              <a:off x="7902576" y="4594225"/>
              <a:ext cx="936625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>
                  <a:ea typeface="新細明體" pitchFamily="18" charset="-120"/>
                </a:rPr>
                <a:t>LGA</a:t>
              </a:r>
            </a:p>
          </p:txBody>
        </p:sp>
        <p:sp>
          <p:nvSpPr>
            <p:cNvPr id="50189" name="Oval 11"/>
            <p:cNvSpPr>
              <a:spLocks noChangeArrowheads="1"/>
            </p:cNvSpPr>
            <p:nvPr/>
          </p:nvSpPr>
          <p:spPr bwMode="auto">
            <a:xfrm>
              <a:off x="2286001" y="5127625"/>
              <a:ext cx="936625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>
                  <a:ea typeface="新細明體" pitchFamily="18" charset="-120"/>
                </a:rPr>
                <a:t>HNL</a:t>
              </a:r>
            </a:p>
          </p:txBody>
        </p:sp>
        <p:cxnSp>
          <p:nvCxnSpPr>
            <p:cNvPr id="50190" name="AutoShape 12"/>
            <p:cNvCxnSpPr>
              <a:cxnSpLocks noChangeShapeType="1"/>
              <a:stCxn id="50186" idx="6"/>
              <a:endCxn id="50182" idx="2"/>
            </p:cNvCxnSpPr>
            <p:nvPr/>
          </p:nvCxnSpPr>
          <p:spPr bwMode="auto">
            <a:xfrm flipV="1">
              <a:off x="5060951" y="4213225"/>
              <a:ext cx="1254125" cy="2286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0191" name="AutoShape 13"/>
            <p:cNvCxnSpPr>
              <a:cxnSpLocks noChangeShapeType="1"/>
              <a:stCxn id="50185" idx="0"/>
              <a:endCxn id="50182" idx="4"/>
            </p:cNvCxnSpPr>
            <p:nvPr/>
          </p:nvCxnSpPr>
          <p:spPr bwMode="auto">
            <a:xfrm flipV="1">
              <a:off x="6503989" y="4451351"/>
              <a:ext cx="288925" cy="103822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0192" name="AutoShape 14"/>
            <p:cNvCxnSpPr>
              <a:cxnSpLocks noChangeShapeType="1"/>
              <a:stCxn id="50185" idx="7"/>
              <a:endCxn id="50188" idx="3"/>
            </p:cNvCxnSpPr>
            <p:nvPr/>
          </p:nvCxnSpPr>
          <p:spPr bwMode="auto">
            <a:xfrm flipV="1">
              <a:off x="6835776" y="4994276"/>
              <a:ext cx="1203325" cy="56197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0193" name="AutoShape 15"/>
            <p:cNvCxnSpPr>
              <a:cxnSpLocks noChangeShapeType="1"/>
              <a:stCxn id="50188" idx="0"/>
              <a:endCxn id="50183" idx="3"/>
            </p:cNvCxnSpPr>
            <p:nvPr/>
          </p:nvCxnSpPr>
          <p:spPr bwMode="auto">
            <a:xfrm flipV="1">
              <a:off x="8370889" y="4229100"/>
              <a:ext cx="604837" cy="3556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0194" name="AutoShape 16"/>
            <p:cNvCxnSpPr>
              <a:cxnSpLocks noChangeShapeType="1"/>
              <a:stCxn id="50182" idx="6"/>
              <a:endCxn id="50183" idx="2"/>
            </p:cNvCxnSpPr>
            <p:nvPr/>
          </p:nvCxnSpPr>
          <p:spPr bwMode="auto">
            <a:xfrm flipV="1">
              <a:off x="7270751" y="4057651"/>
              <a:ext cx="1558925" cy="15557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0195" name="AutoShape 17"/>
            <p:cNvCxnSpPr>
              <a:cxnSpLocks noChangeShapeType="1"/>
              <a:stCxn id="50189" idx="6"/>
              <a:endCxn id="50187" idx="2"/>
            </p:cNvCxnSpPr>
            <p:nvPr/>
          </p:nvCxnSpPr>
          <p:spPr bwMode="auto">
            <a:xfrm>
              <a:off x="3232151" y="5356225"/>
              <a:ext cx="1025525" cy="2286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0196" name="AutoShape 18"/>
            <p:cNvCxnSpPr>
              <a:cxnSpLocks noChangeShapeType="1"/>
              <a:stCxn id="50186" idx="4"/>
              <a:endCxn id="50187" idx="0"/>
            </p:cNvCxnSpPr>
            <p:nvPr/>
          </p:nvCxnSpPr>
          <p:spPr bwMode="auto">
            <a:xfrm>
              <a:off x="4583113" y="4679950"/>
              <a:ext cx="152400" cy="6667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0197" name="AutoShape 19"/>
            <p:cNvCxnSpPr>
              <a:cxnSpLocks noChangeShapeType="1"/>
              <a:stCxn id="50188" idx="4"/>
              <a:endCxn id="50184" idx="0"/>
            </p:cNvCxnSpPr>
            <p:nvPr/>
          </p:nvCxnSpPr>
          <p:spPr bwMode="auto">
            <a:xfrm>
              <a:off x="8370888" y="5060950"/>
              <a:ext cx="685800" cy="6667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0198" name="AutoShape 20"/>
            <p:cNvCxnSpPr>
              <a:cxnSpLocks noChangeShapeType="1"/>
              <a:endCxn id="50185" idx="6"/>
            </p:cNvCxnSpPr>
            <p:nvPr/>
          </p:nvCxnSpPr>
          <p:spPr bwMode="auto">
            <a:xfrm flipH="1" flipV="1">
              <a:off x="6981826" y="5727701"/>
              <a:ext cx="1597025" cy="23812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0199" name="AutoShape 21"/>
            <p:cNvCxnSpPr>
              <a:cxnSpLocks noChangeShapeType="1"/>
              <a:stCxn id="50187" idx="6"/>
              <a:endCxn id="50185" idx="2"/>
            </p:cNvCxnSpPr>
            <p:nvPr/>
          </p:nvCxnSpPr>
          <p:spPr bwMode="auto">
            <a:xfrm>
              <a:off x="5213350" y="5584826"/>
              <a:ext cx="812800" cy="14287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0200" name="AutoShape 22"/>
            <p:cNvCxnSpPr>
              <a:cxnSpLocks noChangeShapeType="1"/>
              <a:stCxn id="50187" idx="7"/>
              <a:endCxn id="50182" idx="3"/>
            </p:cNvCxnSpPr>
            <p:nvPr/>
          </p:nvCxnSpPr>
          <p:spPr bwMode="auto">
            <a:xfrm flipV="1">
              <a:off x="5067301" y="4384675"/>
              <a:ext cx="1393825" cy="10287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0201" name="Text Box 23"/>
            <p:cNvSpPr txBox="1">
              <a:spLocks noChangeArrowheads="1"/>
            </p:cNvSpPr>
            <p:nvPr/>
          </p:nvSpPr>
          <p:spPr bwMode="auto">
            <a:xfrm rot="-347285">
              <a:off x="7605714" y="3810001"/>
              <a:ext cx="598487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2000">
                  <a:ea typeface="新細明體" pitchFamily="18" charset="-120"/>
                </a:rPr>
                <a:t>849</a:t>
              </a:r>
            </a:p>
          </p:txBody>
        </p:sp>
        <p:sp>
          <p:nvSpPr>
            <p:cNvPr id="50202" name="Text Box 24"/>
            <p:cNvSpPr txBox="1">
              <a:spLocks noChangeArrowheads="1"/>
            </p:cNvSpPr>
            <p:nvPr/>
          </p:nvSpPr>
          <p:spPr bwMode="auto">
            <a:xfrm rot="-4662247">
              <a:off x="6283326" y="4540251"/>
              <a:ext cx="598487" cy="398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2000">
                  <a:ea typeface="新細明體" pitchFamily="18" charset="-120"/>
                </a:rPr>
                <a:t>802</a:t>
              </a:r>
            </a:p>
          </p:txBody>
        </p:sp>
        <p:sp>
          <p:nvSpPr>
            <p:cNvPr id="50203" name="Text Box 25"/>
            <p:cNvSpPr txBox="1">
              <a:spLocks noChangeArrowheads="1"/>
            </p:cNvSpPr>
            <p:nvPr/>
          </p:nvSpPr>
          <p:spPr bwMode="auto">
            <a:xfrm rot="-1544869">
              <a:off x="6959600" y="4959351"/>
              <a:ext cx="736600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2000">
                  <a:ea typeface="新細明體" pitchFamily="18" charset="-120"/>
                </a:rPr>
                <a:t>1387</a:t>
              </a:r>
            </a:p>
          </p:txBody>
        </p:sp>
        <p:sp>
          <p:nvSpPr>
            <p:cNvPr id="50204" name="Text Box 26"/>
            <p:cNvSpPr txBox="1">
              <a:spLocks noChangeArrowheads="1"/>
            </p:cNvSpPr>
            <p:nvPr/>
          </p:nvSpPr>
          <p:spPr bwMode="auto">
            <a:xfrm rot="-2136302">
              <a:off x="5146675" y="4721226"/>
              <a:ext cx="736600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2000">
                  <a:ea typeface="新細明體" pitchFamily="18" charset="-120"/>
                </a:rPr>
                <a:t>1743</a:t>
              </a:r>
            </a:p>
          </p:txBody>
        </p:sp>
        <p:sp>
          <p:nvSpPr>
            <p:cNvPr id="50205" name="Text Box 27"/>
            <p:cNvSpPr txBox="1">
              <a:spLocks noChangeArrowheads="1"/>
            </p:cNvSpPr>
            <p:nvPr/>
          </p:nvSpPr>
          <p:spPr bwMode="auto">
            <a:xfrm rot="-689345">
              <a:off x="5257800" y="3984626"/>
              <a:ext cx="736600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2000">
                  <a:ea typeface="新細明體" pitchFamily="18" charset="-120"/>
                </a:rPr>
                <a:t>1843</a:t>
              </a:r>
            </a:p>
          </p:txBody>
        </p:sp>
        <p:sp>
          <p:nvSpPr>
            <p:cNvPr id="50206" name="Text Box 28"/>
            <p:cNvSpPr txBox="1">
              <a:spLocks noChangeArrowheads="1"/>
            </p:cNvSpPr>
            <p:nvPr/>
          </p:nvSpPr>
          <p:spPr bwMode="auto">
            <a:xfrm rot="2626382">
              <a:off x="8555038" y="5187951"/>
              <a:ext cx="736600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2000">
                  <a:ea typeface="新細明體" pitchFamily="18" charset="-120"/>
                </a:rPr>
                <a:t>1099</a:t>
              </a:r>
            </a:p>
          </p:txBody>
        </p:sp>
        <p:sp>
          <p:nvSpPr>
            <p:cNvPr id="50207" name="Text Box 29"/>
            <p:cNvSpPr txBox="1">
              <a:spLocks noChangeArrowheads="1"/>
            </p:cNvSpPr>
            <p:nvPr/>
          </p:nvSpPr>
          <p:spPr bwMode="auto">
            <a:xfrm rot="565849">
              <a:off x="7499350" y="5492751"/>
              <a:ext cx="736600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2000">
                  <a:ea typeface="新細明體" pitchFamily="18" charset="-120"/>
                </a:rPr>
                <a:t>1120</a:t>
              </a:r>
            </a:p>
          </p:txBody>
        </p:sp>
        <p:sp>
          <p:nvSpPr>
            <p:cNvPr id="50208" name="Text Box 30"/>
            <p:cNvSpPr txBox="1">
              <a:spLocks noChangeArrowheads="1"/>
            </p:cNvSpPr>
            <p:nvPr/>
          </p:nvSpPr>
          <p:spPr bwMode="auto">
            <a:xfrm rot="695916">
              <a:off x="5299075" y="5311776"/>
              <a:ext cx="736600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2000">
                  <a:ea typeface="新細明體" pitchFamily="18" charset="-120"/>
                </a:rPr>
                <a:t>1233</a:t>
              </a:r>
            </a:p>
          </p:txBody>
        </p:sp>
        <p:sp>
          <p:nvSpPr>
            <p:cNvPr id="50209" name="Text Box 31"/>
            <p:cNvSpPr txBox="1">
              <a:spLocks noChangeArrowheads="1"/>
            </p:cNvSpPr>
            <p:nvPr/>
          </p:nvSpPr>
          <p:spPr bwMode="auto">
            <a:xfrm rot="4665015">
              <a:off x="4516439" y="4848226"/>
              <a:ext cx="598487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2000">
                  <a:ea typeface="新細明體" pitchFamily="18" charset="-120"/>
                </a:rPr>
                <a:t>337</a:t>
              </a:r>
            </a:p>
          </p:txBody>
        </p:sp>
        <p:sp>
          <p:nvSpPr>
            <p:cNvPr id="50210" name="Text Box 32"/>
            <p:cNvSpPr txBox="1">
              <a:spLocks noChangeArrowheads="1"/>
            </p:cNvSpPr>
            <p:nvPr/>
          </p:nvSpPr>
          <p:spPr bwMode="auto">
            <a:xfrm rot="832501">
              <a:off x="3451225" y="5127626"/>
              <a:ext cx="736600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2000">
                  <a:ea typeface="新細明體" pitchFamily="18" charset="-120"/>
                </a:rPr>
                <a:t>2555</a:t>
              </a:r>
            </a:p>
          </p:txBody>
        </p:sp>
        <p:sp>
          <p:nvSpPr>
            <p:cNvPr id="50211" name="Text Box 33"/>
            <p:cNvSpPr txBox="1">
              <a:spLocks noChangeArrowheads="1"/>
            </p:cNvSpPr>
            <p:nvPr/>
          </p:nvSpPr>
          <p:spPr bwMode="auto">
            <a:xfrm rot="-1891667">
              <a:off x="8307389" y="4111626"/>
              <a:ext cx="598487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2000">
                  <a:ea typeface="新細明體" pitchFamily="18" charset="-120"/>
                </a:rPr>
                <a:t>142</a:t>
              </a:r>
            </a:p>
          </p:txBody>
        </p:sp>
        <p:cxnSp>
          <p:nvCxnSpPr>
            <p:cNvPr id="50212" name="AutoShape 34"/>
            <p:cNvCxnSpPr>
              <a:cxnSpLocks noChangeShapeType="1"/>
              <a:stCxn id="50183" idx="4"/>
              <a:endCxn id="50184" idx="7"/>
            </p:cNvCxnSpPr>
            <p:nvPr/>
          </p:nvCxnSpPr>
          <p:spPr bwMode="auto">
            <a:xfrm>
              <a:off x="9307513" y="4295775"/>
              <a:ext cx="80962" cy="14986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0213" name="Text Box 35"/>
            <p:cNvSpPr txBox="1">
              <a:spLocks noChangeArrowheads="1"/>
            </p:cNvSpPr>
            <p:nvPr/>
          </p:nvSpPr>
          <p:spPr bwMode="auto">
            <a:xfrm rot="5207815">
              <a:off x="9184482" y="4695032"/>
              <a:ext cx="736600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2000">
                  <a:ea typeface="新細明體" pitchFamily="18" charset="-120"/>
                </a:rPr>
                <a:t>1205</a:t>
              </a:r>
            </a:p>
          </p:txBody>
        </p:sp>
      </p:grpSp>
      <p:pic>
        <p:nvPicPr>
          <p:cNvPr id="50214" name="Picture 36" descr="BD19857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0888" y="214314"/>
            <a:ext cx="1916112" cy="136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7871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ea typeface="新細明體" pitchFamily="18" charset="-120"/>
              </a:rPr>
              <a:t>Shortest Paths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55301" name="Group 3"/>
          <p:cNvGrpSpPr>
            <a:grpSpLocks/>
          </p:cNvGrpSpPr>
          <p:nvPr/>
        </p:nvGrpSpPr>
        <p:grpSpPr bwMode="auto">
          <a:xfrm>
            <a:off x="6172200" y="3124201"/>
            <a:ext cx="3390900" cy="2227263"/>
            <a:chOff x="3396" y="901"/>
            <a:chExt cx="2136" cy="1403"/>
          </a:xfrm>
        </p:grpSpPr>
        <p:sp>
          <p:nvSpPr>
            <p:cNvPr id="55302" name="Freeform 4"/>
            <p:cNvSpPr>
              <a:spLocks/>
            </p:cNvSpPr>
            <p:nvPr/>
          </p:nvSpPr>
          <p:spPr bwMode="auto">
            <a:xfrm>
              <a:off x="4053" y="901"/>
              <a:ext cx="1479" cy="1042"/>
            </a:xfrm>
            <a:custGeom>
              <a:avLst/>
              <a:gdLst>
                <a:gd name="T0" fmla="*/ 447 w 1479"/>
                <a:gd name="T1" fmla="*/ 23 h 1042"/>
                <a:gd name="T2" fmla="*/ 1113 w 1479"/>
                <a:gd name="T3" fmla="*/ 149 h 1042"/>
                <a:gd name="T4" fmla="*/ 1413 w 1479"/>
                <a:gd name="T5" fmla="*/ 917 h 1042"/>
                <a:gd name="T6" fmla="*/ 717 w 1479"/>
                <a:gd name="T7" fmla="*/ 899 h 1042"/>
                <a:gd name="T8" fmla="*/ 249 w 1479"/>
                <a:gd name="T9" fmla="*/ 983 h 1042"/>
                <a:gd name="T10" fmla="*/ 69 w 1479"/>
                <a:gd name="T11" fmla="*/ 646 h 1042"/>
                <a:gd name="T12" fmla="*/ 63 w 1479"/>
                <a:gd name="T13" fmla="*/ 166 h 1042"/>
                <a:gd name="T14" fmla="*/ 447 w 1479"/>
                <a:gd name="T15" fmla="*/ 23 h 104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79"/>
                <a:gd name="T25" fmla="*/ 0 h 1042"/>
                <a:gd name="T26" fmla="*/ 1479 w 1479"/>
                <a:gd name="T27" fmla="*/ 1042 h 104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79" h="1042">
                  <a:moveTo>
                    <a:pt x="447" y="23"/>
                  </a:moveTo>
                  <a:cubicBezTo>
                    <a:pt x="622" y="20"/>
                    <a:pt x="952" y="0"/>
                    <a:pt x="1113" y="149"/>
                  </a:cubicBezTo>
                  <a:cubicBezTo>
                    <a:pt x="1274" y="298"/>
                    <a:pt x="1479" y="792"/>
                    <a:pt x="1413" y="917"/>
                  </a:cubicBezTo>
                  <a:cubicBezTo>
                    <a:pt x="1347" y="1042"/>
                    <a:pt x="911" y="888"/>
                    <a:pt x="717" y="899"/>
                  </a:cubicBezTo>
                  <a:cubicBezTo>
                    <a:pt x="523" y="910"/>
                    <a:pt x="357" y="1025"/>
                    <a:pt x="249" y="983"/>
                  </a:cubicBezTo>
                  <a:cubicBezTo>
                    <a:pt x="141" y="941"/>
                    <a:pt x="100" y="782"/>
                    <a:pt x="69" y="646"/>
                  </a:cubicBezTo>
                  <a:cubicBezTo>
                    <a:pt x="38" y="510"/>
                    <a:pt x="0" y="270"/>
                    <a:pt x="63" y="166"/>
                  </a:cubicBezTo>
                  <a:cubicBezTo>
                    <a:pt x="126" y="62"/>
                    <a:pt x="272" y="26"/>
                    <a:pt x="447" y="23"/>
                  </a:cubicBezTo>
                  <a:close/>
                </a:path>
              </a:pathLst>
            </a:custGeom>
            <a:solidFill>
              <a:srgbClr val="FFFFFF">
                <a:alpha val="50196"/>
              </a:srgbClr>
            </a:solidFill>
            <a:ln w="12700">
              <a:solidFill>
                <a:schemeClr val="tx2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55303" name="Oval 5"/>
            <p:cNvSpPr>
              <a:spLocks noChangeAspect="1" noChangeArrowheads="1"/>
            </p:cNvSpPr>
            <p:nvPr/>
          </p:nvSpPr>
          <p:spPr bwMode="auto">
            <a:xfrm>
              <a:off x="4261" y="1564"/>
              <a:ext cx="231" cy="231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ea typeface="新細明體" pitchFamily="18" charset="-120"/>
                </a:rPr>
                <a:t>C</a:t>
              </a:r>
            </a:p>
          </p:txBody>
        </p:sp>
        <p:sp>
          <p:nvSpPr>
            <p:cNvPr id="55304" name="Oval 6"/>
            <p:cNvSpPr>
              <a:spLocks noChangeAspect="1" noChangeArrowheads="1"/>
            </p:cNvSpPr>
            <p:nvPr/>
          </p:nvSpPr>
          <p:spPr bwMode="auto">
            <a:xfrm>
              <a:off x="3396" y="1564"/>
              <a:ext cx="231" cy="231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ea typeface="新細明體" pitchFamily="18" charset="-120"/>
                </a:rPr>
                <a:t>B</a:t>
              </a:r>
            </a:p>
          </p:txBody>
        </p:sp>
        <p:sp>
          <p:nvSpPr>
            <p:cNvPr id="55305" name="Oval 7"/>
            <p:cNvSpPr>
              <a:spLocks noChangeAspect="1" noChangeArrowheads="1"/>
            </p:cNvSpPr>
            <p:nvPr/>
          </p:nvSpPr>
          <p:spPr bwMode="auto">
            <a:xfrm>
              <a:off x="4260" y="1056"/>
              <a:ext cx="231" cy="231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solidFill>
                    <a:schemeClr val="tx2"/>
                  </a:solidFill>
                  <a:ea typeface="新細明體" pitchFamily="18" charset="-120"/>
                </a:rPr>
                <a:t>A</a:t>
              </a:r>
            </a:p>
          </p:txBody>
        </p:sp>
        <p:sp>
          <p:nvSpPr>
            <p:cNvPr id="55306" name="Oval 8"/>
            <p:cNvSpPr>
              <a:spLocks noChangeAspect="1" noChangeArrowheads="1"/>
            </p:cNvSpPr>
            <p:nvPr/>
          </p:nvSpPr>
          <p:spPr bwMode="auto">
            <a:xfrm>
              <a:off x="3780" y="2073"/>
              <a:ext cx="231" cy="231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ea typeface="新細明體" pitchFamily="18" charset="-120"/>
                </a:rPr>
                <a:t>E</a:t>
              </a:r>
            </a:p>
          </p:txBody>
        </p:sp>
        <p:cxnSp>
          <p:nvCxnSpPr>
            <p:cNvPr id="55307" name="AutoShape 9"/>
            <p:cNvCxnSpPr>
              <a:cxnSpLocks noChangeAspect="1" noChangeShapeType="1"/>
              <a:stCxn id="55305" idx="2"/>
              <a:endCxn id="55304" idx="0"/>
            </p:cNvCxnSpPr>
            <p:nvPr/>
          </p:nvCxnSpPr>
          <p:spPr bwMode="auto">
            <a:xfrm rot="10800000" flipV="1">
              <a:off x="3511" y="1171"/>
              <a:ext cx="736" cy="386"/>
            </a:xfrm>
            <a:prstGeom prst="curvedConnector2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5308" name="AutoShape 10"/>
            <p:cNvCxnSpPr>
              <a:cxnSpLocks noChangeAspect="1" noChangeShapeType="1"/>
              <a:stCxn id="55306" idx="2"/>
              <a:endCxn id="55304" idx="4"/>
            </p:cNvCxnSpPr>
            <p:nvPr/>
          </p:nvCxnSpPr>
          <p:spPr bwMode="auto">
            <a:xfrm rot="10800000">
              <a:off x="3511" y="1800"/>
              <a:ext cx="262" cy="388"/>
            </a:xfrm>
            <a:prstGeom prst="curvedConnector2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5309" name="AutoShape 11"/>
            <p:cNvCxnSpPr>
              <a:cxnSpLocks noChangeAspect="1" noChangeShapeType="1"/>
              <a:stCxn id="55306" idx="6"/>
              <a:endCxn id="55303" idx="3"/>
            </p:cNvCxnSpPr>
            <p:nvPr/>
          </p:nvCxnSpPr>
          <p:spPr bwMode="auto">
            <a:xfrm flipV="1">
              <a:off x="4016" y="1773"/>
              <a:ext cx="278" cy="415"/>
            </a:xfrm>
            <a:prstGeom prst="curvedConnector2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5310" name="AutoShape 12"/>
            <p:cNvCxnSpPr>
              <a:cxnSpLocks noChangeAspect="1" noChangeShapeType="1"/>
              <a:stCxn id="55305" idx="4"/>
              <a:endCxn id="55303" idx="0"/>
            </p:cNvCxnSpPr>
            <p:nvPr/>
          </p:nvCxnSpPr>
          <p:spPr bwMode="auto">
            <a:xfrm>
              <a:off x="4375" y="1298"/>
              <a:ext cx="1" cy="253"/>
            </a:xfrm>
            <a:prstGeom prst="straightConnector1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5311" name="AutoShape 13"/>
            <p:cNvCxnSpPr>
              <a:cxnSpLocks noChangeAspect="1" noChangeShapeType="1"/>
              <a:stCxn id="55304" idx="6"/>
              <a:endCxn id="55303" idx="2"/>
            </p:cNvCxnSpPr>
            <p:nvPr/>
          </p:nvCxnSpPr>
          <p:spPr bwMode="auto">
            <a:xfrm>
              <a:off x="3632" y="1679"/>
              <a:ext cx="616" cy="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5312" name="Oval 14"/>
            <p:cNvSpPr>
              <a:spLocks noChangeAspect="1" noChangeArrowheads="1"/>
            </p:cNvSpPr>
            <p:nvPr/>
          </p:nvSpPr>
          <p:spPr bwMode="auto">
            <a:xfrm>
              <a:off x="5119" y="1564"/>
              <a:ext cx="231" cy="231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solidFill>
                    <a:schemeClr val="tx2"/>
                  </a:solidFill>
                  <a:ea typeface="新細明體" pitchFamily="18" charset="-120"/>
                </a:rPr>
                <a:t>D</a:t>
              </a:r>
            </a:p>
          </p:txBody>
        </p:sp>
        <p:cxnSp>
          <p:nvCxnSpPr>
            <p:cNvPr id="55313" name="AutoShape 15"/>
            <p:cNvCxnSpPr>
              <a:cxnSpLocks noChangeAspect="1" noChangeShapeType="1"/>
              <a:stCxn id="55316" idx="6"/>
              <a:endCxn id="55312" idx="4"/>
            </p:cNvCxnSpPr>
            <p:nvPr/>
          </p:nvCxnSpPr>
          <p:spPr bwMode="auto">
            <a:xfrm flipV="1">
              <a:off x="4970" y="1806"/>
              <a:ext cx="264" cy="382"/>
            </a:xfrm>
            <a:prstGeom prst="curvedConnector2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5314" name="AutoShape 16"/>
            <p:cNvCxnSpPr>
              <a:cxnSpLocks noChangeAspect="1" noChangeShapeType="1"/>
              <a:stCxn id="55312" idx="0"/>
              <a:endCxn id="55305" idx="6"/>
            </p:cNvCxnSpPr>
            <p:nvPr/>
          </p:nvCxnSpPr>
          <p:spPr bwMode="auto">
            <a:xfrm rot="5400000" flipH="1">
              <a:off x="4678" y="995"/>
              <a:ext cx="380" cy="732"/>
            </a:xfrm>
            <a:prstGeom prst="curvedConnector2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5315" name="AutoShape 17"/>
            <p:cNvCxnSpPr>
              <a:cxnSpLocks noChangeAspect="1" noChangeShapeType="1"/>
              <a:stCxn id="55303" idx="6"/>
              <a:endCxn id="55312" idx="2"/>
            </p:cNvCxnSpPr>
            <p:nvPr/>
          </p:nvCxnSpPr>
          <p:spPr bwMode="auto">
            <a:xfrm>
              <a:off x="4503" y="1679"/>
              <a:ext cx="603" cy="0"/>
            </a:xfrm>
            <a:prstGeom prst="straightConnector1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5316" name="Oval 18"/>
            <p:cNvSpPr>
              <a:spLocks noChangeAspect="1" noChangeArrowheads="1"/>
            </p:cNvSpPr>
            <p:nvPr/>
          </p:nvSpPr>
          <p:spPr bwMode="auto">
            <a:xfrm>
              <a:off x="4734" y="2073"/>
              <a:ext cx="231" cy="231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ea typeface="新細明體" pitchFamily="18" charset="-120"/>
                </a:rPr>
                <a:t>F</a:t>
              </a:r>
            </a:p>
          </p:txBody>
        </p:sp>
        <p:cxnSp>
          <p:nvCxnSpPr>
            <p:cNvPr id="55317" name="AutoShape 19"/>
            <p:cNvCxnSpPr>
              <a:cxnSpLocks noChangeAspect="1" noChangeShapeType="1"/>
              <a:stCxn id="55303" idx="5"/>
              <a:endCxn id="55316" idx="2"/>
            </p:cNvCxnSpPr>
            <p:nvPr/>
          </p:nvCxnSpPr>
          <p:spPr bwMode="auto">
            <a:xfrm rot="16200000" flipH="1">
              <a:off x="4385" y="1846"/>
              <a:ext cx="415" cy="269"/>
            </a:xfrm>
            <a:prstGeom prst="curvedConnector2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5318" name="Text Box 20"/>
            <p:cNvSpPr txBox="1">
              <a:spLocks noChangeArrowheads="1"/>
            </p:cNvSpPr>
            <p:nvPr/>
          </p:nvSpPr>
          <p:spPr bwMode="auto">
            <a:xfrm>
              <a:off x="4408" y="912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solidFill>
                    <a:schemeClr val="tx2"/>
                  </a:solidFill>
                  <a:latin typeface="Times New Roman" panose="02020603050405020304" pitchFamily="18" charset="0"/>
                  <a:ea typeface="新細明體" pitchFamily="18" charset="-120"/>
                </a:rPr>
                <a:t>0</a:t>
              </a:r>
            </a:p>
          </p:txBody>
        </p:sp>
        <p:sp>
          <p:nvSpPr>
            <p:cNvPr id="55319" name="Text Box 21"/>
            <p:cNvSpPr txBox="1">
              <a:spLocks noChangeArrowheads="1"/>
            </p:cNvSpPr>
            <p:nvPr/>
          </p:nvSpPr>
          <p:spPr bwMode="auto">
            <a:xfrm>
              <a:off x="5284" y="1433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solidFill>
                    <a:schemeClr val="tx2"/>
                  </a:solidFill>
                  <a:latin typeface="Times New Roman" panose="02020603050405020304" pitchFamily="18" charset="0"/>
                  <a:ea typeface="新細明體" pitchFamily="18" charset="-120"/>
                  <a:sym typeface="Symbol" panose="05050102010706020507" pitchFamily="18" charset="2"/>
                </a:rPr>
                <a:t>3</a:t>
              </a:r>
            </a:p>
          </p:txBody>
        </p:sp>
        <p:sp>
          <p:nvSpPr>
            <p:cNvPr id="55320" name="Text Box 22"/>
            <p:cNvSpPr txBox="1">
              <a:spLocks noChangeArrowheads="1"/>
            </p:cNvSpPr>
            <p:nvPr/>
          </p:nvSpPr>
          <p:spPr bwMode="auto">
            <a:xfrm>
              <a:off x="4428" y="1433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solidFill>
                    <a:schemeClr val="tx2"/>
                  </a:solidFill>
                  <a:latin typeface="Times New Roman" panose="02020603050405020304" pitchFamily="18" charset="0"/>
                  <a:ea typeface="新細明體" pitchFamily="18" charset="-120"/>
                  <a:sym typeface="Symbol" panose="05050102010706020507" pitchFamily="18" charset="2"/>
                </a:rPr>
                <a:t>2</a:t>
              </a:r>
            </a:p>
          </p:txBody>
        </p:sp>
        <p:sp>
          <p:nvSpPr>
            <p:cNvPr id="55321" name="Text Box 23"/>
            <p:cNvSpPr txBox="1">
              <a:spLocks noChangeArrowheads="1"/>
            </p:cNvSpPr>
            <p:nvPr/>
          </p:nvSpPr>
          <p:spPr bwMode="auto">
            <a:xfrm>
              <a:off x="3564" y="1433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solidFill>
                    <a:schemeClr val="tx2"/>
                  </a:solidFill>
                  <a:latin typeface="Times New Roman" panose="02020603050405020304" pitchFamily="18" charset="0"/>
                  <a:ea typeface="新細明體" pitchFamily="18" charset="-120"/>
                  <a:sym typeface="Symbol" panose="05050102010706020507" pitchFamily="18" charset="2"/>
                </a:rPr>
                <a:t>8</a:t>
              </a:r>
            </a:p>
          </p:txBody>
        </p:sp>
        <p:sp>
          <p:nvSpPr>
            <p:cNvPr id="55322" name="Text Box 24"/>
            <p:cNvSpPr txBox="1">
              <a:spLocks noChangeArrowheads="1"/>
            </p:cNvSpPr>
            <p:nvPr/>
          </p:nvSpPr>
          <p:spPr bwMode="auto">
            <a:xfrm>
              <a:off x="3736" y="1889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solidFill>
                    <a:schemeClr val="tx2"/>
                  </a:solidFill>
                  <a:latin typeface="Times New Roman" panose="02020603050405020304" pitchFamily="18" charset="0"/>
                  <a:ea typeface="新細明體" pitchFamily="18" charset="-120"/>
                  <a:sym typeface="Symbol" panose="05050102010706020507" pitchFamily="18" charset="2"/>
                </a:rPr>
                <a:t>5</a:t>
              </a:r>
            </a:p>
          </p:txBody>
        </p:sp>
        <p:sp>
          <p:nvSpPr>
            <p:cNvPr id="55323" name="Text Box 25"/>
            <p:cNvSpPr txBox="1">
              <a:spLocks noChangeArrowheads="1"/>
            </p:cNvSpPr>
            <p:nvPr/>
          </p:nvSpPr>
          <p:spPr bwMode="auto">
            <a:xfrm>
              <a:off x="4848" y="1889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solidFill>
                    <a:schemeClr val="tx2"/>
                  </a:solidFill>
                  <a:latin typeface="Times New Roman" panose="02020603050405020304" pitchFamily="18" charset="0"/>
                  <a:ea typeface="新細明體" pitchFamily="18" charset="-120"/>
                  <a:sym typeface="Symbol" panose="05050102010706020507" pitchFamily="18" charset="2"/>
                </a:rPr>
                <a:t>8</a:t>
              </a:r>
            </a:p>
          </p:txBody>
        </p:sp>
        <p:sp>
          <p:nvSpPr>
            <p:cNvPr id="55324" name="Text Box 26"/>
            <p:cNvSpPr txBox="1">
              <a:spLocks noChangeArrowheads="1"/>
            </p:cNvSpPr>
            <p:nvPr/>
          </p:nvSpPr>
          <p:spPr bwMode="auto">
            <a:xfrm>
              <a:off x="4936" y="1065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latin typeface="Times New Roman" panose="02020603050405020304" pitchFamily="18" charset="0"/>
                  <a:ea typeface="新細明體" pitchFamily="18" charset="-120"/>
                </a:rPr>
                <a:t>4</a:t>
              </a:r>
            </a:p>
          </p:txBody>
        </p:sp>
        <p:sp>
          <p:nvSpPr>
            <p:cNvPr id="55325" name="Text Box 27"/>
            <p:cNvSpPr txBox="1">
              <a:spLocks noChangeArrowheads="1"/>
            </p:cNvSpPr>
            <p:nvPr/>
          </p:nvSpPr>
          <p:spPr bwMode="auto">
            <a:xfrm>
              <a:off x="3588" y="1104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solidFill>
                    <a:schemeClr val="tx2"/>
                  </a:solidFill>
                  <a:latin typeface="Times New Roman" panose="02020603050405020304" pitchFamily="18" charset="0"/>
                  <a:ea typeface="新細明體" pitchFamily="18" charset="-120"/>
                </a:rPr>
                <a:t>8</a:t>
              </a:r>
            </a:p>
          </p:txBody>
        </p:sp>
        <p:sp>
          <p:nvSpPr>
            <p:cNvPr id="55326" name="Text Box 28"/>
            <p:cNvSpPr txBox="1">
              <a:spLocks noChangeArrowheads="1"/>
            </p:cNvSpPr>
            <p:nvPr/>
          </p:nvSpPr>
          <p:spPr bwMode="auto">
            <a:xfrm>
              <a:off x="3828" y="1488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latin typeface="Times New Roman" panose="02020603050405020304" pitchFamily="18" charset="0"/>
                  <a:ea typeface="新細明體" pitchFamily="18" charset="-120"/>
                </a:rPr>
                <a:t>7</a:t>
              </a:r>
            </a:p>
          </p:txBody>
        </p:sp>
        <p:sp>
          <p:nvSpPr>
            <p:cNvPr id="55327" name="Text Box 29"/>
            <p:cNvSpPr txBox="1">
              <a:spLocks noChangeArrowheads="1"/>
            </p:cNvSpPr>
            <p:nvPr/>
          </p:nvSpPr>
          <p:spPr bwMode="auto">
            <a:xfrm>
              <a:off x="4740" y="1488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solidFill>
                    <a:schemeClr val="tx2"/>
                  </a:solidFill>
                  <a:latin typeface="Times New Roman" panose="02020603050405020304" pitchFamily="18" charset="0"/>
                  <a:ea typeface="新細明體" pitchFamily="18" charset="-120"/>
                </a:rPr>
                <a:t>1</a:t>
              </a:r>
            </a:p>
          </p:txBody>
        </p:sp>
        <p:sp>
          <p:nvSpPr>
            <p:cNvPr id="55328" name="Text Box 30"/>
            <p:cNvSpPr txBox="1">
              <a:spLocks noChangeArrowheads="1"/>
            </p:cNvSpPr>
            <p:nvPr/>
          </p:nvSpPr>
          <p:spPr bwMode="auto">
            <a:xfrm>
              <a:off x="3396" y="1992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latin typeface="Times New Roman" panose="02020603050405020304" pitchFamily="18" charset="0"/>
                  <a:ea typeface="新細明體" pitchFamily="18" charset="-120"/>
                </a:rPr>
                <a:t>2</a:t>
              </a:r>
            </a:p>
          </p:txBody>
        </p:sp>
        <p:sp>
          <p:nvSpPr>
            <p:cNvPr id="55329" name="Text Box 31"/>
            <p:cNvSpPr txBox="1">
              <a:spLocks noChangeArrowheads="1"/>
            </p:cNvSpPr>
            <p:nvPr/>
          </p:nvSpPr>
          <p:spPr bwMode="auto">
            <a:xfrm>
              <a:off x="5124" y="1992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solidFill>
                    <a:schemeClr val="tx2"/>
                  </a:solidFill>
                  <a:latin typeface="Times New Roman" panose="02020603050405020304" pitchFamily="18" charset="0"/>
                  <a:ea typeface="新細明體" pitchFamily="18" charset="-120"/>
                </a:rPr>
                <a:t>5</a:t>
              </a:r>
            </a:p>
          </p:txBody>
        </p:sp>
        <p:sp>
          <p:nvSpPr>
            <p:cNvPr id="55330" name="Text Box 32"/>
            <p:cNvSpPr txBox="1">
              <a:spLocks noChangeArrowheads="1"/>
            </p:cNvSpPr>
            <p:nvPr/>
          </p:nvSpPr>
          <p:spPr bwMode="auto">
            <a:xfrm>
              <a:off x="4164" y="1296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solidFill>
                    <a:schemeClr val="tx2"/>
                  </a:solidFill>
                  <a:latin typeface="Times New Roman" panose="02020603050405020304" pitchFamily="18" charset="0"/>
                  <a:ea typeface="新細明體" pitchFamily="18" charset="-120"/>
                </a:rPr>
                <a:t>2</a:t>
              </a:r>
            </a:p>
          </p:txBody>
        </p:sp>
        <p:sp>
          <p:nvSpPr>
            <p:cNvPr id="55331" name="Text Box 33"/>
            <p:cNvSpPr txBox="1">
              <a:spLocks noChangeArrowheads="1"/>
            </p:cNvSpPr>
            <p:nvPr/>
          </p:nvSpPr>
          <p:spPr bwMode="auto">
            <a:xfrm>
              <a:off x="4068" y="1824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solidFill>
                    <a:schemeClr val="tx2"/>
                  </a:solidFill>
                  <a:latin typeface="Times New Roman" panose="02020603050405020304" pitchFamily="18" charset="0"/>
                  <a:ea typeface="新細明體" pitchFamily="18" charset="-120"/>
                </a:rPr>
                <a:t>3</a:t>
              </a:r>
            </a:p>
          </p:txBody>
        </p:sp>
        <p:sp>
          <p:nvSpPr>
            <p:cNvPr id="55332" name="Text Box 34"/>
            <p:cNvSpPr txBox="1">
              <a:spLocks noChangeArrowheads="1"/>
            </p:cNvSpPr>
            <p:nvPr/>
          </p:nvSpPr>
          <p:spPr bwMode="auto">
            <a:xfrm>
              <a:off x="4476" y="1824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latin typeface="Times New Roman" panose="02020603050405020304" pitchFamily="18" charset="0"/>
                  <a:ea typeface="新細明體" pitchFamily="18" charset="-120"/>
                </a:rPr>
                <a:t>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8160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Weighted Graphs</a:t>
            </a:r>
          </a:p>
        </p:txBody>
      </p:sp>
      <p:sp>
        <p:nvSpPr>
          <p:cNvPr id="5734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1141412" y="2029872"/>
            <a:ext cx="9905999" cy="2601239"/>
          </a:xfrm>
        </p:spPr>
        <p:txBody>
          <a:bodyPr>
            <a:normAutofit fontScale="92500" lnSpcReduction="10000"/>
          </a:bodyPr>
          <a:lstStyle/>
          <a:p>
            <a:r>
              <a:rPr lang="en-US" altLang="zh-TW" dirty="0" smtClean="0"/>
              <a:t>In a weighted graph, each edge has an associated numerical value, called the weight of the edge</a:t>
            </a:r>
          </a:p>
          <a:p>
            <a:r>
              <a:rPr lang="en-US" altLang="zh-TW" dirty="0" smtClean="0"/>
              <a:t>Edge weights may represent, distances, costs, etc.</a:t>
            </a:r>
          </a:p>
          <a:p>
            <a:r>
              <a:rPr lang="en-US" altLang="zh-TW" dirty="0" smtClean="0"/>
              <a:t>Example:</a:t>
            </a:r>
          </a:p>
          <a:p>
            <a:pPr lvl="1"/>
            <a:r>
              <a:rPr lang="en-US" altLang="zh-TW" dirty="0" smtClean="0"/>
              <a:t>In a  flight route graph, the weight of an edge represents the distance in miles between the endpoint airports</a:t>
            </a:r>
            <a:endParaRPr lang="en-US" altLang="zh-TW" dirty="0"/>
          </a:p>
        </p:txBody>
      </p:sp>
      <p:grpSp>
        <p:nvGrpSpPr>
          <p:cNvPr id="4" name="Group 3"/>
          <p:cNvGrpSpPr/>
          <p:nvPr/>
        </p:nvGrpSpPr>
        <p:grpSpPr>
          <a:xfrm>
            <a:off x="2349498" y="4317397"/>
            <a:ext cx="7489825" cy="2384424"/>
            <a:chOff x="2286001" y="3810001"/>
            <a:chExt cx="7489825" cy="2384424"/>
          </a:xfrm>
        </p:grpSpPr>
        <p:sp>
          <p:nvSpPr>
            <p:cNvPr id="57350" name="Oval 4"/>
            <p:cNvSpPr>
              <a:spLocks noChangeArrowheads="1"/>
            </p:cNvSpPr>
            <p:nvPr/>
          </p:nvSpPr>
          <p:spPr bwMode="auto">
            <a:xfrm>
              <a:off x="6324601" y="3984625"/>
              <a:ext cx="936625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>
                  <a:ea typeface="新細明體" pitchFamily="18" charset="-120"/>
                </a:rPr>
                <a:t>ORD</a:t>
              </a:r>
            </a:p>
          </p:txBody>
        </p:sp>
        <p:sp>
          <p:nvSpPr>
            <p:cNvPr id="57351" name="Oval 5"/>
            <p:cNvSpPr>
              <a:spLocks noChangeArrowheads="1"/>
            </p:cNvSpPr>
            <p:nvPr/>
          </p:nvSpPr>
          <p:spPr bwMode="auto">
            <a:xfrm>
              <a:off x="8839201" y="3829050"/>
              <a:ext cx="936625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>
                  <a:ea typeface="新細明體" pitchFamily="18" charset="-120"/>
                </a:rPr>
                <a:t>PVD</a:t>
              </a:r>
            </a:p>
          </p:txBody>
        </p:sp>
        <p:sp>
          <p:nvSpPr>
            <p:cNvPr id="57352" name="Oval 6"/>
            <p:cNvSpPr>
              <a:spLocks noChangeArrowheads="1"/>
            </p:cNvSpPr>
            <p:nvPr/>
          </p:nvSpPr>
          <p:spPr bwMode="auto">
            <a:xfrm>
              <a:off x="8588376" y="5737225"/>
              <a:ext cx="936625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>
                  <a:ea typeface="新細明體" pitchFamily="18" charset="-120"/>
                </a:rPr>
                <a:t>MIA</a:t>
              </a:r>
            </a:p>
          </p:txBody>
        </p:sp>
        <p:sp>
          <p:nvSpPr>
            <p:cNvPr id="57353" name="Oval 7"/>
            <p:cNvSpPr>
              <a:spLocks noChangeArrowheads="1"/>
            </p:cNvSpPr>
            <p:nvPr/>
          </p:nvSpPr>
          <p:spPr bwMode="auto">
            <a:xfrm>
              <a:off x="6035676" y="5499100"/>
              <a:ext cx="936625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>
                  <a:ea typeface="新細明體" pitchFamily="18" charset="-120"/>
                </a:rPr>
                <a:t>DFW</a:t>
              </a:r>
            </a:p>
          </p:txBody>
        </p:sp>
        <p:sp>
          <p:nvSpPr>
            <p:cNvPr id="57354" name="Oval 8"/>
            <p:cNvSpPr>
              <a:spLocks noChangeArrowheads="1"/>
            </p:cNvSpPr>
            <p:nvPr/>
          </p:nvSpPr>
          <p:spPr bwMode="auto">
            <a:xfrm>
              <a:off x="4114801" y="4213225"/>
              <a:ext cx="936625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>
                  <a:ea typeface="新細明體" pitchFamily="18" charset="-120"/>
                </a:rPr>
                <a:t>SFO</a:t>
              </a:r>
            </a:p>
          </p:txBody>
        </p:sp>
        <p:sp>
          <p:nvSpPr>
            <p:cNvPr id="57355" name="Oval 9"/>
            <p:cNvSpPr>
              <a:spLocks noChangeArrowheads="1"/>
            </p:cNvSpPr>
            <p:nvPr/>
          </p:nvSpPr>
          <p:spPr bwMode="auto">
            <a:xfrm>
              <a:off x="4267201" y="5356225"/>
              <a:ext cx="936625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>
                  <a:ea typeface="新細明體" pitchFamily="18" charset="-120"/>
                </a:rPr>
                <a:t>LAX</a:t>
              </a:r>
            </a:p>
          </p:txBody>
        </p:sp>
        <p:sp>
          <p:nvSpPr>
            <p:cNvPr id="57356" name="Oval 10"/>
            <p:cNvSpPr>
              <a:spLocks noChangeArrowheads="1"/>
            </p:cNvSpPr>
            <p:nvPr/>
          </p:nvSpPr>
          <p:spPr bwMode="auto">
            <a:xfrm>
              <a:off x="7902576" y="4594225"/>
              <a:ext cx="936625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>
                  <a:ea typeface="新細明體" pitchFamily="18" charset="-120"/>
                </a:rPr>
                <a:t>LGA</a:t>
              </a:r>
            </a:p>
          </p:txBody>
        </p:sp>
        <p:sp>
          <p:nvSpPr>
            <p:cNvPr id="57357" name="Oval 11"/>
            <p:cNvSpPr>
              <a:spLocks noChangeArrowheads="1"/>
            </p:cNvSpPr>
            <p:nvPr/>
          </p:nvSpPr>
          <p:spPr bwMode="auto">
            <a:xfrm>
              <a:off x="2286001" y="5127625"/>
              <a:ext cx="936625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>
                  <a:ea typeface="新細明體" pitchFamily="18" charset="-120"/>
                </a:rPr>
                <a:t>HNL</a:t>
              </a:r>
            </a:p>
          </p:txBody>
        </p:sp>
        <p:cxnSp>
          <p:nvCxnSpPr>
            <p:cNvPr id="57358" name="AutoShape 12"/>
            <p:cNvCxnSpPr>
              <a:cxnSpLocks noChangeShapeType="1"/>
              <a:stCxn id="57354" idx="6"/>
              <a:endCxn id="57350" idx="2"/>
            </p:cNvCxnSpPr>
            <p:nvPr/>
          </p:nvCxnSpPr>
          <p:spPr bwMode="auto">
            <a:xfrm flipV="1">
              <a:off x="5060951" y="4213225"/>
              <a:ext cx="1254125" cy="2286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7359" name="AutoShape 13"/>
            <p:cNvCxnSpPr>
              <a:cxnSpLocks noChangeShapeType="1"/>
              <a:stCxn id="57353" idx="0"/>
              <a:endCxn id="57350" idx="4"/>
            </p:cNvCxnSpPr>
            <p:nvPr/>
          </p:nvCxnSpPr>
          <p:spPr bwMode="auto">
            <a:xfrm flipV="1">
              <a:off x="6503989" y="4451351"/>
              <a:ext cx="288925" cy="103822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7360" name="AutoShape 14"/>
            <p:cNvCxnSpPr>
              <a:cxnSpLocks noChangeShapeType="1"/>
              <a:stCxn id="57353" idx="7"/>
              <a:endCxn id="57356" idx="3"/>
            </p:cNvCxnSpPr>
            <p:nvPr/>
          </p:nvCxnSpPr>
          <p:spPr bwMode="auto">
            <a:xfrm flipV="1">
              <a:off x="6835776" y="4994276"/>
              <a:ext cx="1203325" cy="56197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7361" name="AutoShape 15"/>
            <p:cNvCxnSpPr>
              <a:cxnSpLocks noChangeShapeType="1"/>
              <a:stCxn id="57356" idx="0"/>
              <a:endCxn id="57351" idx="3"/>
            </p:cNvCxnSpPr>
            <p:nvPr/>
          </p:nvCxnSpPr>
          <p:spPr bwMode="auto">
            <a:xfrm flipV="1">
              <a:off x="8370889" y="4229100"/>
              <a:ext cx="604837" cy="3556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7362" name="AutoShape 16"/>
            <p:cNvCxnSpPr>
              <a:cxnSpLocks noChangeShapeType="1"/>
              <a:stCxn id="57350" idx="6"/>
              <a:endCxn id="57351" idx="2"/>
            </p:cNvCxnSpPr>
            <p:nvPr/>
          </p:nvCxnSpPr>
          <p:spPr bwMode="auto">
            <a:xfrm flipV="1">
              <a:off x="7270751" y="4057651"/>
              <a:ext cx="1558925" cy="15557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7363" name="AutoShape 17"/>
            <p:cNvCxnSpPr>
              <a:cxnSpLocks noChangeShapeType="1"/>
              <a:stCxn id="57357" idx="6"/>
              <a:endCxn id="57355" idx="2"/>
            </p:cNvCxnSpPr>
            <p:nvPr/>
          </p:nvCxnSpPr>
          <p:spPr bwMode="auto">
            <a:xfrm>
              <a:off x="3232151" y="5356225"/>
              <a:ext cx="1025525" cy="2286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7364" name="AutoShape 18"/>
            <p:cNvCxnSpPr>
              <a:cxnSpLocks noChangeShapeType="1"/>
              <a:stCxn id="57354" idx="4"/>
              <a:endCxn id="57355" idx="0"/>
            </p:cNvCxnSpPr>
            <p:nvPr/>
          </p:nvCxnSpPr>
          <p:spPr bwMode="auto">
            <a:xfrm>
              <a:off x="4583113" y="4679950"/>
              <a:ext cx="152400" cy="6667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7365" name="AutoShape 19"/>
            <p:cNvCxnSpPr>
              <a:cxnSpLocks noChangeShapeType="1"/>
              <a:stCxn id="57356" idx="4"/>
              <a:endCxn id="57352" idx="0"/>
            </p:cNvCxnSpPr>
            <p:nvPr/>
          </p:nvCxnSpPr>
          <p:spPr bwMode="auto">
            <a:xfrm>
              <a:off x="8370888" y="5060950"/>
              <a:ext cx="685800" cy="6667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7366" name="AutoShape 20"/>
            <p:cNvCxnSpPr>
              <a:cxnSpLocks noChangeShapeType="1"/>
              <a:endCxn id="57353" idx="6"/>
            </p:cNvCxnSpPr>
            <p:nvPr/>
          </p:nvCxnSpPr>
          <p:spPr bwMode="auto">
            <a:xfrm flipH="1" flipV="1">
              <a:off x="6981826" y="5727701"/>
              <a:ext cx="1597025" cy="23812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7367" name="AutoShape 21"/>
            <p:cNvCxnSpPr>
              <a:cxnSpLocks noChangeShapeType="1"/>
              <a:stCxn id="57355" idx="6"/>
              <a:endCxn id="57353" idx="2"/>
            </p:cNvCxnSpPr>
            <p:nvPr/>
          </p:nvCxnSpPr>
          <p:spPr bwMode="auto">
            <a:xfrm>
              <a:off x="5213350" y="5584826"/>
              <a:ext cx="812800" cy="14287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7368" name="AutoShape 22"/>
            <p:cNvCxnSpPr>
              <a:cxnSpLocks noChangeShapeType="1"/>
              <a:stCxn id="57355" idx="7"/>
              <a:endCxn id="57350" idx="3"/>
            </p:cNvCxnSpPr>
            <p:nvPr/>
          </p:nvCxnSpPr>
          <p:spPr bwMode="auto">
            <a:xfrm flipV="1">
              <a:off x="5067301" y="4384675"/>
              <a:ext cx="1393825" cy="10287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7369" name="Text Box 23"/>
            <p:cNvSpPr txBox="1">
              <a:spLocks noChangeArrowheads="1"/>
            </p:cNvSpPr>
            <p:nvPr/>
          </p:nvSpPr>
          <p:spPr bwMode="auto">
            <a:xfrm rot="-347285">
              <a:off x="7605714" y="3810001"/>
              <a:ext cx="598487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2000">
                  <a:ea typeface="新細明體" pitchFamily="18" charset="-120"/>
                </a:rPr>
                <a:t>849</a:t>
              </a:r>
            </a:p>
          </p:txBody>
        </p:sp>
        <p:sp>
          <p:nvSpPr>
            <p:cNvPr id="57370" name="Text Box 24"/>
            <p:cNvSpPr txBox="1">
              <a:spLocks noChangeArrowheads="1"/>
            </p:cNvSpPr>
            <p:nvPr/>
          </p:nvSpPr>
          <p:spPr bwMode="auto">
            <a:xfrm rot="-4662247">
              <a:off x="6283326" y="4540251"/>
              <a:ext cx="598487" cy="398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2000">
                  <a:ea typeface="新細明體" pitchFamily="18" charset="-120"/>
                </a:rPr>
                <a:t>802</a:t>
              </a:r>
            </a:p>
          </p:txBody>
        </p:sp>
        <p:sp>
          <p:nvSpPr>
            <p:cNvPr id="57371" name="Text Box 25"/>
            <p:cNvSpPr txBox="1">
              <a:spLocks noChangeArrowheads="1"/>
            </p:cNvSpPr>
            <p:nvPr/>
          </p:nvSpPr>
          <p:spPr bwMode="auto">
            <a:xfrm rot="-1544869">
              <a:off x="6959600" y="4959351"/>
              <a:ext cx="736600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2000">
                  <a:ea typeface="新細明體" pitchFamily="18" charset="-120"/>
                </a:rPr>
                <a:t>1387</a:t>
              </a:r>
            </a:p>
          </p:txBody>
        </p:sp>
        <p:sp>
          <p:nvSpPr>
            <p:cNvPr id="57372" name="Text Box 26"/>
            <p:cNvSpPr txBox="1">
              <a:spLocks noChangeArrowheads="1"/>
            </p:cNvSpPr>
            <p:nvPr/>
          </p:nvSpPr>
          <p:spPr bwMode="auto">
            <a:xfrm rot="-2136302">
              <a:off x="5146675" y="4721226"/>
              <a:ext cx="736600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2000">
                  <a:ea typeface="新細明體" pitchFamily="18" charset="-120"/>
                </a:rPr>
                <a:t>1743</a:t>
              </a:r>
            </a:p>
          </p:txBody>
        </p:sp>
        <p:sp>
          <p:nvSpPr>
            <p:cNvPr id="57373" name="Text Box 27"/>
            <p:cNvSpPr txBox="1">
              <a:spLocks noChangeArrowheads="1"/>
            </p:cNvSpPr>
            <p:nvPr/>
          </p:nvSpPr>
          <p:spPr bwMode="auto">
            <a:xfrm rot="-689345">
              <a:off x="5257800" y="3984626"/>
              <a:ext cx="736600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2000">
                  <a:ea typeface="新細明體" pitchFamily="18" charset="-120"/>
                </a:rPr>
                <a:t>1843</a:t>
              </a:r>
            </a:p>
          </p:txBody>
        </p:sp>
        <p:sp>
          <p:nvSpPr>
            <p:cNvPr id="57374" name="Text Box 28"/>
            <p:cNvSpPr txBox="1">
              <a:spLocks noChangeArrowheads="1"/>
            </p:cNvSpPr>
            <p:nvPr/>
          </p:nvSpPr>
          <p:spPr bwMode="auto">
            <a:xfrm rot="2626382">
              <a:off x="8555038" y="5187951"/>
              <a:ext cx="736600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2000">
                  <a:ea typeface="新細明體" pitchFamily="18" charset="-120"/>
                </a:rPr>
                <a:t>1099</a:t>
              </a:r>
            </a:p>
          </p:txBody>
        </p:sp>
        <p:sp>
          <p:nvSpPr>
            <p:cNvPr id="57375" name="Text Box 29"/>
            <p:cNvSpPr txBox="1">
              <a:spLocks noChangeArrowheads="1"/>
            </p:cNvSpPr>
            <p:nvPr/>
          </p:nvSpPr>
          <p:spPr bwMode="auto">
            <a:xfrm rot="565849">
              <a:off x="7499350" y="5492751"/>
              <a:ext cx="736600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2000">
                  <a:ea typeface="新細明體" pitchFamily="18" charset="-120"/>
                </a:rPr>
                <a:t>1120</a:t>
              </a:r>
            </a:p>
          </p:txBody>
        </p:sp>
        <p:sp>
          <p:nvSpPr>
            <p:cNvPr id="57376" name="Text Box 30"/>
            <p:cNvSpPr txBox="1">
              <a:spLocks noChangeArrowheads="1"/>
            </p:cNvSpPr>
            <p:nvPr/>
          </p:nvSpPr>
          <p:spPr bwMode="auto">
            <a:xfrm rot="695916">
              <a:off x="5299075" y="5311776"/>
              <a:ext cx="736600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2000">
                  <a:ea typeface="新細明體" pitchFamily="18" charset="-120"/>
                </a:rPr>
                <a:t>1233</a:t>
              </a:r>
            </a:p>
          </p:txBody>
        </p:sp>
        <p:sp>
          <p:nvSpPr>
            <p:cNvPr id="57377" name="Text Box 31"/>
            <p:cNvSpPr txBox="1">
              <a:spLocks noChangeArrowheads="1"/>
            </p:cNvSpPr>
            <p:nvPr/>
          </p:nvSpPr>
          <p:spPr bwMode="auto">
            <a:xfrm rot="4665015">
              <a:off x="4516439" y="4848226"/>
              <a:ext cx="598487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2000">
                  <a:ea typeface="新細明體" pitchFamily="18" charset="-120"/>
                </a:rPr>
                <a:t>337</a:t>
              </a:r>
            </a:p>
          </p:txBody>
        </p:sp>
        <p:sp>
          <p:nvSpPr>
            <p:cNvPr id="57378" name="Text Box 32"/>
            <p:cNvSpPr txBox="1">
              <a:spLocks noChangeArrowheads="1"/>
            </p:cNvSpPr>
            <p:nvPr/>
          </p:nvSpPr>
          <p:spPr bwMode="auto">
            <a:xfrm rot="832501">
              <a:off x="3451225" y="5127626"/>
              <a:ext cx="736600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2000">
                  <a:ea typeface="新細明體" pitchFamily="18" charset="-120"/>
                </a:rPr>
                <a:t>2555</a:t>
              </a:r>
            </a:p>
          </p:txBody>
        </p:sp>
        <p:sp>
          <p:nvSpPr>
            <p:cNvPr id="57379" name="Text Box 33"/>
            <p:cNvSpPr txBox="1">
              <a:spLocks noChangeArrowheads="1"/>
            </p:cNvSpPr>
            <p:nvPr/>
          </p:nvSpPr>
          <p:spPr bwMode="auto">
            <a:xfrm rot="-1891667">
              <a:off x="8307389" y="4111626"/>
              <a:ext cx="598487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2000">
                  <a:ea typeface="新細明體" pitchFamily="18" charset="-120"/>
                </a:rPr>
                <a:t>142</a:t>
              </a:r>
            </a:p>
          </p:txBody>
        </p:sp>
        <p:cxnSp>
          <p:nvCxnSpPr>
            <p:cNvPr id="57380" name="AutoShape 34"/>
            <p:cNvCxnSpPr>
              <a:cxnSpLocks noChangeShapeType="1"/>
              <a:stCxn id="57351" idx="4"/>
              <a:endCxn id="57352" idx="7"/>
            </p:cNvCxnSpPr>
            <p:nvPr/>
          </p:nvCxnSpPr>
          <p:spPr bwMode="auto">
            <a:xfrm>
              <a:off x="9307513" y="4295775"/>
              <a:ext cx="80962" cy="14986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7381" name="Text Box 35"/>
            <p:cNvSpPr txBox="1">
              <a:spLocks noChangeArrowheads="1"/>
            </p:cNvSpPr>
            <p:nvPr/>
          </p:nvSpPr>
          <p:spPr bwMode="auto">
            <a:xfrm rot="5207815">
              <a:off x="9184482" y="4695032"/>
              <a:ext cx="736600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2000">
                  <a:ea typeface="新細明體" pitchFamily="18" charset="-120"/>
                </a:rPr>
                <a:t>1205</a:t>
              </a:r>
            </a:p>
          </p:txBody>
        </p:sp>
      </p:grpSp>
      <p:pic>
        <p:nvPicPr>
          <p:cNvPr id="57382" name="Picture 36" descr="BD19857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0888" y="214314"/>
            <a:ext cx="1916112" cy="136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9516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Shortest Path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371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altLang="zh-TW" dirty="0" smtClean="0"/>
                  <a:t>Given a weighted graph and two vertices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altLang="zh-TW" dirty="0" smtClean="0"/>
                  <a:t> and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zh-TW" dirty="0" smtClean="0"/>
                  <a:t>, we want to find a path of minimum total weight between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altLang="zh-TW" dirty="0" smtClean="0"/>
                  <a:t> and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zh-TW" dirty="0" smtClean="0"/>
                  <a:t>.</a:t>
                </a:r>
              </a:p>
              <a:p>
                <a:pPr lvl="1"/>
                <a:r>
                  <a:rPr lang="en-US" altLang="zh-TW" dirty="0" smtClean="0"/>
                  <a:t>Length of a path is the sum of the weights of its edges.</a:t>
                </a:r>
              </a:p>
              <a:p>
                <a:r>
                  <a:rPr lang="en-US" altLang="zh-TW" dirty="0" smtClean="0"/>
                  <a:t>Example:</a:t>
                </a:r>
              </a:p>
              <a:p>
                <a:pPr lvl="1"/>
                <a:r>
                  <a:rPr lang="en-US" altLang="zh-TW" dirty="0" smtClean="0"/>
                  <a:t>Shortest path between Providence and Honolulu</a:t>
                </a:r>
              </a:p>
              <a:p>
                <a:r>
                  <a:rPr lang="en-US" altLang="zh-TW" dirty="0" smtClean="0"/>
                  <a:t>Applications</a:t>
                </a:r>
              </a:p>
              <a:p>
                <a:pPr lvl="1"/>
                <a:r>
                  <a:rPr lang="en-US" altLang="zh-TW" dirty="0" smtClean="0"/>
                  <a:t>Internet packet routing </a:t>
                </a:r>
              </a:p>
              <a:p>
                <a:pPr lvl="1"/>
                <a:r>
                  <a:rPr lang="en-US" altLang="zh-TW" dirty="0" smtClean="0"/>
                  <a:t>Flight reservations</a:t>
                </a:r>
              </a:p>
              <a:p>
                <a:pPr lvl="1"/>
                <a:r>
                  <a:rPr lang="en-US" altLang="zh-TW" dirty="0" smtClean="0"/>
                  <a:t>Driving directions</a:t>
                </a:r>
                <a:endParaRPr lang="en-US" altLang="zh-TW" dirty="0"/>
              </a:p>
            </p:txBody>
          </p:sp>
        </mc:Choice>
        <mc:Fallback xmlns="">
          <p:sp>
            <p:nvSpPr>
              <p:cNvPr id="58371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046" t="-3098" b="-8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3791416" y="4283928"/>
            <a:ext cx="7489825" cy="2384424"/>
            <a:chOff x="2286001" y="4038601"/>
            <a:chExt cx="7489825" cy="2384424"/>
          </a:xfrm>
        </p:grpSpPr>
        <p:sp>
          <p:nvSpPr>
            <p:cNvPr id="58374" name="Oval 4"/>
            <p:cNvSpPr>
              <a:spLocks noChangeArrowheads="1"/>
            </p:cNvSpPr>
            <p:nvPr/>
          </p:nvSpPr>
          <p:spPr bwMode="auto">
            <a:xfrm>
              <a:off x="6324601" y="4213225"/>
              <a:ext cx="936625" cy="457200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>
                  <a:ea typeface="新細明體" pitchFamily="18" charset="-120"/>
                </a:rPr>
                <a:t>ORD</a:t>
              </a:r>
            </a:p>
          </p:txBody>
        </p:sp>
        <p:sp>
          <p:nvSpPr>
            <p:cNvPr id="58375" name="Oval 5"/>
            <p:cNvSpPr>
              <a:spLocks noChangeArrowheads="1"/>
            </p:cNvSpPr>
            <p:nvPr/>
          </p:nvSpPr>
          <p:spPr bwMode="auto">
            <a:xfrm>
              <a:off x="8839201" y="4057650"/>
              <a:ext cx="936625" cy="457200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>
                  <a:ea typeface="新細明體" pitchFamily="18" charset="-120"/>
                </a:rPr>
                <a:t>PVD</a:t>
              </a:r>
            </a:p>
          </p:txBody>
        </p:sp>
        <p:sp>
          <p:nvSpPr>
            <p:cNvPr id="58376" name="Oval 6"/>
            <p:cNvSpPr>
              <a:spLocks noChangeArrowheads="1"/>
            </p:cNvSpPr>
            <p:nvPr/>
          </p:nvSpPr>
          <p:spPr bwMode="auto">
            <a:xfrm>
              <a:off x="8588376" y="5965825"/>
              <a:ext cx="936625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>
                  <a:ea typeface="新細明體" pitchFamily="18" charset="-120"/>
                </a:rPr>
                <a:t>MIA</a:t>
              </a:r>
            </a:p>
          </p:txBody>
        </p:sp>
        <p:sp>
          <p:nvSpPr>
            <p:cNvPr id="58377" name="Oval 7"/>
            <p:cNvSpPr>
              <a:spLocks noChangeArrowheads="1"/>
            </p:cNvSpPr>
            <p:nvPr/>
          </p:nvSpPr>
          <p:spPr bwMode="auto">
            <a:xfrm>
              <a:off x="6035676" y="5727700"/>
              <a:ext cx="936625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>
                  <a:ea typeface="新細明體" pitchFamily="18" charset="-120"/>
                </a:rPr>
                <a:t>DFW</a:t>
              </a:r>
            </a:p>
          </p:txBody>
        </p:sp>
        <p:sp>
          <p:nvSpPr>
            <p:cNvPr id="58378" name="Oval 8"/>
            <p:cNvSpPr>
              <a:spLocks noChangeArrowheads="1"/>
            </p:cNvSpPr>
            <p:nvPr/>
          </p:nvSpPr>
          <p:spPr bwMode="auto">
            <a:xfrm>
              <a:off x="4114801" y="4441825"/>
              <a:ext cx="936625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>
                  <a:ea typeface="新細明體" pitchFamily="18" charset="-120"/>
                </a:rPr>
                <a:t>SFO</a:t>
              </a:r>
            </a:p>
          </p:txBody>
        </p:sp>
        <p:sp>
          <p:nvSpPr>
            <p:cNvPr id="58379" name="Oval 9"/>
            <p:cNvSpPr>
              <a:spLocks noChangeArrowheads="1"/>
            </p:cNvSpPr>
            <p:nvPr/>
          </p:nvSpPr>
          <p:spPr bwMode="auto">
            <a:xfrm>
              <a:off x="4267201" y="5584825"/>
              <a:ext cx="936625" cy="457200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>
                  <a:ea typeface="新細明體" pitchFamily="18" charset="-120"/>
                </a:rPr>
                <a:t>LAX</a:t>
              </a:r>
            </a:p>
          </p:txBody>
        </p:sp>
        <p:sp>
          <p:nvSpPr>
            <p:cNvPr id="58380" name="Oval 10"/>
            <p:cNvSpPr>
              <a:spLocks noChangeArrowheads="1"/>
            </p:cNvSpPr>
            <p:nvPr/>
          </p:nvSpPr>
          <p:spPr bwMode="auto">
            <a:xfrm>
              <a:off x="7902576" y="4822825"/>
              <a:ext cx="936625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>
                  <a:ea typeface="新細明體" pitchFamily="18" charset="-120"/>
                </a:rPr>
                <a:t>LGA</a:t>
              </a:r>
            </a:p>
          </p:txBody>
        </p:sp>
        <p:sp>
          <p:nvSpPr>
            <p:cNvPr id="58381" name="Oval 11"/>
            <p:cNvSpPr>
              <a:spLocks noChangeArrowheads="1"/>
            </p:cNvSpPr>
            <p:nvPr/>
          </p:nvSpPr>
          <p:spPr bwMode="auto">
            <a:xfrm>
              <a:off x="2286001" y="5356225"/>
              <a:ext cx="936625" cy="457200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dirty="0">
                  <a:ea typeface="新細明體" pitchFamily="18" charset="-120"/>
                </a:rPr>
                <a:t>HNL</a:t>
              </a:r>
            </a:p>
          </p:txBody>
        </p:sp>
        <p:cxnSp>
          <p:nvCxnSpPr>
            <p:cNvPr id="58382" name="AutoShape 12"/>
            <p:cNvCxnSpPr>
              <a:cxnSpLocks noChangeShapeType="1"/>
              <a:stCxn id="58378" idx="6"/>
              <a:endCxn id="58374" idx="2"/>
            </p:cNvCxnSpPr>
            <p:nvPr/>
          </p:nvCxnSpPr>
          <p:spPr bwMode="auto">
            <a:xfrm flipV="1">
              <a:off x="5060950" y="4441825"/>
              <a:ext cx="1244600" cy="2286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8383" name="AutoShape 13"/>
            <p:cNvCxnSpPr>
              <a:cxnSpLocks noChangeShapeType="1"/>
              <a:stCxn id="58377" idx="0"/>
              <a:endCxn id="58374" idx="4"/>
            </p:cNvCxnSpPr>
            <p:nvPr/>
          </p:nvCxnSpPr>
          <p:spPr bwMode="auto">
            <a:xfrm flipV="1">
              <a:off x="6503989" y="4689475"/>
              <a:ext cx="288925" cy="10287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8384" name="AutoShape 14"/>
            <p:cNvCxnSpPr>
              <a:cxnSpLocks noChangeShapeType="1"/>
              <a:stCxn id="58377" idx="7"/>
              <a:endCxn id="58380" idx="3"/>
            </p:cNvCxnSpPr>
            <p:nvPr/>
          </p:nvCxnSpPr>
          <p:spPr bwMode="auto">
            <a:xfrm flipV="1">
              <a:off x="6835776" y="5222876"/>
              <a:ext cx="1203325" cy="56197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8385" name="AutoShape 15"/>
            <p:cNvCxnSpPr>
              <a:cxnSpLocks noChangeShapeType="1"/>
              <a:stCxn id="58380" idx="0"/>
              <a:endCxn id="58375" idx="3"/>
            </p:cNvCxnSpPr>
            <p:nvPr/>
          </p:nvCxnSpPr>
          <p:spPr bwMode="auto">
            <a:xfrm flipV="1">
              <a:off x="8370889" y="4467226"/>
              <a:ext cx="604837" cy="34607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8386" name="AutoShape 16"/>
            <p:cNvCxnSpPr>
              <a:cxnSpLocks noChangeShapeType="1"/>
              <a:stCxn id="58374" idx="6"/>
              <a:endCxn id="58375" idx="2"/>
            </p:cNvCxnSpPr>
            <p:nvPr/>
          </p:nvCxnSpPr>
          <p:spPr bwMode="auto">
            <a:xfrm flipV="1">
              <a:off x="7280276" y="4286251"/>
              <a:ext cx="1539875" cy="155575"/>
            </a:xfrm>
            <a:prstGeom prst="straightConnector1">
              <a:avLst/>
            </a:prstGeom>
            <a:noFill/>
            <a:ln w="762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8387" name="AutoShape 17"/>
            <p:cNvCxnSpPr>
              <a:cxnSpLocks noChangeShapeType="1"/>
              <a:stCxn id="58381" idx="6"/>
              <a:endCxn id="58379" idx="2"/>
            </p:cNvCxnSpPr>
            <p:nvPr/>
          </p:nvCxnSpPr>
          <p:spPr bwMode="auto">
            <a:xfrm>
              <a:off x="3241676" y="5584825"/>
              <a:ext cx="1006475" cy="228600"/>
            </a:xfrm>
            <a:prstGeom prst="straightConnector1">
              <a:avLst/>
            </a:prstGeom>
            <a:noFill/>
            <a:ln w="762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8388" name="AutoShape 18"/>
            <p:cNvCxnSpPr>
              <a:cxnSpLocks noChangeShapeType="1"/>
              <a:stCxn id="58378" idx="4"/>
              <a:endCxn id="58379" idx="0"/>
            </p:cNvCxnSpPr>
            <p:nvPr/>
          </p:nvCxnSpPr>
          <p:spPr bwMode="auto">
            <a:xfrm>
              <a:off x="4583113" y="4908551"/>
              <a:ext cx="152400" cy="65722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8389" name="AutoShape 19"/>
            <p:cNvCxnSpPr>
              <a:cxnSpLocks noChangeShapeType="1"/>
              <a:stCxn id="58380" idx="4"/>
              <a:endCxn id="58376" idx="0"/>
            </p:cNvCxnSpPr>
            <p:nvPr/>
          </p:nvCxnSpPr>
          <p:spPr bwMode="auto">
            <a:xfrm>
              <a:off x="8370888" y="5289550"/>
              <a:ext cx="685800" cy="6667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8390" name="AutoShape 20"/>
            <p:cNvCxnSpPr>
              <a:cxnSpLocks noChangeShapeType="1"/>
              <a:endCxn id="58377" idx="6"/>
            </p:cNvCxnSpPr>
            <p:nvPr/>
          </p:nvCxnSpPr>
          <p:spPr bwMode="auto">
            <a:xfrm flipH="1" flipV="1">
              <a:off x="6981826" y="5956301"/>
              <a:ext cx="1597025" cy="23812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8391" name="AutoShape 21"/>
            <p:cNvCxnSpPr>
              <a:cxnSpLocks noChangeShapeType="1"/>
              <a:stCxn id="58379" idx="6"/>
              <a:endCxn id="58377" idx="2"/>
            </p:cNvCxnSpPr>
            <p:nvPr/>
          </p:nvCxnSpPr>
          <p:spPr bwMode="auto">
            <a:xfrm>
              <a:off x="5222876" y="5813426"/>
              <a:ext cx="803275" cy="14287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8392" name="AutoShape 22"/>
            <p:cNvCxnSpPr>
              <a:cxnSpLocks noChangeShapeType="1"/>
              <a:stCxn id="58379" idx="7"/>
              <a:endCxn id="58374" idx="3"/>
            </p:cNvCxnSpPr>
            <p:nvPr/>
          </p:nvCxnSpPr>
          <p:spPr bwMode="auto">
            <a:xfrm flipV="1">
              <a:off x="5067301" y="4622800"/>
              <a:ext cx="1393825" cy="1009650"/>
            </a:xfrm>
            <a:prstGeom prst="straightConnector1">
              <a:avLst/>
            </a:prstGeom>
            <a:noFill/>
            <a:ln w="762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8393" name="Text Box 23"/>
            <p:cNvSpPr txBox="1">
              <a:spLocks noChangeArrowheads="1"/>
            </p:cNvSpPr>
            <p:nvPr/>
          </p:nvSpPr>
          <p:spPr bwMode="auto">
            <a:xfrm rot="-347285">
              <a:off x="7605714" y="4038601"/>
              <a:ext cx="598487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2000">
                  <a:solidFill>
                    <a:schemeClr val="tx2"/>
                  </a:solidFill>
                  <a:ea typeface="新細明體" pitchFamily="18" charset="-120"/>
                </a:rPr>
                <a:t>849</a:t>
              </a:r>
            </a:p>
          </p:txBody>
        </p:sp>
        <p:sp>
          <p:nvSpPr>
            <p:cNvPr id="58394" name="Text Box 24"/>
            <p:cNvSpPr txBox="1">
              <a:spLocks noChangeArrowheads="1"/>
            </p:cNvSpPr>
            <p:nvPr/>
          </p:nvSpPr>
          <p:spPr bwMode="auto">
            <a:xfrm rot="-4662247">
              <a:off x="6283326" y="4768851"/>
              <a:ext cx="598487" cy="398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2000">
                  <a:ea typeface="新細明體" pitchFamily="18" charset="-120"/>
                </a:rPr>
                <a:t>802</a:t>
              </a:r>
            </a:p>
          </p:txBody>
        </p:sp>
        <p:sp>
          <p:nvSpPr>
            <p:cNvPr id="58395" name="Text Box 25"/>
            <p:cNvSpPr txBox="1">
              <a:spLocks noChangeArrowheads="1"/>
            </p:cNvSpPr>
            <p:nvPr/>
          </p:nvSpPr>
          <p:spPr bwMode="auto">
            <a:xfrm rot="-1544869">
              <a:off x="6959600" y="5187951"/>
              <a:ext cx="736600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2000">
                  <a:ea typeface="新細明體" pitchFamily="18" charset="-120"/>
                </a:rPr>
                <a:t>1387</a:t>
              </a:r>
            </a:p>
          </p:txBody>
        </p:sp>
        <p:sp>
          <p:nvSpPr>
            <p:cNvPr id="58396" name="Text Box 26"/>
            <p:cNvSpPr txBox="1">
              <a:spLocks noChangeArrowheads="1"/>
            </p:cNvSpPr>
            <p:nvPr/>
          </p:nvSpPr>
          <p:spPr bwMode="auto">
            <a:xfrm rot="-2136302">
              <a:off x="5146675" y="4949826"/>
              <a:ext cx="736600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2000">
                  <a:solidFill>
                    <a:schemeClr val="tx2"/>
                  </a:solidFill>
                  <a:ea typeface="新細明體" pitchFamily="18" charset="-120"/>
                </a:rPr>
                <a:t>1743</a:t>
              </a:r>
            </a:p>
          </p:txBody>
        </p:sp>
        <p:sp>
          <p:nvSpPr>
            <p:cNvPr id="58397" name="Text Box 27"/>
            <p:cNvSpPr txBox="1">
              <a:spLocks noChangeArrowheads="1"/>
            </p:cNvSpPr>
            <p:nvPr/>
          </p:nvSpPr>
          <p:spPr bwMode="auto">
            <a:xfrm rot="-689345">
              <a:off x="5257800" y="4213226"/>
              <a:ext cx="736600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2000">
                  <a:ea typeface="新細明體" pitchFamily="18" charset="-120"/>
                </a:rPr>
                <a:t>1843</a:t>
              </a:r>
            </a:p>
          </p:txBody>
        </p:sp>
        <p:sp>
          <p:nvSpPr>
            <p:cNvPr id="58398" name="Text Box 28"/>
            <p:cNvSpPr txBox="1">
              <a:spLocks noChangeArrowheads="1"/>
            </p:cNvSpPr>
            <p:nvPr/>
          </p:nvSpPr>
          <p:spPr bwMode="auto">
            <a:xfrm rot="2626382">
              <a:off x="8555038" y="5416551"/>
              <a:ext cx="736600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2000">
                  <a:ea typeface="新細明體" pitchFamily="18" charset="-120"/>
                </a:rPr>
                <a:t>1099</a:t>
              </a:r>
            </a:p>
          </p:txBody>
        </p:sp>
        <p:sp>
          <p:nvSpPr>
            <p:cNvPr id="58399" name="Text Box 29"/>
            <p:cNvSpPr txBox="1">
              <a:spLocks noChangeArrowheads="1"/>
            </p:cNvSpPr>
            <p:nvPr/>
          </p:nvSpPr>
          <p:spPr bwMode="auto">
            <a:xfrm rot="565849">
              <a:off x="7499350" y="5721351"/>
              <a:ext cx="736600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2000">
                  <a:ea typeface="新細明體" pitchFamily="18" charset="-120"/>
                </a:rPr>
                <a:t>1120</a:t>
              </a:r>
            </a:p>
          </p:txBody>
        </p:sp>
        <p:sp>
          <p:nvSpPr>
            <p:cNvPr id="58400" name="Text Box 30"/>
            <p:cNvSpPr txBox="1">
              <a:spLocks noChangeArrowheads="1"/>
            </p:cNvSpPr>
            <p:nvPr/>
          </p:nvSpPr>
          <p:spPr bwMode="auto">
            <a:xfrm rot="695916">
              <a:off x="5299075" y="5540376"/>
              <a:ext cx="736600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2000">
                  <a:ea typeface="新細明體" pitchFamily="18" charset="-120"/>
                </a:rPr>
                <a:t>1233</a:t>
              </a:r>
            </a:p>
          </p:txBody>
        </p:sp>
        <p:sp>
          <p:nvSpPr>
            <p:cNvPr id="58401" name="Text Box 31"/>
            <p:cNvSpPr txBox="1">
              <a:spLocks noChangeArrowheads="1"/>
            </p:cNvSpPr>
            <p:nvPr/>
          </p:nvSpPr>
          <p:spPr bwMode="auto">
            <a:xfrm rot="4665015">
              <a:off x="4516439" y="5076826"/>
              <a:ext cx="598487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2000">
                  <a:ea typeface="新細明體" pitchFamily="18" charset="-120"/>
                </a:rPr>
                <a:t>337</a:t>
              </a:r>
            </a:p>
          </p:txBody>
        </p:sp>
        <p:sp>
          <p:nvSpPr>
            <p:cNvPr id="58402" name="Text Box 32"/>
            <p:cNvSpPr txBox="1">
              <a:spLocks noChangeArrowheads="1"/>
            </p:cNvSpPr>
            <p:nvPr/>
          </p:nvSpPr>
          <p:spPr bwMode="auto">
            <a:xfrm rot="832501">
              <a:off x="3451225" y="5356226"/>
              <a:ext cx="736600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2000">
                  <a:solidFill>
                    <a:schemeClr val="tx2"/>
                  </a:solidFill>
                  <a:ea typeface="新細明體" pitchFamily="18" charset="-120"/>
                </a:rPr>
                <a:t>2555</a:t>
              </a:r>
            </a:p>
          </p:txBody>
        </p:sp>
        <p:sp>
          <p:nvSpPr>
            <p:cNvPr id="58403" name="Text Box 33"/>
            <p:cNvSpPr txBox="1">
              <a:spLocks noChangeArrowheads="1"/>
            </p:cNvSpPr>
            <p:nvPr/>
          </p:nvSpPr>
          <p:spPr bwMode="auto">
            <a:xfrm rot="-1891667">
              <a:off x="8307389" y="4340226"/>
              <a:ext cx="598487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2000">
                  <a:ea typeface="新細明體" pitchFamily="18" charset="-120"/>
                </a:rPr>
                <a:t>142</a:t>
              </a:r>
            </a:p>
          </p:txBody>
        </p:sp>
        <p:cxnSp>
          <p:nvCxnSpPr>
            <p:cNvPr id="58404" name="AutoShape 34"/>
            <p:cNvCxnSpPr>
              <a:cxnSpLocks noChangeShapeType="1"/>
              <a:stCxn id="58375" idx="4"/>
              <a:endCxn id="58376" idx="7"/>
            </p:cNvCxnSpPr>
            <p:nvPr/>
          </p:nvCxnSpPr>
          <p:spPr bwMode="auto">
            <a:xfrm>
              <a:off x="9307513" y="4533901"/>
              <a:ext cx="80962" cy="148907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8405" name="Text Box 35"/>
            <p:cNvSpPr txBox="1">
              <a:spLocks noChangeArrowheads="1"/>
            </p:cNvSpPr>
            <p:nvPr/>
          </p:nvSpPr>
          <p:spPr bwMode="auto">
            <a:xfrm rot="5207815">
              <a:off x="9184482" y="4923632"/>
              <a:ext cx="736600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2000">
                  <a:ea typeface="新細明體" pitchFamily="18" charset="-120"/>
                </a:rPr>
                <a:t>1205</a:t>
              </a:r>
            </a:p>
          </p:txBody>
        </p:sp>
      </p:grpSp>
      <p:pic>
        <p:nvPicPr>
          <p:cNvPr id="58406" name="Picture 36" descr="BD19857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0888" y="214314"/>
            <a:ext cx="1916112" cy="136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0486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Shortest Path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395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 smtClean="0"/>
                  <a:t>If there is no path from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zh-TW" dirty="0" smtClean="0"/>
                  <a:t> to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altLang="zh-TW" dirty="0" smtClean="0"/>
                  <a:t>, we denote the distance between them by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=∞</m:t>
                    </m:r>
                  </m:oMath>
                </a14:m>
                <a:endParaRPr lang="en-US" altLang="zh-TW" dirty="0" smtClean="0"/>
              </a:p>
              <a:p>
                <a:r>
                  <a:rPr lang="en-US" altLang="zh-TW" dirty="0" smtClean="0"/>
                  <a:t>What if there is a negative-weight cycle in the graph?</a:t>
                </a:r>
              </a:p>
              <a:p>
                <a:endParaRPr lang="en-US" altLang="zh-TW" dirty="0" smtClean="0"/>
              </a:p>
            </p:txBody>
          </p:sp>
        </mc:Choice>
        <mc:Fallback xmlns="">
          <p:sp>
            <p:nvSpPr>
              <p:cNvPr id="59395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231" t="-22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2286001" y="4038601"/>
            <a:ext cx="7489825" cy="2384424"/>
            <a:chOff x="2286001" y="4038601"/>
            <a:chExt cx="7489825" cy="2384424"/>
          </a:xfrm>
        </p:grpSpPr>
        <p:sp>
          <p:nvSpPr>
            <p:cNvPr id="59398" name="Oval 4"/>
            <p:cNvSpPr>
              <a:spLocks noChangeArrowheads="1"/>
            </p:cNvSpPr>
            <p:nvPr/>
          </p:nvSpPr>
          <p:spPr bwMode="auto">
            <a:xfrm>
              <a:off x="6324601" y="4213225"/>
              <a:ext cx="936625" cy="457200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>
                  <a:ea typeface="新細明體" pitchFamily="18" charset="-120"/>
                </a:rPr>
                <a:t>ORD</a:t>
              </a:r>
            </a:p>
          </p:txBody>
        </p:sp>
        <p:sp>
          <p:nvSpPr>
            <p:cNvPr id="59399" name="Oval 5"/>
            <p:cNvSpPr>
              <a:spLocks noChangeArrowheads="1"/>
            </p:cNvSpPr>
            <p:nvPr/>
          </p:nvSpPr>
          <p:spPr bwMode="auto">
            <a:xfrm>
              <a:off x="8839201" y="4057650"/>
              <a:ext cx="936625" cy="457200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dirty="0">
                  <a:ea typeface="新細明體" pitchFamily="18" charset="-120"/>
                </a:rPr>
                <a:t>PVD</a:t>
              </a:r>
            </a:p>
          </p:txBody>
        </p:sp>
        <p:sp>
          <p:nvSpPr>
            <p:cNvPr id="59400" name="Oval 6"/>
            <p:cNvSpPr>
              <a:spLocks noChangeArrowheads="1"/>
            </p:cNvSpPr>
            <p:nvPr/>
          </p:nvSpPr>
          <p:spPr bwMode="auto">
            <a:xfrm>
              <a:off x="8588376" y="5965825"/>
              <a:ext cx="936625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>
                  <a:ea typeface="新細明體" pitchFamily="18" charset="-120"/>
                </a:rPr>
                <a:t>MIA</a:t>
              </a:r>
            </a:p>
          </p:txBody>
        </p:sp>
        <p:sp>
          <p:nvSpPr>
            <p:cNvPr id="59401" name="Oval 7"/>
            <p:cNvSpPr>
              <a:spLocks noChangeArrowheads="1"/>
            </p:cNvSpPr>
            <p:nvPr/>
          </p:nvSpPr>
          <p:spPr bwMode="auto">
            <a:xfrm>
              <a:off x="6035676" y="5727700"/>
              <a:ext cx="936625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>
                  <a:ea typeface="新細明體" pitchFamily="18" charset="-120"/>
                </a:rPr>
                <a:t>DFW</a:t>
              </a:r>
            </a:p>
          </p:txBody>
        </p:sp>
        <p:sp>
          <p:nvSpPr>
            <p:cNvPr id="59402" name="Oval 8"/>
            <p:cNvSpPr>
              <a:spLocks noChangeArrowheads="1"/>
            </p:cNvSpPr>
            <p:nvPr/>
          </p:nvSpPr>
          <p:spPr bwMode="auto">
            <a:xfrm>
              <a:off x="4114801" y="4441825"/>
              <a:ext cx="936625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>
                  <a:ea typeface="新細明體" pitchFamily="18" charset="-120"/>
                </a:rPr>
                <a:t>SFO</a:t>
              </a:r>
            </a:p>
          </p:txBody>
        </p:sp>
        <p:sp>
          <p:nvSpPr>
            <p:cNvPr id="59403" name="Oval 9"/>
            <p:cNvSpPr>
              <a:spLocks noChangeArrowheads="1"/>
            </p:cNvSpPr>
            <p:nvPr/>
          </p:nvSpPr>
          <p:spPr bwMode="auto">
            <a:xfrm>
              <a:off x="4267201" y="5584825"/>
              <a:ext cx="936625" cy="457200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>
                  <a:ea typeface="新細明體" pitchFamily="18" charset="-120"/>
                </a:rPr>
                <a:t>LAX</a:t>
              </a:r>
            </a:p>
          </p:txBody>
        </p:sp>
        <p:sp>
          <p:nvSpPr>
            <p:cNvPr id="59404" name="Oval 10"/>
            <p:cNvSpPr>
              <a:spLocks noChangeArrowheads="1"/>
            </p:cNvSpPr>
            <p:nvPr/>
          </p:nvSpPr>
          <p:spPr bwMode="auto">
            <a:xfrm>
              <a:off x="7902576" y="4822825"/>
              <a:ext cx="936625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>
                  <a:ea typeface="新細明體" pitchFamily="18" charset="-120"/>
                </a:rPr>
                <a:t>LGA</a:t>
              </a:r>
            </a:p>
          </p:txBody>
        </p:sp>
        <p:sp>
          <p:nvSpPr>
            <p:cNvPr id="59405" name="Oval 11"/>
            <p:cNvSpPr>
              <a:spLocks noChangeArrowheads="1"/>
            </p:cNvSpPr>
            <p:nvPr/>
          </p:nvSpPr>
          <p:spPr bwMode="auto">
            <a:xfrm>
              <a:off x="2286001" y="5356225"/>
              <a:ext cx="936625" cy="457200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>
                  <a:ea typeface="新細明體" pitchFamily="18" charset="-120"/>
                </a:rPr>
                <a:t>HNL</a:t>
              </a:r>
            </a:p>
          </p:txBody>
        </p:sp>
        <p:cxnSp>
          <p:nvCxnSpPr>
            <p:cNvPr id="59406" name="AutoShape 13"/>
            <p:cNvCxnSpPr>
              <a:cxnSpLocks noChangeShapeType="1"/>
              <a:stCxn id="59401" idx="0"/>
              <a:endCxn id="59398" idx="4"/>
            </p:cNvCxnSpPr>
            <p:nvPr/>
          </p:nvCxnSpPr>
          <p:spPr bwMode="auto">
            <a:xfrm flipV="1">
              <a:off x="6503989" y="4689475"/>
              <a:ext cx="288925" cy="10287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9407" name="AutoShape 14"/>
            <p:cNvCxnSpPr>
              <a:cxnSpLocks noChangeShapeType="1"/>
              <a:stCxn id="59401" idx="7"/>
              <a:endCxn id="59404" idx="3"/>
            </p:cNvCxnSpPr>
            <p:nvPr/>
          </p:nvCxnSpPr>
          <p:spPr bwMode="auto">
            <a:xfrm flipV="1">
              <a:off x="6835776" y="5222876"/>
              <a:ext cx="1203325" cy="56197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9408" name="AutoShape 15"/>
            <p:cNvCxnSpPr>
              <a:cxnSpLocks noChangeShapeType="1"/>
              <a:stCxn id="59404" idx="0"/>
              <a:endCxn id="59399" idx="3"/>
            </p:cNvCxnSpPr>
            <p:nvPr/>
          </p:nvCxnSpPr>
          <p:spPr bwMode="auto">
            <a:xfrm flipV="1">
              <a:off x="8370889" y="4467226"/>
              <a:ext cx="604837" cy="34607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9409" name="AutoShape 16"/>
            <p:cNvCxnSpPr>
              <a:cxnSpLocks noChangeShapeType="1"/>
              <a:stCxn id="59398" idx="6"/>
              <a:endCxn id="59399" idx="2"/>
            </p:cNvCxnSpPr>
            <p:nvPr/>
          </p:nvCxnSpPr>
          <p:spPr bwMode="auto">
            <a:xfrm flipV="1">
              <a:off x="7280276" y="4286251"/>
              <a:ext cx="1539875" cy="155575"/>
            </a:xfrm>
            <a:prstGeom prst="straightConnector1">
              <a:avLst/>
            </a:prstGeom>
            <a:noFill/>
            <a:ln w="762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9410" name="AutoShape 17"/>
            <p:cNvCxnSpPr>
              <a:cxnSpLocks noChangeShapeType="1"/>
              <a:stCxn id="59405" idx="6"/>
              <a:endCxn id="59403" idx="2"/>
            </p:cNvCxnSpPr>
            <p:nvPr/>
          </p:nvCxnSpPr>
          <p:spPr bwMode="auto">
            <a:xfrm>
              <a:off x="3241676" y="5584825"/>
              <a:ext cx="1006475" cy="228600"/>
            </a:xfrm>
            <a:prstGeom prst="straightConnector1">
              <a:avLst/>
            </a:prstGeom>
            <a:noFill/>
            <a:ln w="762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9411" name="AutoShape 19"/>
            <p:cNvCxnSpPr>
              <a:cxnSpLocks noChangeShapeType="1"/>
              <a:stCxn id="59404" idx="4"/>
              <a:endCxn id="59400" idx="0"/>
            </p:cNvCxnSpPr>
            <p:nvPr/>
          </p:nvCxnSpPr>
          <p:spPr bwMode="auto">
            <a:xfrm>
              <a:off x="8370888" y="5289550"/>
              <a:ext cx="685800" cy="6667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9412" name="AutoShape 20"/>
            <p:cNvCxnSpPr>
              <a:cxnSpLocks noChangeShapeType="1"/>
              <a:endCxn id="59401" idx="6"/>
            </p:cNvCxnSpPr>
            <p:nvPr/>
          </p:nvCxnSpPr>
          <p:spPr bwMode="auto">
            <a:xfrm flipH="1" flipV="1">
              <a:off x="6981826" y="5956301"/>
              <a:ext cx="1597025" cy="23812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9413" name="AutoShape 21"/>
            <p:cNvCxnSpPr>
              <a:cxnSpLocks noChangeShapeType="1"/>
              <a:stCxn id="59403" idx="6"/>
              <a:endCxn id="59401" idx="2"/>
            </p:cNvCxnSpPr>
            <p:nvPr/>
          </p:nvCxnSpPr>
          <p:spPr bwMode="auto">
            <a:xfrm>
              <a:off x="5222876" y="5813426"/>
              <a:ext cx="803275" cy="14287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9414" name="AutoShape 22"/>
            <p:cNvCxnSpPr>
              <a:cxnSpLocks noChangeShapeType="1"/>
              <a:stCxn id="59403" idx="7"/>
              <a:endCxn id="59398" idx="3"/>
            </p:cNvCxnSpPr>
            <p:nvPr/>
          </p:nvCxnSpPr>
          <p:spPr bwMode="auto">
            <a:xfrm flipV="1">
              <a:off x="5067301" y="4622800"/>
              <a:ext cx="1393825" cy="1009650"/>
            </a:xfrm>
            <a:prstGeom prst="straightConnector1">
              <a:avLst/>
            </a:prstGeom>
            <a:noFill/>
            <a:ln w="762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9415" name="Text Box 23"/>
            <p:cNvSpPr txBox="1">
              <a:spLocks noChangeArrowheads="1"/>
            </p:cNvSpPr>
            <p:nvPr/>
          </p:nvSpPr>
          <p:spPr bwMode="auto">
            <a:xfrm rot="21252715">
              <a:off x="7605714" y="4038601"/>
              <a:ext cx="598487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2000">
                  <a:solidFill>
                    <a:schemeClr val="tx2"/>
                  </a:solidFill>
                  <a:ea typeface="新細明體" pitchFamily="18" charset="-120"/>
                </a:rPr>
                <a:t>849</a:t>
              </a:r>
            </a:p>
          </p:txBody>
        </p:sp>
        <p:sp>
          <p:nvSpPr>
            <p:cNvPr id="59416" name="Text Box 24"/>
            <p:cNvSpPr txBox="1">
              <a:spLocks noChangeArrowheads="1"/>
            </p:cNvSpPr>
            <p:nvPr/>
          </p:nvSpPr>
          <p:spPr bwMode="auto">
            <a:xfrm rot="16937753">
              <a:off x="6238082" y="4768057"/>
              <a:ext cx="690562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2000">
                  <a:ea typeface="新細明體" pitchFamily="18" charset="-120"/>
                </a:rPr>
                <a:t>-802</a:t>
              </a:r>
            </a:p>
          </p:txBody>
        </p:sp>
        <p:sp>
          <p:nvSpPr>
            <p:cNvPr id="59417" name="Text Box 25"/>
            <p:cNvSpPr txBox="1">
              <a:spLocks noChangeArrowheads="1"/>
            </p:cNvSpPr>
            <p:nvPr/>
          </p:nvSpPr>
          <p:spPr bwMode="auto">
            <a:xfrm rot="20055131">
              <a:off x="6959600" y="5187951"/>
              <a:ext cx="736600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2000">
                  <a:ea typeface="新細明體" pitchFamily="18" charset="-120"/>
                </a:rPr>
                <a:t>1387</a:t>
              </a:r>
            </a:p>
          </p:txBody>
        </p:sp>
        <p:sp>
          <p:nvSpPr>
            <p:cNvPr id="59418" name="Text Box 26"/>
            <p:cNvSpPr txBox="1">
              <a:spLocks noChangeArrowheads="1"/>
            </p:cNvSpPr>
            <p:nvPr/>
          </p:nvSpPr>
          <p:spPr bwMode="auto">
            <a:xfrm rot="19463698">
              <a:off x="5100639" y="4949826"/>
              <a:ext cx="828675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2000">
                  <a:solidFill>
                    <a:schemeClr val="tx2"/>
                  </a:solidFill>
                  <a:ea typeface="新細明體" pitchFamily="18" charset="-120"/>
                </a:rPr>
                <a:t>-1743</a:t>
              </a:r>
            </a:p>
          </p:txBody>
        </p:sp>
        <p:sp>
          <p:nvSpPr>
            <p:cNvPr id="59419" name="Text Box 28"/>
            <p:cNvSpPr txBox="1">
              <a:spLocks noChangeArrowheads="1"/>
            </p:cNvSpPr>
            <p:nvPr/>
          </p:nvSpPr>
          <p:spPr bwMode="auto">
            <a:xfrm rot="2626382">
              <a:off x="8555038" y="5416551"/>
              <a:ext cx="736600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2000">
                  <a:ea typeface="新細明體" pitchFamily="18" charset="-120"/>
                </a:rPr>
                <a:t>1099</a:t>
              </a:r>
            </a:p>
          </p:txBody>
        </p:sp>
        <p:sp>
          <p:nvSpPr>
            <p:cNvPr id="59420" name="Text Box 29"/>
            <p:cNvSpPr txBox="1">
              <a:spLocks noChangeArrowheads="1"/>
            </p:cNvSpPr>
            <p:nvPr/>
          </p:nvSpPr>
          <p:spPr bwMode="auto">
            <a:xfrm rot="565849">
              <a:off x="7499350" y="5721351"/>
              <a:ext cx="736600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2000">
                  <a:ea typeface="新細明體" pitchFamily="18" charset="-120"/>
                </a:rPr>
                <a:t>1120</a:t>
              </a:r>
            </a:p>
          </p:txBody>
        </p:sp>
        <p:sp>
          <p:nvSpPr>
            <p:cNvPr id="59421" name="Text Box 30"/>
            <p:cNvSpPr txBox="1">
              <a:spLocks noChangeArrowheads="1"/>
            </p:cNvSpPr>
            <p:nvPr/>
          </p:nvSpPr>
          <p:spPr bwMode="auto">
            <a:xfrm rot="695916">
              <a:off x="5253039" y="5540376"/>
              <a:ext cx="828675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2000">
                  <a:ea typeface="新細明體" pitchFamily="18" charset="-120"/>
                </a:rPr>
                <a:t>-1233</a:t>
              </a:r>
            </a:p>
          </p:txBody>
        </p:sp>
        <p:sp>
          <p:nvSpPr>
            <p:cNvPr id="59422" name="Text Box 32"/>
            <p:cNvSpPr txBox="1">
              <a:spLocks noChangeArrowheads="1"/>
            </p:cNvSpPr>
            <p:nvPr/>
          </p:nvSpPr>
          <p:spPr bwMode="auto">
            <a:xfrm rot="832501">
              <a:off x="3451225" y="5356226"/>
              <a:ext cx="736600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2000">
                  <a:solidFill>
                    <a:schemeClr val="tx2"/>
                  </a:solidFill>
                  <a:ea typeface="新細明體" pitchFamily="18" charset="-120"/>
                </a:rPr>
                <a:t>2555</a:t>
              </a:r>
            </a:p>
          </p:txBody>
        </p:sp>
        <p:sp>
          <p:nvSpPr>
            <p:cNvPr id="59423" name="Text Box 33"/>
            <p:cNvSpPr txBox="1">
              <a:spLocks noChangeArrowheads="1"/>
            </p:cNvSpPr>
            <p:nvPr/>
          </p:nvSpPr>
          <p:spPr bwMode="auto">
            <a:xfrm rot="19708333">
              <a:off x="8307389" y="4340226"/>
              <a:ext cx="598487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2000">
                  <a:ea typeface="新細明體" pitchFamily="18" charset="-120"/>
                </a:rPr>
                <a:t>142</a:t>
              </a:r>
            </a:p>
          </p:txBody>
        </p:sp>
        <p:cxnSp>
          <p:nvCxnSpPr>
            <p:cNvPr id="59424" name="AutoShape 34"/>
            <p:cNvCxnSpPr>
              <a:cxnSpLocks noChangeShapeType="1"/>
              <a:stCxn id="59399" idx="4"/>
              <a:endCxn id="59400" idx="7"/>
            </p:cNvCxnSpPr>
            <p:nvPr/>
          </p:nvCxnSpPr>
          <p:spPr bwMode="auto">
            <a:xfrm>
              <a:off x="9307513" y="4533901"/>
              <a:ext cx="80962" cy="148907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9425" name="Text Box 35"/>
            <p:cNvSpPr txBox="1">
              <a:spLocks noChangeArrowheads="1"/>
            </p:cNvSpPr>
            <p:nvPr/>
          </p:nvSpPr>
          <p:spPr bwMode="auto">
            <a:xfrm rot="5207815">
              <a:off x="9184482" y="4923632"/>
              <a:ext cx="736600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2000">
                  <a:ea typeface="新細明體" pitchFamily="18" charset="-120"/>
                </a:rPr>
                <a:t>1205</a:t>
              </a:r>
            </a:p>
          </p:txBody>
        </p:sp>
      </p:grpSp>
      <p:pic>
        <p:nvPicPr>
          <p:cNvPr id="59426" name="Picture 36" descr="BD19857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0888" y="214314"/>
            <a:ext cx="1916112" cy="136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6589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Shortest Path Properties</a:t>
            </a:r>
          </a:p>
        </p:txBody>
      </p:sp>
      <p:sp>
        <p:nvSpPr>
          <p:cNvPr id="6041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Property 1:</a:t>
            </a:r>
          </a:p>
          <a:p>
            <a:pPr lvl="1"/>
            <a:r>
              <a:rPr lang="en-US" altLang="zh-TW" dirty="0" smtClean="0"/>
              <a:t>A </a:t>
            </a:r>
            <a:r>
              <a:rPr lang="en-US" altLang="zh-TW" dirty="0" err="1" smtClean="0"/>
              <a:t>subpath</a:t>
            </a:r>
            <a:r>
              <a:rPr lang="en-US" altLang="zh-TW" dirty="0" smtClean="0"/>
              <a:t> of a shortest path is itself a shortest path</a:t>
            </a:r>
          </a:p>
          <a:p>
            <a:r>
              <a:rPr lang="en-US" altLang="zh-TW" dirty="0" smtClean="0"/>
              <a:t>Property 2:</a:t>
            </a:r>
          </a:p>
          <a:p>
            <a:pPr lvl="1"/>
            <a:r>
              <a:rPr lang="en-US" altLang="zh-TW" dirty="0" smtClean="0"/>
              <a:t>There is a tree of shortest paths from a start vertex to all the other vertices</a:t>
            </a:r>
          </a:p>
          <a:p>
            <a:r>
              <a:rPr lang="en-US" altLang="zh-TW" dirty="0" smtClean="0"/>
              <a:t>Example:</a:t>
            </a:r>
          </a:p>
          <a:p>
            <a:pPr lvl="1"/>
            <a:r>
              <a:rPr lang="en-US" altLang="zh-TW" dirty="0" smtClean="0"/>
              <a:t>Tree of shortest paths</a:t>
            </a:r>
            <a:br>
              <a:rPr lang="en-US" altLang="zh-TW" dirty="0" smtClean="0"/>
            </a:br>
            <a:r>
              <a:rPr lang="en-US" altLang="zh-TW" dirty="0" smtClean="0"/>
              <a:t>from Providence</a:t>
            </a:r>
            <a:endParaRPr lang="en-US" altLang="zh-TW" dirty="0"/>
          </a:p>
        </p:txBody>
      </p:sp>
      <p:grpSp>
        <p:nvGrpSpPr>
          <p:cNvPr id="4" name="Group 3"/>
          <p:cNvGrpSpPr/>
          <p:nvPr/>
        </p:nvGrpSpPr>
        <p:grpSpPr>
          <a:xfrm>
            <a:off x="3557586" y="4274710"/>
            <a:ext cx="7489825" cy="2384424"/>
            <a:chOff x="2286001" y="3940176"/>
            <a:chExt cx="7489825" cy="2384424"/>
          </a:xfrm>
        </p:grpSpPr>
        <p:sp>
          <p:nvSpPr>
            <p:cNvPr id="60422" name="Oval 4"/>
            <p:cNvSpPr>
              <a:spLocks noChangeArrowheads="1"/>
            </p:cNvSpPr>
            <p:nvPr/>
          </p:nvSpPr>
          <p:spPr bwMode="auto">
            <a:xfrm>
              <a:off x="6324601" y="4114800"/>
              <a:ext cx="936625" cy="457200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>
                  <a:ea typeface="新細明體" pitchFamily="18" charset="-120"/>
                </a:rPr>
                <a:t>ORD</a:t>
              </a:r>
            </a:p>
          </p:txBody>
        </p:sp>
        <p:sp>
          <p:nvSpPr>
            <p:cNvPr id="60423" name="Oval 5"/>
            <p:cNvSpPr>
              <a:spLocks noChangeArrowheads="1"/>
            </p:cNvSpPr>
            <p:nvPr/>
          </p:nvSpPr>
          <p:spPr bwMode="auto">
            <a:xfrm>
              <a:off x="8839201" y="3959225"/>
              <a:ext cx="936625" cy="457200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dirty="0">
                  <a:ea typeface="新細明體" pitchFamily="18" charset="-120"/>
                </a:rPr>
                <a:t>PVD</a:t>
              </a:r>
            </a:p>
          </p:txBody>
        </p:sp>
        <p:sp>
          <p:nvSpPr>
            <p:cNvPr id="60424" name="Oval 6"/>
            <p:cNvSpPr>
              <a:spLocks noChangeArrowheads="1"/>
            </p:cNvSpPr>
            <p:nvPr/>
          </p:nvSpPr>
          <p:spPr bwMode="auto">
            <a:xfrm>
              <a:off x="8588376" y="5867400"/>
              <a:ext cx="936625" cy="457200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>
                  <a:ea typeface="新細明體" pitchFamily="18" charset="-120"/>
                </a:rPr>
                <a:t>MIA</a:t>
              </a:r>
            </a:p>
          </p:txBody>
        </p:sp>
        <p:sp>
          <p:nvSpPr>
            <p:cNvPr id="60425" name="Oval 7"/>
            <p:cNvSpPr>
              <a:spLocks noChangeArrowheads="1"/>
            </p:cNvSpPr>
            <p:nvPr/>
          </p:nvSpPr>
          <p:spPr bwMode="auto">
            <a:xfrm>
              <a:off x="6035676" y="5629275"/>
              <a:ext cx="936625" cy="457200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>
                  <a:ea typeface="新細明體" pitchFamily="18" charset="-120"/>
                </a:rPr>
                <a:t>DFW</a:t>
              </a:r>
            </a:p>
          </p:txBody>
        </p:sp>
        <p:sp>
          <p:nvSpPr>
            <p:cNvPr id="60426" name="Oval 8"/>
            <p:cNvSpPr>
              <a:spLocks noChangeArrowheads="1"/>
            </p:cNvSpPr>
            <p:nvPr/>
          </p:nvSpPr>
          <p:spPr bwMode="auto">
            <a:xfrm>
              <a:off x="4114801" y="4343400"/>
              <a:ext cx="936625" cy="457200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dirty="0">
                  <a:ea typeface="新細明體" pitchFamily="18" charset="-120"/>
                </a:rPr>
                <a:t>SFO</a:t>
              </a:r>
            </a:p>
          </p:txBody>
        </p:sp>
        <p:sp>
          <p:nvSpPr>
            <p:cNvPr id="60427" name="Oval 9"/>
            <p:cNvSpPr>
              <a:spLocks noChangeArrowheads="1"/>
            </p:cNvSpPr>
            <p:nvPr/>
          </p:nvSpPr>
          <p:spPr bwMode="auto">
            <a:xfrm>
              <a:off x="4267201" y="5486400"/>
              <a:ext cx="936625" cy="457200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>
                  <a:ea typeface="新細明體" pitchFamily="18" charset="-120"/>
                </a:rPr>
                <a:t>LAX</a:t>
              </a:r>
            </a:p>
          </p:txBody>
        </p:sp>
        <p:sp>
          <p:nvSpPr>
            <p:cNvPr id="60428" name="Oval 10"/>
            <p:cNvSpPr>
              <a:spLocks noChangeArrowheads="1"/>
            </p:cNvSpPr>
            <p:nvPr/>
          </p:nvSpPr>
          <p:spPr bwMode="auto">
            <a:xfrm>
              <a:off x="7902576" y="4724400"/>
              <a:ext cx="936625" cy="457200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>
                  <a:ea typeface="新細明體" pitchFamily="18" charset="-120"/>
                </a:rPr>
                <a:t>LGA</a:t>
              </a:r>
            </a:p>
          </p:txBody>
        </p:sp>
        <p:sp>
          <p:nvSpPr>
            <p:cNvPr id="60429" name="Oval 11"/>
            <p:cNvSpPr>
              <a:spLocks noChangeArrowheads="1"/>
            </p:cNvSpPr>
            <p:nvPr/>
          </p:nvSpPr>
          <p:spPr bwMode="auto">
            <a:xfrm>
              <a:off x="2286001" y="5257800"/>
              <a:ext cx="936625" cy="457200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>
                  <a:ea typeface="新細明體" pitchFamily="18" charset="-120"/>
                </a:rPr>
                <a:t>HNL</a:t>
              </a:r>
            </a:p>
          </p:txBody>
        </p:sp>
        <p:cxnSp>
          <p:nvCxnSpPr>
            <p:cNvPr id="60430" name="AutoShape 12"/>
            <p:cNvCxnSpPr>
              <a:cxnSpLocks noChangeShapeType="1"/>
              <a:stCxn id="60426" idx="6"/>
              <a:endCxn id="60422" idx="2"/>
            </p:cNvCxnSpPr>
            <p:nvPr/>
          </p:nvCxnSpPr>
          <p:spPr bwMode="auto">
            <a:xfrm flipV="1">
              <a:off x="5070476" y="4343400"/>
              <a:ext cx="1235075" cy="228600"/>
            </a:xfrm>
            <a:prstGeom prst="straightConnector1">
              <a:avLst/>
            </a:prstGeom>
            <a:noFill/>
            <a:ln w="762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0431" name="AutoShape 13"/>
            <p:cNvCxnSpPr>
              <a:cxnSpLocks noChangeShapeType="1"/>
              <a:stCxn id="60425" idx="0"/>
              <a:endCxn id="60422" idx="4"/>
            </p:cNvCxnSpPr>
            <p:nvPr/>
          </p:nvCxnSpPr>
          <p:spPr bwMode="auto">
            <a:xfrm flipV="1">
              <a:off x="6503989" y="4591051"/>
              <a:ext cx="288925" cy="101917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0432" name="AutoShape 14"/>
            <p:cNvCxnSpPr>
              <a:cxnSpLocks noChangeShapeType="1"/>
              <a:stCxn id="60425" idx="7"/>
              <a:endCxn id="60428" idx="3"/>
            </p:cNvCxnSpPr>
            <p:nvPr/>
          </p:nvCxnSpPr>
          <p:spPr bwMode="auto">
            <a:xfrm flipV="1">
              <a:off x="6835776" y="5133976"/>
              <a:ext cx="1203325" cy="542925"/>
            </a:xfrm>
            <a:prstGeom prst="straightConnector1">
              <a:avLst/>
            </a:prstGeom>
            <a:noFill/>
            <a:ln w="762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0433" name="AutoShape 15"/>
            <p:cNvCxnSpPr>
              <a:cxnSpLocks noChangeShapeType="1"/>
              <a:stCxn id="60428" idx="0"/>
              <a:endCxn id="60423" idx="3"/>
            </p:cNvCxnSpPr>
            <p:nvPr/>
          </p:nvCxnSpPr>
          <p:spPr bwMode="auto">
            <a:xfrm flipV="1">
              <a:off x="8370889" y="4368800"/>
              <a:ext cx="604837" cy="336550"/>
            </a:xfrm>
            <a:prstGeom prst="straightConnector1">
              <a:avLst/>
            </a:prstGeom>
            <a:noFill/>
            <a:ln w="762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0434" name="AutoShape 16"/>
            <p:cNvCxnSpPr>
              <a:cxnSpLocks noChangeShapeType="1"/>
              <a:stCxn id="60422" idx="6"/>
              <a:endCxn id="60423" idx="2"/>
            </p:cNvCxnSpPr>
            <p:nvPr/>
          </p:nvCxnSpPr>
          <p:spPr bwMode="auto">
            <a:xfrm flipV="1">
              <a:off x="7280276" y="4187826"/>
              <a:ext cx="1539875" cy="155575"/>
            </a:xfrm>
            <a:prstGeom prst="straightConnector1">
              <a:avLst/>
            </a:prstGeom>
            <a:noFill/>
            <a:ln w="762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0435" name="AutoShape 17"/>
            <p:cNvCxnSpPr>
              <a:cxnSpLocks noChangeShapeType="1"/>
              <a:stCxn id="60429" idx="6"/>
              <a:endCxn id="60427" idx="2"/>
            </p:cNvCxnSpPr>
            <p:nvPr/>
          </p:nvCxnSpPr>
          <p:spPr bwMode="auto">
            <a:xfrm>
              <a:off x="3241676" y="5486400"/>
              <a:ext cx="1006475" cy="228600"/>
            </a:xfrm>
            <a:prstGeom prst="straightConnector1">
              <a:avLst/>
            </a:prstGeom>
            <a:noFill/>
            <a:ln w="762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0436" name="AutoShape 18"/>
            <p:cNvCxnSpPr>
              <a:cxnSpLocks noChangeShapeType="1"/>
              <a:stCxn id="60426" idx="4"/>
              <a:endCxn id="60427" idx="0"/>
            </p:cNvCxnSpPr>
            <p:nvPr/>
          </p:nvCxnSpPr>
          <p:spPr bwMode="auto">
            <a:xfrm>
              <a:off x="4583113" y="4819650"/>
              <a:ext cx="152400" cy="6477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0437" name="AutoShape 19"/>
            <p:cNvCxnSpPr>
              <a:cxnSpLocks noChangeShapeType="1"/>
              <a:stCxn id="60428" idx="4"/>
              <a:endCxn id="60424" idx="0"/>
            </p:cNvCxnSpPr>
            <p:nvPr/>
          </p:nvCxnSpPr>
          <p:spPr bwMode="auto">
            <a:xfrm>
              <a:off x="8370888" y="5200650"/>
              <a:ext cx="685800" cy="6477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0438" name="AutoShape 20"/>
            <p:cNvCxnSpPr>
              <a:cxnSpLocks noChangeShapeType="1"/>
              <a:endCxn id="60425" idx="6"/>
            </p:cNvCxnSpPr>
            <p:nvPr/>
          </p:nvCxnSpPr>
          <p:spPr bwMode="auto">
            <a:xfrm flipH="1" flipV="1">
              <a:off x="6991351" y="5857876"/>
              <a:ext cx="1597025" cy="23812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0439" name="AutoShape 21"/>
            <p:cNvCxnSpPr>
              <a:cxnSpLocks noChangeShapeType="1"/>
              <a:stCxn id="60427" idx="6"/>
              <a:endCxn id="60425" idx="2"/>
            </p:cNvCxnSpPr>
            <p:nvPr/>
          </p:nvCxnSpPr>
          <p:spPr bwMode="auto">
            <a:xfrm>
              <a:off x="5222875" y="5715001"/>
              <a:ext cx="793750" cy="14287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0440" name="AutoShape 22"/>
            <p:cNvCxnSpPr>
              <a:cxnSpLocks noChangeShapeType="1"/>
              <a:stCxn id="60427" idx="7"/>
              <a:endCxn id="60422" idx="3"/>
            </p:cNvCxnSpPr>
            <p:nvPr/>
          </p:nvCxnSpPr>
          <p:spPr bwMode="auto">
            <a:xfrm flipV="1">
              <a:off x="5067301" y="4524375"/>
              <a:ext cx="1393825" cy="1009650"/>
            </a:xfrm>
            <a:prstGeom prst="straightConnector1">
              <a:avLst/>
            </a:prstGeom>
            <a:noFill/>
            <a:ln w="762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0441" name="Text Box 23"/>
            <p:cNvSpPr txBox="1">
              <a:spLocks noChangeArrowheads="1"/>
            </p:cNvSpPr>
            <p:nvPr/>
          </p:nvSpPr>
          <p:spPr bwMode="auto">
            <a:xfrm rot="-347285">
              <a:off x="7605714" y="3940176"/>
              <a:ext cx="598487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2000">
                  <a:solidFill>
                    <a:schemeClr val="tx2"/>
                  </a:solidFill>
                  <a:ea typeface="新細明體" pitchFamily="18" charset="-120"/>
                </a:rPr>
                <a:t>849</a:t>
              </a:r>
            </a:p>
          </p:txBody>
        </p:sp>
        <p:sp>
          <p:nvSpPr>
            <p:cNvPr id="60442" name="Text Box 24"/>
            <p:cNvSpPr txBox="1">
              <a:spLocks noChangeArrowheads="1"/>
            </p:cNvSpPr>
            <p:nvPr/>
          </p:nvSpPr>
          <p:spPr bwMode="auto">
            <a:xfrm rot="-4662247">
              <a:off x="6283326" y="4670426"/>
              <a:ext cx="598487" cy="398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2000">
                  <a:ea typeface="新細明體" pitchFamily="18" charset="-120"/>
                </a:rPr>
                <a:t>802</a:t>
              </a:r>
            </a:p>
          </p:txBody>
        </p:sp>
        <p:sp>
          <p:nvSpPr>
            <p:cNvPr id="60443" name="Text Box 25"/>
            <p:cNvSpPr txBox="1">
              <a:spLocks noChangeArrowheads="1"/>
            </p:cNvSpPr>
            <p:nvPr/>
          </p:nvSpPr>
          <p:spPr bwMode="auto">
            <a:xfrm rot="-1544869">
              <a:off x="6959600" y="5089526"/>
              <a:ext cx="736600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2000">
                  <a:solidFill>
                    <a:schemeClr val="tx2"/>
                  </a:solidFill>
                  <a:ea typeface="新細明體" pitchFamily="18" charset="-120"/>
                </a:rPr>
                <a:t>1387</a:t>
              </a:r>
            </a:p>
          </p:txBody>
        </p:sp>
        <p:sp>
          <p:nvSpPr>
            <p:cNvPr id="60444" name="Text Box 26"/>
            <p:cNvSpPr txBox="1">
              <a:spLocks noChangeArrowheads="1"/>
            </p:cNvSpPr>
            <p:nvPr/>
          </p:nvSpPr>
          <p:spPr bwMode="auto">
            <a:xfrm rot="-2136302">
              <a:off x="5146675" y="4851401"/>
              <a:ext cx="736600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2000">
                  <a:solidFill>
                    <a:schemeClr val="tx2"/>
                  </a:solidFill>
                  <a:ea typeface="新細明體" pitchFamily="18" charset="-120"/>
                </a:rPr>
                <a:t>1743</a:t>
              </a:r>
            </a:p>
          </p:txBody>
        </p:sp>
        <p:sp>
          <p:nvSpPr>
            <p:cNvPr id="60445" name="Text Box 27"/>
            <p:cNvSpPr txBox="1">
              <a:spLocks noChangeArrowheads="1"/>
            </p:cNvSpPr>
            <p:nvPr/>
          </p:nvSpPr>
          <p:spPr bwMode="auto">
            <a:xfrm rot="-689345">
              <a:off x="5257800" y="4114801"/>
              <a:ext cx="736600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2000">
                  <a:solidFill>
                    <a:schemeClr val="tx2"/>
                  </a:solidFill>
                  <a:ea typeface="新細明體" pitchFamily="18" charset="-120"/>
                </a:rPr>
                <a:t>1843</a:t>
              </a:r>
            </a:p>
          </p:txBody>
        </p:sp>
        <p:sp>
          <p:nvSpPr>
            <p:cNvPr id="60446" name="Text Box 28"/>
            <p:cNvSpPr txBox="1">
              <a:spLocks noChangeArrowheads="1"/>
            </p:cNvSpPr>
            <p:nvPr/>
          </p:nvSpPr>
          <p:spPr bwMode="auto">
            <a:xfrm rot="2626382">
              <a:off x="8555038" y="5318126"/>
              <a:ext cx="736600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2000">
                  <a:ea typeface="新細明體" pitchFamily="18" charset="-120"/>
                </a:rPr>
                <a:t>1099</a:t>
              </a:r>
            </a:p>
          </p:txBody>
        </p:sp>
        <p:sp>
          <p:nvSpPr>
            <p:cNvPr id="60447" name="Text Box 29"/>
            <p:cNvSpPr txBox="1">
              <a:spLocks noChangeArrowheads="1"/>
            </p:cNvSpPr>
            <p:nvPr/>
          </p:nvSpPr>
          <p:spPr bwMode="auto">
            <a:xfrm rot="565849">
              <a:off x="7499350" y="5622926"/>
              <a:ext cx="736600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2000">
                  <a:ea typeface="新細明體" pitchFamily="18" charset="-120"/>
                </a:rPr>
                <a:t>1120</a:t>
              </a:r>
            </a:p>
          </p:txBody>
        </p:sp>
        <p:sp>
          <p:nvSpPr>
            <p:cNvPr id="60448" name="Text Box 30"/>
            <p:cNvSpPr txBox="1">
              <a:spLocks noChangeArrowheads="1"/>
            </p:cNvSpPr>
            <p:nvPr/>
          </p:nvSpPr>
          <p:spPr bwMode="auto">
            <a:xfrm rot="695916">
              <a:off x="5299075" y="5441951"/>
              <a:ext cx="736600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2000">
                  <a:ea typeface="新細明體" pitchFamily="18" charset="-120"/>
                </a:rPr>
                <a:t>1233</a:t>
              </a:r>
            </a:p>
          </p:txBody>
        </p:sp>
        <p:sp>
          <p:nvSpPr>
            <p:cNvPr id="60449" name="Text Box 31"/>
            <p:cNvSpPr txBox="1">
              <a:spLocks noChangeArrowheads="1"/>
            </p:cNvSpPr>
            <p:nvPr/>
          </p:nvSpPr>
          <p:spPr bwMode="auto">
            <a:xfrm rot="4665015">
              <a:off x="4516439" y="4978401"/>
              <a:ext cx="598487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2000">
                  <a:ea typeface="新細明體" pitchFamily="18" charset="-120"/>
                </a:rPr>
                <a:t>337</a:t>
              </a:r>
            </a:p>
          </p:txBody>
        </p:sp>
        <p:sp>
          <p:nvSpPr>
            <p:cNvPr id="60450" name="Text Box 32"/>
            <p:cNvSpPr txBox="1">
              <a:spLocks noChangeArrowheads="1"/>
            </p:cNvSpPr>
            <p:nvPr/>
          </p:nvSpPr>
          <p:spPr bwMode="auto">
            <a:xfrm rot="832501">
              <a:off x="3451225" y="5257801"/>
              <a:ext cx="736600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2000">
                  <a:solidFill>
                    <a:schemeClr val="tx2"/>
                  </a:solidFill>
                  <a:ea typeface="新細明體" pitchFamily="18" charset="-120"/>
                </a:rPr>
                <a:t>2555</a:t>
              </a:r>
            </a:p>
          </p:txBody>
        </p:sp>
        <p:sp>
          <p:nvSpPr>
            <p:cNvPr id="60451" name="Text Box 33"/>
            <p:cNvSpPr txBox="1">
              <a:spLocks noChangeArrowheads="1"/>
            </p:cNvSpPr>
            <p:nvPr/>
          </p:nvSpPr>
          <p:spPr bwMode="auto">
            <a:xfrm rot="19708333">
              <a:off x="8206475" y="4227804"/>
              <a:ext cx="598487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2000" dirty="0">
                  <a:solidFill>
                    <a:schemeClr val="tx2"/>
                  </a:solidFill>
                  <a:ea typeface="新細明體" pitchFamily="18" charset="-120"/>
                </a:rPr>
                <a:t>142</a:t>
              </a:r>
            </a:p>
          </p:txBody>
        </p:sp>
        <p:cxnSp>
          <p:nvCxnSpPr>
            <p:cNvPr id="60452" name="AutoShape 34"/>
            <p:cNvCxnSpPr>
              <a:cxnSpLocks noChangeShapeType="1"/>
              <a:stCxn id="60423" idx="4"/>
              <a:endCxn id="60424" idx="7"/>
            </p:cNvCxnSpPr>
            <p:nvPr/>
          </p:nvCxnSpPr>
          <p:spPr bwMode="auto">
            <a:xfrm>
              <a:off x="9307513" y="4435475"/>
              <a:ext cx="80962" cy="1479550"/>
            </a:xfrm>
            <a:prstGeom prst="straightConnector1">
              <a:avLst/>
            </a:prstGeom>
            <a:noFill/>
            <a:ln w="762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0453" name="Text Box 35"/>
            <p:cNvSpPr txBox="1">
              <a:spLocks noChangeArrowheads="1"/>
            </p:cNvSpPr>
            <p:nvPr/>
          </p:nvSpPr>
          <p:spPr bwMode="auto">
            <a:xfrm rot="5207815">
              <a:off x="9184482" y="4825207"/>
              <a:ext cx="736600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2000">
                  <a:solidFill>
                    <a:schemeClr val="tx2"/>
                  </a:solidFill>
                  <a:ea typeface="新細明體" pitchFamily="18" charset="-120"/>
                </a:rPr>
                <a:t>1205</a:t>
              </a:r>
            </a:p>
          </p:txBody>
        </p:sp>
      </p:grpSp>
      <p:pic>
        <p:nvPicPr>
          <p:cNvPr id="60454" name="Picture 36" descr="BD19857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0888" y="214314"/>
            <a:ext cx="1916112" cy="136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1349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Dijkstra’s Algorithm</a:t>
            </a:r>
            <a:endParaRPr lang="en-US" altLang="zh-TW" smtClean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1443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sz="half"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r>
                  <a:rPr lang="en-US" altLang="zh-TW" dirty="0" smtClean="0"/>
                  <a:t>The distance of a vertex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zh-TW" dirty="0" smtClean="0"/>
                  <a:t> from a vertex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altLang="zh-TW" dirty="0" smtClean="0"/>
                  <a:t> is the length of a shortest path between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altLang="zh-TW" dirty="0" smtClean="0"/>
                  <a:t> and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altLang="zh-TW" dirty="0" smtClean="0"/>
              </a:p>
              <a:p>
                <a:r>
                  <a:rPr lang="en-US" altLang="zh-TW" dirty="0" smtClean="0"/>
                  <a:t>Dijkstra’s algorithm computes the distances of all the vertices from a given start vertex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altLang="zh-TW" dirty="0" smtClean="0"/>
                  <a:t/>
                </a:r>
                <a:br>
                  <a:rPr lang="en-US" altLang="zh-TW" dirty="0" smtClean="0"/>
                </a:br>
                <a:r>
                  <a:rPr lang="en-US" altLang="zh-TW" dirty="0" smtClean="0"/>
                  <a:t>(single-source shortest paths)</a:t>
                </a:r>
              </a:p>
              <a:p>
                <a:r>
                  <a:rPr lang="en-US" altLang="zh-TW" dirty="0" smtClean="0"/>
                  <a:t>Assumptions:</a:t>
                </a:r>
              </a:p>
              <a:p>
                <a:pPr lvl="1"/>
                <a:r>
                  <a:rPr lang="en-US" altLang="zh-TW" dirty="0"/>
                  <a:t>T</a:t>
                </a:r>
                <a:r>
                  <a:rPr lang="en-US" altLang="zh-TW" dirty="0" smtClean="0"/>
                  <a:t>he graph is connected</a:t>
                </a:r>
              </a:p>
              <a:p>
                <a:pPr lvl="1"/>
                <a:r>
                  <a:rPr lang="en-US" altLang="zh-TW" dirty="0"/>
                  <a:t>T</a:t>
                </a:r>
                <a:r>
                  <a:rPr lang="en-US" altLang="zh-TW" dirty="0" smtClean="0"/>
                  <a:t>he edges are undirected</a:t>
                </a:r>
              </a:p>
              <a:p>
                <a:pPr lvl="1"/>
                <a:r>
                  <a:rPr lang="en-US" altLang="zh-TW" dirty="0"/>
                  <a:t>T</a:t>
                </a:r>
                <a:r>
                  <a:rPr lang="en-US" altLang="zh-TW" dirty="0" smtClean="0"/>
                  <a:t>he edge weights are nonnegative</a:t>
                </a:r>
              </a:p>
              <a:p>
                <a:r>
                  <a:rPr lang="en-US" altLang="zh-TW" dirty="0" smtClean="0"/>
                  <a:t>Extremely similar to Prim-</a:t>
                </a:r>
                <a:r>
                  <a:rPr lang="en-US" altLang="zh-TW" dirty="0" err="1" smtClean="0"/>
                  <a:t>Jarnik’s</a:t>
                </a:r>
                <a:r>
                  <a:rPr lang="en-US" altLang="zh-TW" dirty="0" smtClean="0"/>
                  <a:t> MST Algorithm</a:t>
                </a:r>
                <a:endParaRPr lang="en-US" altLang="zh-TW" dirty="0"/>
              </a:p>
            </p:txBody>
          </p:sp>
        </mc:Choice>
        <mc:Fallback>
          <p:sp>
            <p:nvSpPr>
              <p:cNvPr id="61443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0">
                <a:blip r:embed="rId3"/>
                <a:stretch>
                  <a:fillRect l="-1250" t="-20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1444" name="Rectangle 4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sz="half" idx="2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r>
                  <a:rPr lang="en-US" altLang="zh-TW" dirty="0" smtClean="0"/>
                  <a:t>We grow a “cloud” of vertices, beginning with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altLang="zh-TW" dirty="0" smtClean="0"/>
                  <a:t> and eventually covering all the vertices</a:t>
                </a:r>
              </a:p>
              <a:p>
                <a:r>
                  <a:rPr lang="en-US" altLang="zh-TW" dirty="0" smtClean="0"/>
                  <a:t>We store with each vertex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zh-TW" dirty="0" smtClean="0"/>
                  <a:t> a label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begChr m:val="["/>
                        <m:endChr m:val="]"/>
                        <m:ctrlPr>
                          <a:rPr lang="en-US" altLang="zh-TW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altLang="zh-TW" dirty="0" smtClean="0"/>
                  <a:t> representing the distance of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zh-TW" dirty="0" smtClean="0"/>
                  <a:t> from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altLang="zh-TW" dirty="0" smtClean="0"/>
                  <a:t> in the subgraph consisting of the cloud and its adjacent vertices</a:t>
                </a:r>
              </a:p>
              <a:p>
                <a:r>
                  <a:rPr lang="en-US" altLang="zh-TW" dirty="0" smtClean="0"/>
                  <a:t>The label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begChr m:val="["/>
                        <m:endChr m:val="]"/>
                        <m:ctrlPr>
                          <a:rPr lang="en-US" altLang="zh-TW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altLang="zh-TW" dirty="0" smtClean="0"/>
                  <a:t> is initialized to positive infinity</a:t>
                </a:r>
              </a:p>
              <a:p>
                <a:r>
                  <a:rPr lang="en-US" altLang="zh-TW" dirty="0" smtClean="0"/>
                  <a:t>At each step</a:t>
                </a:r>
              </a:p>
              <a:p>
                <a:pPr lvl="1"/>
                <a:r>
                  <a:rPr lang="en-US" altLang="zh-TW" dirty="0" smtClean="0"/>
                  <a:t>We add to the cloud the vertex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altLang="zh-TW" dirty="0" smtClean="0"/>
                  <a:t> outside the cloud with the smallest distance label,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begChr m:val="["/>
                        <m:endChr m:val="]"/>
                        <m:ctrlPr>
                          <a:rPr lang="en-US" altLang="zh-TW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endParaRPr lang="en-US" altLang="zh-TW" dirty="0" smtClean="0"/>
              </a:p>
              <a:p>
                <a:pPr lvl="1"/>
                <a:r>
                  <a:rPr lang="en-US" altLang="zh-TW" dirty="0" smtClean="0"/>
                  <a:t>We update the labels of the vertices adjacent to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altLang="zh-TW" dirty="0" smtClean="0"/>
                  <a:t>, in a process called edge relaxation</a:t>
                </a:r>
                <a:endParaRPr lang="en-US" altLang="zh-TW" dirty="0"/>
              </a:p>
            </p:txBody>
          </p:sp>
        </mc:Choice>
        <mc:Fallback>
          <p:sp>
            <p:nvSpPr>
              <p:cNvPr id="61444" name="Rectangle 4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 rotWithShape="0">
                <a:blip r:embed="rId4"/>
                <a:stretch>
                  <a:fillRect l="-1252" t="-2065" r="-250" b="-15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447" name="Picture 5" descr="j014940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152400"/>
            <a:ext cx="1600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18304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Edge Relaxation</a:t>
            </a:r>
            <a:endParaRPr lang="en-US" altLang="zh-TW" smtClean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2467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1141410" y="2249486"/>
                <a:ext cx="5149853" cy="3541714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altLang="zh-TW" dirty="0" smtClean="0"/>
                  <a:t>Consider an edge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</m:oMath>
                </a14:m>
                <a:r>
                  <a:rPr lang="en-US" altLang="zh-TW" dirty="0" smtClean="0"/>
                  <a:t> such that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altLang="zh-TW" dirty="0" smtClean="0"/>
                  <a:t> is the vertex most recently added to the cloud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altLang="zh-TW" dirty="0" smtClean="0"/>
                  <a:t> is not in the cloud</a:t>
                </a:r>
              </a:p>
              <a:p>
                <a:r>
                  <a:rPr lang="en-US" altLang="zh-TW" dirty="0" smtClean="0"/>
                  <a:t>The relaxation of edge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altLang="zh-TW" dirty="0" smtClean="0"/>
                  <a:t> updates distance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begChr m:val="["/>
                        <m:endChr m:val="]"/>
                        <m:ctrlPr>
                          <a:rPr lang="en-US" altLang="zh-TW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 dirty="0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</m:oMath>
                </a14:m>
                <a:r>
                  <a:rPr lang="en-US" altLang="zh-TW" dirty="0" smtClean="0"/>
                  <a:t> as follows:</a:t>
                </a:r>
              </a:p>
              <a:p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begChr m:val="["/>
                        <m:endChr m:val="]"/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←</m:t>
                    </m:r>
                    <m:func>
                      <m:func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 b="0" i="0" smtClean="0"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d>
                          <m:d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d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d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𝑤𝑒𝑖𝑔h𝑡</m:t>
                            </m:r>
                            <m:d>
                              <m:dPr>
                                <m:ctrlP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d>
                          </m:e>
                        </m:d>
                      </m:e>
                    </m:func>
                  </m:oMath>
                </a14:m>
                <a:endParaRPr lang="en-US" altLang="zh-TW" dirty="0"/>
              </a:p>
            </p:txBody>
          </p:sp>
        </mc:Choice>
        <mc:Fallback>
          <p:sp>
            <p:nvSpPr>
              <p:cNvPr id="62467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141410" y="2249486"/>
                <a:ext cx="5149853" cy="3541714"/>
              </a:xfrm>
              <a:blipFill rotWithShape="0">
                <a:blip r:embed="rId2"/>
                <a:stretch>
                  <a:fillRect l="-2012" t="-18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470" name="AutoShape 4"/>
          <p:cNvSpPr>
            <a:spLocks noChangeArrowheads="1"/>
          </p:cNvSpPr>
          <p:nvPr/>
        </p:nvSpPr>
        <p:spPr bwMode="auto">
          <a:xfrm rot="5400000">
            <a:off x="8417302" y="3971926"/>
            <a:ext cx="457200" cy="333375"/>
          </a:xfrm>
          <a:prstGeom prst="rightArrow">
            <a:avLst>
              <a:gd name="adj1" fmla="val 50000"/>
              <a:gd name="adj2" fmla="val 34286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62471" name="Rectangle 5"/>
          <p:cNvSpPr>
            <a:spLocks noChangeArrowheads="1"/>
          </p:cNvSpPr>
          <p:nvPr/>
        </p:nvSpPr>
        <p:spPr bwMode="auto">
          <a:xfrm>
            <a:off x="9773026" y="2286001"/>
            <a:ext cx="1155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zh-TW" sz="2000" b="1" i="1">
                <a:solidFill>
                  <a:schemeClr val="tx2"/>
                </a:solidFill>
                <a:latin typeface="Times New Roman" panose="02020603050405020304" pitchFamily="18" charset="0"/>
                <a:ea typeface="新細明體" pitchFamily="18" charset="-120"/>
              </a:rPr>
              <a:t>D</a:t>
            </a:r>
            <a:r>
              <a:rPr lang="en-US" altLang="zh-TW" sz="2000">
                <a:solidFill>
                  <a:schemeClr val="tx2"/>
                </a:solidFill>
                <a:latin typeface="Times New Roman" panose="02020603050405020304" pitchFamily="18" charset="0"/>
                <a:ea typeface="新細明體" pitchFamily="18" charset="-120"/>
              </a:rPr>
              <a:t>[</a:t>
            </a:r>
            <a:r>
              <a:rPr lang="en-US" altLang="zh-TW" sz="2000" b="1" i="1">
                <a:solidFill>
                  <a:schemeClr val="tx2"/>
                </a:solidFill>
                <a:latin typeface="Times New Roman" panose="02020603050405020304" pitchFamily="18" charset="0"/>
                <a:ea typeface="新細明體" pitchFamily="18" charset="-120"/>
              </a:rPr>
              <a:t>z</a:t>
            </a:r>
            <a:r>
              <a:rPr lang="en-US" altLang="zh-TW" sz="2000">
                <a:solidFill>
                  <a:schemeClr val="tx2"/>
                </a:solidFill>
                <a:latin typeface="Times New Roman" panose="02020603050405020304" pitchFamily="18" charset="0"/>
                <a:ea typeface="新細明體" pitchFamily="18" charset="-120"/>
              </a:rPr>
              <a:t>] </a:t>
            </a:r>
            <a:r>
              <a:rPr lang="en-US" altLang="zh-TW" sz="2000">
                <a:solidFill>
                  <a:schemeClr val="tx2"/>
                </a:solidFill>
                <a:latin typeface="Symbol" panose="05050102010706020507" pitchFamily="18" charset="2"/>
                <a:ea typeface="新細明體" pitchFamily="18" charset="-120"/>
              </a:rPr>
              <a:t>= </a:t>
            </a:r>
            <a:r>
              <a:rPr lang="en-US" altLang="zh-TW" sz="2000">
                <a:solidFill>
                  <a:schemeClr val="tx2"/>
                </a:solidFill>
                <a:latin typeface="Times New Roman" panose="02020603050405020304" pitchFamily="18" charset="0"/>
                <a:ea typeface="新細明體" pitchFamily="18" charset="-120"/>
              </a:rPr>
              <a:t>75</a:t>
            </a:r>
          </a:p>
        </p:txBody>
      </p:sp>
      <p:sp>
        <p:nvSpPr>
          <p:cNvPr id="62472" name="Freeform 6"/>
          <p:cNvSpPr>
            <a:spLocks/>
          </p:cNvSpPr>
          <p:nvPr/>
        </p:nvSpPr>
        <p:spPr bwMode="auto">
          <a:xfrm>
            <a:off x="6393239" y="2065338"/>
            <a:ext cx="2844800" cy="1712912"/>
          </a:xfrm>
          <a:custGeom>
            <a:avLst/>
            <a:gdLst>
              <a:gd name="T0" fmla="*/ 2147483647 w 1792"/>
              <a:gd name="T1" fmla="*/ 78124027 h 1079"/>
              <a:gd name="T2" fmla="*/ 2147483647 w 1792"/>
              <a:gd name="T3" fmla="*/ 395663622 h 1079"/>
              <a:gd name="T4" fmla="*/ 2147483647 w 1792"/>
              <a:gd name="T5" fmla="*/ 1439008005 h 1079"/>
              <a:gd name="T6" fmla="*/ 2147483647 w 1792"/>
              <a:gd name="T7" fmla="*/ 2147483647 h 1079"/>
              <a:gd name="T8" fmla="*/ 1917839700 w 1792"/>
              <a:gd name="T9" fmla="*/ 2147483647 h 1079"/>
              <a:gd name="T10" fmla="*/ 435987825 w 1792"/>
              <a:gd name="T11" fmla="*/ 2147483647 h 1079"/>
              <a:gd name="T12" fmla="*/ 42843450 w 1792"/>
              <a:gd name="T13" fmla="*/ 1575096403 h 1079"/>
              <a:gd name="T14" fmla="*/ 693043763 w 1792"/>
              <a:gd name="T15" fmla="*/ 864412548 h 1079"/>
              <a:gd name="T16" fmla="*/ 2147483647 w 1792"/>
              <a:gd name="T17" fmla="*/ 78124027 h 107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792"/>
              <a:gd name="T28" fmla="*/ 0 h 1079"/>
              <a:gd name="T29" fmla="*/ 1792 w 1792"/>
              <a:gd name="T30" fmla="*/ 1079 h 107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792" h="1079">
                <a:moveTo>
                  <a:pt x="1283" y="31"/>
                </a:moveTo>
                <a:cubicBezTo>
                  <a:pt x="1527" y="0"/>
                  <a:pt x="1686" y="67"/>
                  <a:pt x="1739" y="157"/>
                </a:cubicBezTo>
                <a:cubicBezTo>
                  <a:pt x="1792" y="247"/>
                  <a:pt x="1644" y="427"/>
                  <a:pt x="1601" y="571"/>
                </a:cubicBezTo>
                <a:cubicBezTo>
                  <a:pt x="1558" y="715"/>
                  <a:pt x="1621" y="963"/>
                  <a:pt x="1481" y="1021"/>
                </a:cubicBezTo>
                <a:cubicBezTo>
                  <a:pt x="1341" y="1079"/>
                  <a:pt x="979" y="937"/>
                  <a:pt x="761" y="919"/>
                </a:cubicBezTo>
                <a:cubicBezTo>
                  <a:pt x="543" y="901"/>
                  <a:pt x="297" y="965"/>
                  <a:pt x="173" y="916"/>
                </a:cubicBezTo>
                <a:cubicBezTo>
                  <a:pt x="49" y="867"/>
                  <a:pt x="0" y="720"/>
                  <a:pt x="17" y="625"/>
                </a:cubicBezTo>
                <a:cubicBezTo>
                  <a:pt x="34" y="530"/>
                  <a:pt x="64" y="442"/>
                  <a:pt x="275" y="343"/>
                </a:cubicBezTo>
                <a:cubicBezTo>
                  <a:pt x="486" y="244"/>
                  <a:pt x="1029" y="55"/>
                  <a:pt x="1283" y="31"/>
                </a:cubicBezTo>
                <a:close/>
              </a:path>
            </a:pathLst>
          </a:custGeom>
          <a:solidFill>
            <a:srgbClr val="FFFFFF">
              <a:alpha val="50196"/>
            </a:srgbClr>
          </a:solidFill>
          <a:ln w="12700">
            <a:solidFill>
              <a:schemeClr val="tx2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62473" name="Oval 7"/>
          <p:cNvSpPr>
            <a:spLocks noChangeArrowheads="1"/>
          </p:cNvSpPr>
          <p:nvPr/>
        </p:nvSpPr>
        <p:spPr bwMode="auto">
          <a:xfrm>
            <a:off x="10106402" y="2667001"/>
            <a:ext cx="277813" cy="2778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endParaRPr lang="zh-TW" altLang="en-US" sz="1800" b="1" i="1">
              <a:latin typeface="Times New Roman" panose="02020603050405020304" pitchFamily="18" charset="0"/>
              <a:ea typeface="新細明體" pitchFamily="18" charset="-120"/>
            </a:endParaRPr>
          </a:p>
        </p:txBody>
      </p:sp>
      <p:cxnSp>
        <p:nvCxnSpPr>
          <p:cNvPr id="62474" name="AutoShape 8"/>
          <p:cNvCxnSpPr>
            <a:cxnSpLocks noChangeShapeType="1"/>
            <a:stCxn id="62477" idx="7"/>
            <a:endCxn id="62478" idx="2"/>
          </p:cNvCxnSpPr>
          <p:nvPr/>
        </p:nvCxnSpPr>
        <p:spPr bwMode="auto">
          <a:xfrm rot="-5400000">
            <a:off x="7493377" y="1895476"/>
            <a:ext cx="500063" cy="1865313"/>
          </a:xfrm>
          <a:prstGeom prst="curvedConnector2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2475" name="AutoShape 9"/>
          <p:cNvCxnSpPr>
            <a:cxnSpLocks noChangeShapeType="1"/>
            <a:stCxn id="62477" idx="6"/>
            <a:endCxn id="62479" idx="2"/>
          </p:cNvCxnSpPr>
          <p:nvPr/>
        </p:nvCxnSpPr>
        <p:spPr bwMode="auto">
          <a:xfrm>
            <a:off x="6864726" y="3189289"/>
            <a:ext cx="1587500" cy="168275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2476" name="AutoShape 10"/>
          <p:cNvCxnSpPr>
            <a:cxnSpLocks noChangeShapeType="1"/>
            <a:stCxn id="62478" idx="6"/>
            <a:endCxn id="62473" idx="1"/>
          </p:cNvCxnSpPr>
          <p:nvPr/>
        </p:nvCxnSpPr>
        <p:spPr bwMode="auto">
          <a:xfrm>
            <a:off x="8987214" y="2578100"/>
            <a:ext cx="1160462" cy="1206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2477" name="Oval 11"/>
          <p:cNvSpPr>
            <a:spLocks noChangeArrowheads="1"/>
          </p:cNvSpPr>
          <p:nvPr/>
        </p:nvSpPr>
        <p:spPr bwMode="auto">
          <a:xfrm>
            <a:off x="6572626" y="3051176"/>
            <a:ext cx="279400" cy="277813"/>
          </a:xfrm>
          <a:prstGeom prst="ellipse">
            <a:avLst/>
          </a:prstGeom>
          <a:solidFill>
            <a:schemeClr val="folHlink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tIns="0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endParaRPr lang="zh-TW" altLang="en-US" sz="1800" b="1" i="1">
              <a:latin typeface="Times New Roman" panose="02020603050405020304" pitchFamily="18" charset="0"/>
              <a:ea typeface="新細明體" pitchFamily="18" charset="-120"/>
            </a:endParaRPr>
          </a:p>
        </p:txBody>
      </p:sp>
      <p:sp>
        <p:nvSpPr>
          <p:cNvPr id="62478" name="Oval 12"/>
          <p:cNvSpPr>
            <a:spLocks noChangeArrowheads="1"/>
          </p:cNvSpPr>
          <p:nvPr/>
        </p:nvSpPr>
        <p:spPr bwMode="auto">
          <a:xfrm>
            <a:off x="8688764" y="2438401"/>
            <a:ext cx="279400" cy="277813"/>
          </a:xfrm>
          <a:prstGeom prst="ellipse">
            <a:avLst/>
          </a:prstGeom>
          <a:solidFill>
            <a:schemeClr val="folHlink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tIns="0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endParaRPr lang="zh-TW" altLang="en-US" sz="1800" b="1" i="1">
              <a:latin typeface="Times New Roman" panose="02020603050405020304" pitchFamily="18" charset="0"/>
              <a:ea typeface="新細明體" pitchFamily="18" charset="-120"/>
            </a:endParaRPr>
          </a:p>
        </p:txBody>
      </p:sp>
      <p:sp>
        <p:nvSpPr>
          <p:cNvPr id="62479" name="Oval 13"/>
          <p:cNvSpPr>
            <a:spLocks noChangeArrowheads="1"/>
          </p:cNvSpPr>
          <p:nvPr/>
        </p:nvSpPr>
        <p:spPr bwMode="auto">
          <a:xfrm>
            <a:off x="8466514" y="3217863"/>
            <a:ext cx="277812" cy="277812"/>
          </a:xfrm>
          <a:prstGeom prst="ellipse">
            <a:avLst/>
          </a:prstGeom>
          <a:solidFill>
            <a:schemeClr val="folHlink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tIns="0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zh-TW" altLang="en-US" sz="1800" b="1" i="1">
                <a:latin typeface="Times New Roman" panose="02020603050405020304" pitchFamily="18" charset="0"/>
                <a:ea typeface="新細明體" pitchFamily="18" charset="-120"/>
              </a:rPr>
              <a:t> </a:t>
            </a:r>
          </a:p>
        </p:txBody>
      </p:sp>
      <p:cxnSp>
        <p:nvCxnSpPr>
          <p:cNvPr id="62480" name="AutoShape 14"/>
          <p:cNvCxnSpPr>
            <a:cxnSpLocks noChangeShapeType="1"/>
            <a:stCxn id="62479" idx="6"/>
            <a:endCxn id="62473" idx="3"/>
          </p:cNvCxnSpPr>
          <p:nvPr/>
        </p:nvCxnSpPr>
        <p:spPr bwMode="auto">
          <a:xfrm flipV="1">
            <a:off x="8763376" y="2913063"/>
            <a:ext cx="1384300" cy="444500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2481" name="Rectangle 15"/>
          <p:cNvSpPr>
            <a:spLocks noChangeArrowheads="1"/>
          </p:cNvSpPr>
          <p:nvPr/>
        </p:nvSpPr>
        <p:spPr bwMode="auto">
          <a:xfrm>
            <a:off x="8061702" y="2128838"/>
            <a:ext cx="10969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zh-TW" sz="1800" b="1" i="1" dirty="0" smtClean="0">
                <a:solidFill>
                  <a:schemeClr val="tx2"/>
                </a:solidFill>
                <a:latin typeface="Times New Roman" panose="02020603050405020304" pitchFamily="18" charset="0"/>
                <a:ea typeface="新細明體" pitchFamily="18" charset="-120"/>
              </a:rPr>
              <a:t>D</a:t>
            </a:r>
            <a:r>
              <a:rPr lang="en-US" altLang="zh-TW" sz="1800" dirty="0" smtClean="0">
                <a:solidFill>
                  <a:schemeClr val="tx2"/>
                </a:solidFill>
                <a:latin typeface="Times New Roman" panose="02020603050405020304" pitchFamily="18" charset="0"/>
                <a:ea typeface="新細明體" pitchFamily="18" charset="-120"/>
              </a:rPr>
              <a:t>[</a:t>
            </a:r>
            <a:r>
              <a:rPr lang="en-US" altLang="zh-TW" sz="1800" b="1" i="1" dirty="0" smtClean="0">
                <a:solidFill>
                  <a:schemeClr val="tx2"/>
                </a:solidFill>
                <a:latin typeface="Times New Roman" panose="02020603050405020304" pitchFamily="18" charset="0"/>
                <a:ea typeface="新細明體" pitchFamily="18" charset="-120"/>
              </a:rPr>
              <a:t>u</a:t>
            </a:r>
            <a:r>
              <a:rPr lang="en-US" altLang="zh-TW" sz="1800" dirty="0" smtClean="0">
                <a:solidFill>
                  <a:schemeClr val="tx2"/>
                </a:solidFill>
                <a:latin typeface="Times New Roman" panose="02020603050405020304" pitchFamily="18" charset="0"/>
                <a:ea typeface="新細明體" pitchFamily="18" charset="-120"/>
              </a:rPr>
              <a:t>] </a:t>
            </a:r>
            <a:r>
              <a:rPr lang="en-US" altLang="zh-TW" sz="1800" dirty="0" smtClean="0">
                <a:solidFill>
                  <a:schemeClr val="tx2"/>
                </a:solidFill>
                <a:latin typeface="Symbol" panose="05050102010706020507" pitchFamily="18" charset="2"/>
                <a:ea typeface="新細明體" pitchFamily="18" charset="-120"/>
              </a:rPr>
              <a:t>= </a:t>
            </a:r>
            <a:r>
              <a:rPr lang="en-US" altLang="zh-TW" sz="1800" dirty="0" smtClean="0">
                <a:solidFill>
                  <a:schemeClr val="tx2"/>
                </a:solidFill>
                <a:latin typeface="Times New Roman" panose="02020603050405020304" pitchFamily="18" charset="0"/>
                <a:ea typeface="新細明體" pitchFamily="18" charset="-120"/>
              </a:rPr>
              <a:t>50</a:t>
            </a:r>
            <a:endParaRPr lang="en-US" altLang="zh-TW" sz="1800" baseline="-25000" dirty="0">
              <a:solidFill>
                <a:schemeClr val="tx2"/>
              </a:solidFill>
              <a:latin typeface="Times New Roman" panose="02020603050405020304" pitchFamily="18" charset="0"/>
              <a:ea typeface="新細明體" pitchFamily="18" charset="-120"/>
            </a:endParaRPr>
          </a:p>
        </p:txBody>
      </p:sp>
      <p:sp>
        <p:nvSpPr>
          <p:cNvPr id="62482" name="Rectangle 16"/>
          <p:cNvSpPr>
            <a:spLocks noChangeArrowheads="1"/>
          </p:cNvSpPr>
          <p:nvPr/>
        </p:nvSpPr>
        <p:spPr bwMode="auto">
          <a:xfrm rot="230089">
            <a:off x="9420601" y="2305051"/>
            <a:ext cx="41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zh-TW" sz="1800">
                <a:latin typeface="Times New Roman" panose="02020603050405020304" pitchFamily="18" charset="0"/>
                <a:ea typeface="新細明體" pitchFamily="18" charset="-120"/>
              </a:rPr>
              <a:t>10</a:t>
            </a:r>
            <a:endParaRPr lang="en-US" altLang="zh-TW" sz="1800" baseline="-25000">
              <a:latin typeface="Times New Roman" panose="02020603050405020304" pitchFamily="18" charset="0"/>
              <a:ea typeface="新細明體" pitchFamily="18" charset="-120"/>
            </a:endParaRPr>
          </a:p>
        </p:txBody>
      </p:sp>
      <p:sp>
        <p:nvSpPr>
          <p:cNvPr id="62483" name="Rectangle 17"/>
          <p:cNvSpPr>
            <a:spLocks noChangeArrowheads="1"/>
          </p:cNvSpPr>
          <p:nvPr/>
        </p:nvSpPr>
        <p:spPr bwMode="auto">
          <a:xfrm>
            <a:off x="10323889" y="2743201"/>
            <a:ext cx="273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zh-TW" sz="1800" b="1" i="1">
                <a:latin typeface="Times New Roman" panose="02020603050405020304" pitchFamily="18" charset="0"/>
                <a:ea typeface="新細明體" pitchFamily="18" charset="-120"/>
              </a:rPr>
              <a:t>z</a:t>
            </a:r>
            <a:endParaRPr lang="en-US" altLang="zh-TW" sz="1800">
              <a:latin typeface="Times New Roman" panose="02020603050405020304" pitchFamily="18" charset="0"/>
              <a:ea typeface="新細明體" pitchFamily="18" charset="-120"/>
            </a:endParaRPr>
          </a:p>
        </p:txBody>
      </p:sp>
      <p:sp>
        <p:nvSpPr>
          <p:cNvPr id="62484" name="Rectangle 18"/>
          <p:cNvSpPr>
            <a:spLocks noChangeArrowheads="1"/>
          </p:cNvSpPr>
          <p:nvPr/>
        </p:nvSpPr>
        <p:spPr bwMode="auto">
          <a:xfrm>
            <a:off x="6574214" y="2757488"/>
            <a:ext cx="273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zh-TW" sz="1800" b="1" i="1">
                <a:solidFill>
                  <a:schemeClr val="tx2"/>
                </a:solidFill>
                <a:latin typeface="Times New Roman" panose="02020603050405020304" pitchFamily="18" charset="0"/>
                <a:ea typeface="新細明體" pitchFamily="18" charset="-120"/>
              </a:rPr>
              <a:t>s</a:t>
            </a:r>
            <a:endParaRPr lang="en-US" altLang="zh-TW" sz="1800">
              <a:solidFill>
                <a:schemeClr val="tx2"/>
              </a:solidFill>
              <a:latin typeface="Times New Roman" panose="02020603050405020304" pitchFamily="18" charset="0"/>
              <a:ea typeface="新細明體" pitchFamily="18" charset="-120"/>
            </a:endParaRPr>
          </a:p>
        </p:txBody>
      </p:sp>
      <p:sp>
        <p:nvSpPr>
          <p:cNvPr id="62485" name="Rectangle 19"/>
          <p:cNvSpPr>
            <a:spLocks noChangeArrowheads="1"/>
          </p:cNvSpPr>
          <p:nvPr/>
        </p:nvSpPr>
        <p:spPr bwMode="auto">
          <a:xfrm>
            <a:off x="8506201" y="2590801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zh-TW" sz="1800" b="1" i="1">
                <a:solidFill>
                  <a:schemeClr val="tx2"/>
                </a:solidFill>
                <a:latin typeface="Times New Roman" panose="02020603050405020304" pitchFamily="18" charset="0"/>
                <a:ea typeface="新細明體" pitchFamily="18" charset="-120"/>
              </a:rPr>
              <a:t>u</a:t>
            </a:r>
            <a:endParaRPr lang="en-US" altLang="zh-TW" sz="1800">
              <a:solidFill>
                <a:schemeClr val="tx2"/>
              </a:solidFill>
              <a:latin typeface="Times New Roman" panose="02020603050405020304" pitchFamily="18" charset="0"/>
              <a:ea typeface="新細明體" pitchFamily="18" charset="-120"/>
            </a:endParaRPr>
          </a:p>
        </p:txBody>
      </p:sp>
      <p:sp>
        <p:nvSpPr>
          <p:cNvPr id="62486" name="Rectangle 20"/>
          <p:cNvSpPr>
            <a:spLocks noChangeArrowheads="1"/>
          </p:cNvSpPr>
          <p:nvPr/>
        </p:nvSpPr>
        <p:spPr bwMode="auto">
          <a:xfrm>
            <a:off x="9771439" y="4756151"/>
            <a:ext cx="1155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zh-TW" sz="2000" b="1" i="1">
                <a:solidFill>
                  <a:schemeClr val="tx2"/>
                </a:solidFill>
                <a:latin typeface="Times New Roman" panose="02020603050405020304" pitchFamily="18" charset="0"/>
                <a:ea typeface="新細明體" pitchFamily="18" charset="-120"/>
              </a:rPr>
              <a:t>D</a:t>
            </a:r>
            <a:r>
              <a:rPr lang="en-US" altLang="zh-TW" sz="2000">
                <a:solidFill>
                  <a:schemeClr val="tx2"/>
                </a:solidFill>
                <a:latin typeface="Times New Roman" panose="02020603050405020304" pitchFamily="18" charset="0"/>
                <a:ea typeface="新細明體" pitchFamily="18" charset="-120"/>
              </a:rPr>
              <a:t>[</a:t>
            </a:r>
            <a:r>
              <a:rPr lang="en-US" altLang="zh-TW" sz="2000" b="1" i="1">
                <a:solidFill>
                  <a:schemeClr val="tx2"/>
                </a:solidFill>
                <a:latin typeface="Times New Roman" panose="02020603050405020304" pitchFamily="18" charset="0"/>
                <a:ea typeface="新細明體" pitchFamily="18" charset="-120"/>
              </a:rPr>
              <a:t>z</a:t>
            </a:r>
            <a:r>
              <a:rPr lang="en-US" altLang="zh-TW" sz="2000">
                <a:solidFill>
                  <a:schemeClr val="tx2"/>
                </a:solidFill>
                <a:latin typeface="Times New Roman" panose="02020603050405020304" pitchFamily="18" charset="0"/>
                <a:ea typeface="新細明體" pitchFamily="18" charset="-120"/>
              </a:rPr>
              <a:t>] </a:t>
            </a:r>
            <a:r>
              <a:rPr lang="en-US" altLang="zh-TW" sz="2000">
                <a:solidFill>
                  <a:schemeClr val="tx2"/>
                </a:solidFill>
                <a:latin typeface="Symbol" panose="05050102010706020507" pitchFamily="18" charset="2"/>
                <a:ea typeface="新細明體" pitchFamily="18" charset="-120"/>
              </a:rPr>
              <a:t>= </a:t>
            </a:r>
            <a:r>
              <a:rPr lang="en-US" altLang="zh-TW" sz="2000">
                <a:solidFill>
                  <a:schemeClr val="tx2"/>
                </a:solidFill>
                <a:latin typeface="Times New Roman" panose="02020603050405020304" pitchFamily="18" charset="0"/>
                <a:ea typeface="新細明體" pitchFamily="18" charset="-120"/>
              </a:rPr>
              <a:t>60</a:t>
            </a:r>
          </a:p>
        </p:txBody>
      </p:sp>
      <p:sp>
        <p:nvSpPr>
          <p:cNvPr id="62487" name="Freeform 21"/>
          <p:cNvSpPr>
            <a:spLocks/>
          </p:cNvSpPr>
          <p:nvPr/>
        </p:nvSpPr>
        <p:spPr bwMode="auto">
          <a:xfrm>
            <a:off x="6391651" y="4535488"/>
            <a:ext cx="2844800" cy="1712912"/>
          </a:xfrm>
          <a:custGeom>
            <a:avLst/>
            <a:gdLst>
              <a:gd name="T0" fmla="*/ 2147483647 w 1792"/>
              <a:gd name="T1" fmla="*/ 78124027 h 1079"/>
              <a:gd name="T2" fmla="*/ 2147483647 w 1792"/>
              <a:gd name="T3" fmla="*/ 395663622 h 1079"/>
              <a:gd name="T4" fmla="*/ 2147483647 w 1792"/>
              <a:gd name="T5" fmla="*/ 1439008005 h 1079"/>
              <a:gd name="T6" fmla="*/ 2147483647 w 1792"/>
              <a:gd name="T7" fmla="*/ 2147483647 h 1079"/>
              <a:gd name="T8" fmla="*/ 1917839700 w 1792"/>
              <a:gd name="T9" fmla="*/ 2147483647 h 1079"/>
              <a:gd name="T10" fmla="*/ 435987825 w 1792"/>
              <a:gd name="T11" fmla="*/ 2147483647 h 1079"/>
              <a:gd name="T12" fmla="*/ 42843450 w 1792"/>
              <a:gd name="T13" fmla="*/ 1575096403 h 1079"/>
              <a:gd name="T14" fmla="*/ 693043763 w 1792"/>
              <a:gd name="T15" fmla="*/ 864412548 h 1079"/>
              <a:gd name="T16" fmla="*/ 2147483647 w 1792"/>
              <a:gd name="T17" fmla="*/ 78124027 h 107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792"/>
              <a:gd name="T28" fmla="*/ 0 h 1079"/>
              <a:gd name="T29" fmla="*/ 1792 w 1792"/>
              <a:gd name="T30" fmla="*/ 1079 h 107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792" h="1079">
                <a:moveTo>
                  <a:pt x="1283" y="31"/>
                </a:moveTo>
                <a:cubicBezTo>
                  <a:pt x="1527" y="0"/>
                  <a:pt x="1686" y="67"/>
                  <a:pt x="1739" y="157"/>
                </a:cubicBezTo>
                <a:cubicBezTo>
                  <a:pt x="1792" y="247"/>
                  <a:pt x="1644" y="427"/>
                  <a:pt x="1601" y="571"/>
                </a:cubicBezTo>
                <a:cubicBezTo>
                  <a:pt x="1558" y="715"/>
                  <a:pt x="1621" y="963"/>
                  <a:pt x="1481" y="1021"/>
                </a:cubicBezTo>
                <a:cubicBezTo>
                  <a:pt x="1341" y="1079"/>
                  <a:pt x="979" y="937"/>
                  <a:pt x="761" y="919"/>
                </a:cubicBezTo>
                <a:cubicBezTo>
                  <a:pt x="543" y="901"/>
                  <a:pt x="297" y="965"/>
                  <a:pt x="173" y="916"/>
                </a:cubicBezTo>
                <a:cubicBezTo>
                  <a:pt x="49" y="867"/>
                  <a:pt x="0" y="720"/>
                  <a:pt x="17" y="625"/>
                </a:cubicBezTo>
                <a:cubicBezTo>
                  <a:pt x="34" y="530"/>
                  <a:pt x="64" y="442"/>
                  <a:pt x="275" y="343"/>
                </a:cubicBezTo>
                <a:cubicBezTo>
                  <a:pt x="486" y="244"/>
                  <a:pt x="1029" y="55"/>
                  <a:pt x="1283" y="31"/>
                </a:cubicBezTo>
                <a:close/>
              </a:path>
            </a:pathLst>
          </a:custGeom>
          <a:solidFill>
            <a:srgbClr val="FFFFFF">
              <a:alpha val="50196"/>
            </a:srgbClr>
          </a:solidFill>
          <a:ln w="12700">
            <a:solidFill>
              <a:schemeClr val="tx2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62488" name="Oval 22"/>
          <p:cNvSpPr>
            <a:spLocks noChangeArrowheads="1"/>
          </p:cNvSpPr>
          <p:nvPr/>
        </p:nvSpPr>
        <p:spPr bwMode="auto">
          <a:xfrm>
            <a:off x="10104814" y="5137151"/>
            <a:ext cx="277812" cy="2778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endParaRPr lang="zh-TW" altLang="en-US" sz="1800" b="1" i="1">
              <a:latin typeface="Times New Roman" panose="02020603050405020304" pitchFamily="18" charset="0"/>
              <a:ea typeface="新細明體" pitchFamily="18" charset="-120"/>
            </a:endParaRPr>
          </a:p>
        </p:txBody>
      </p:sp>
      <p:cxnSp>
        <p:nvCxnSpPr>
          <p:cNvPr id="62489" name="AutoShape 23"/>
          <p:cNvCxnSpPr>
            <a:cxnSpLocks noChangeShapeType="1"/>
            <a:stCxn id="62492" idx="7"/>
            <a:endCxn id="62493" idx="2"/>
          </p:cNvCxnSpPr>
          <p:nvPr/>
        </p:nvCxnSpPr>
        <p:spPr bwMode="auto">
          <a:xfrm rot="-5400000">
            <a:off x="7491789" y="4365626"/>
            <a:ext cx="500063" cy="1865312"/>
          </a:xfrm>
          <a:prstGeom prst="curvedConnector2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2490" name="AutoShape 24"/>
          <p:cNvCxnSpPr>
            <a:cxnSpLocks noChangeShapeType="1"/>
            <a:stCxn id="62492" idx="6"/>
            <a:endCxn id="62494" idx="2"/>
          </p:cNvCxnSpPr>
          <p:nvPr/>
        </p:nvCxnSpPr>
        <p:spPr bwMode="auto">
          <a:xfrm>
            <a:off x="6863139" y="5659439"/>
            <a:ext cx="1587500" cy="168275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2491" name="AutoShape 25"/>
          <p:cNvCxnSpPr>
            <a:cxnSpLocks noChangeShapeType="1"/>
            <a:stCxn id="62493" idx="6"/>
            <a:endCxn id="62488" idx="1"/>
          </p:cNvCxnSpPr>
          <p:nvPr/>
        </p:nvCxnSpPr>
        <p:spPr bwMode="auto">
          <a:xfrm>
            <a:off x="8985627" y="5048250"/>
            <a:ext cx="1160463" cy="120650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2492" name="Oval 26"/>
          <p:cNvSpPr>
            <a:spLocks noChangeArrowheads="1"/>
          </p:cNvSpPr>
          <p:nvPr/>
        </p:nvSpPr>
        <p:spPr bwMode="auto">
          <a:xfrm>
            <a:off x="6571039" y="5521326"/>
            <a:ext cx="279400" cy="277813"/>
          </a:xfrm>
          <a:prstGeom prst="ellipse">
            <a:avLst/>
          </a:prstGeom>
          <a:solidFill>
            <a:schemeClr val="folHlink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tIns="0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endParaRPr lang="zh-TW" altLang="en-US" sz="1800" b="1" i="1">
              <a:latin typeface="Times New Roman" panose="02020603050405020304" pitchFamily="18" charset="0"/>
              <a:ea typeface="新細明體" pitchFamily="18" charset="-120"/>
            </a:endParaRPr>
          </a:p>
        </p:txBody>
      </p:sp>
      <p:sp>
        <p:nvSpPr>
          <p:cNvPr id="62493" name="Oval 27"/>
          <p:cNvSpPr>
            <a:spLocks noChangeArrowheads="1"/>
          </p:cNvSpPr>
          <p:nvPr/>
        </p:nvSpPr>
        <p:spPr bwMode="auto">
          <a:xfrm>
            <a:off x="8687176" y="4908551"/>
            <a:ext cx="279400" cy="277813"/>
          </a:xfrm>
          <a:prstGeom prst="ellipse">
            <a:avLst/>
          </a:prstGeom>
          <a:solidFill>
            <a:schemeClr val="folHlink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tIns="0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endParaRPr lang="zh-TW" altLang="en-US" sz="1800" b="1" i="1">
              <a:latin typeface="Times New Roman" panose="02020603050405020304" pitchFamily="18" charset="0"/>
              <a:ea typeface="新細明體" pitchFamily="18" charset="-120"/>
            </a:endParaRPr>
          </a:p>
        </p:txBody>
      </p:sp>
      <p:sp>
        <p:nvSpPr>
          <p:cNvPr id="62494" name="Oval 28"/>
          <p:cNvSpPr>
            <a:spLocks noChangeArrowheads="1"/>
          </p:cNvSpPr>
          <p:nvPr/>
        </p:nvSpPr>
        <p:spPr bwMode="auto">
          <a:xfrm>
            <a:off x="8464927" y="5688013"/>
            <a:ext cx="277813" cy="277812"/>
          </a:xfrm>
          <a:prstGeom prst="ellipse">
            <a:avLst/>
          </a:prstGeom>
          <a:solidFill>
            <a:schemeClr val="folHlink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tIns="0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zh-TW" altLang="en-US" sz="1800" b="1" i="1">
                <a:latin typeface="Times New Roman" panose="02020603050405020304" pitchFamily="18" charset="0"/>
                <a:ea typeface="新細明體" pitchFamily="18" charset="-120"/>
              </a:rPr>
              <a:t> </a:t>
            </a:r>
          </a:p>
        </p:txBody>
      </p:sp>
      <p:cxnSp>
        <p:nvCxnSpPr>
          <p:cNvPr id="62495" name="AutoShape 29"/>
          <p:cNvCxnSpPr>
            <a:cxnSpLocks noChangeShapeType="1"/>
            <a:stCxn id="62494" idx="6"/>
            <a:endCxn id="62488" idx="3"/>
          </p:cNvCxnSpPr>
          <p:nvPr/>
        </p:nvCxnSpPr>
        <p:spPr bwMode="auto">
          <a:xfrm flipV="1">
            <a:off x="8761789" y="5383213"/>
            <a:ext cx="1384300" cy="444500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2496" name="Rectangle 30"/>
          <p:cNvSpPr>
            <a:spLocks noChangeArrowheads="1"/>
          </p:cNvSpPr>
          <p:nvPr/>
        </p:nvSpPr>
        <p:spPr bwMode="auto">
          <a:xfrm>
            <a:off x="8060114" y="4598988"/>
            <a:ext cx="10969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zh-TW" sz="1800" b="1" i="1">
                <a:solidFill>
                  <a:schemeClr val="tx2"/>
                </a:solidFill>
                <a:latin typeface="Times New Roman" panose="02020603050405020304" pitchFamily="18" charset="0"/>
                <a:ea typeface="新細明體" pitchFamily="18" charset="-120"/>
              </a:rPr>
              <a:t>D</a:t>
            </a:r>
            <a:r>
              <a:rPr lang="en-US" altLang="zh-TW" sz="1800">
                <a:solidFill>
                  <a:schemeClr val="tx2"/>
                </a:solidFill>
                <a:latin typeface="Times New Roman" panose="02020603050405020304" pitchFamily="18" charset="0"/>
                <a:ea typeface="新細明體" pitchFamily="18" charset="-120"/>
              </a:rPr>
              <a:t>[</a:t>
            </a:r>
            <a:r>
              <a:rPr lang="en-US" altLang="zh-TW" sz="1800" b="1" i="1">
                <a:solidFill>
                  <a:schemeClr val="tx2"/>
                </a:solidFill>
                <a:latin typeface="Times New Roman" panose="02020603050405020304" pitchFamily="18" charset="0"/>
                <a:ea typeface="新細明體" pitchFamily="18" charset="-120"/>
              </a:rPr>
              <a:t>u</a:t>
            </a:r>
            <a:r>
              <a:rPr lang="en-US" altLang="zh-TW" sz="1800">
                <a:solidFill>
                  <a:schemeClr val="tx2"/>
                </a:solidFill>
                <a:latin typeface="Times New Roman" panose="02020603050405020304" pitchFamily="18" charset="0"/>
                <a:ea typeface="新細明體" pitchFamily="18" charset="-120"/>
              </a:rPr>
              <a:t>] </a:t>
            </a:r>
            <a:r>
              <a:rPr lang="en-US" altLang="zh-TW" sz="1800">
                <a:solidFill>
                  <a:schemeClr val="tx2"/>
                </a:solidFill>
                <a:latin typeface="Symbol" panose="05050102010706020507" pitchFamily="18" charset="2"/>
                <a:ea typeface="新細明體" pitchFamily="18" charset="-120"/>
              </a:rPr>
              <a:t>= </a:t>
            </a:r>
            <a:r>
              <a:rPr lang="en-US" altLang="zh-TW" sz="1800">
                <a:solidFill>
                  <a:schemeClr val="tx2"/>
                </a:solidFill>
                <a:latin typeface="Times New Roman" panose="02020603050405020304" pitchFamily="18" charset="0"/>
                <a:ea typeface="新細明體" pitchFamily="18" charset="-120"/>
              </a:rPr>
              <a:t>50</a:t>
            </a:r>
            <a:endParaRPr lang="en-US" altLang="zh-TW" sz="1800" baseline="-25000">
              <a:solidFill>
                <a:schemeClr val="tx2"/>
              </a:solidFill>
              <a:latin typeface="Times New Roman" panose="02020603050405020304" pitchFamily="18" charset="0"/>
              <a:ea typeface="新細明體" pitchFamily="18" charset="-120"/>
            </a:endParaRPr>
          </a:p>
        </p:txBody>
      </p:sp>
      <p:sp>
        <p:nvSpPr>
          <p:cNvPr id="62497" name="Rectangle 31"/>
          <p:cNvSpPr>
            <a:spLocks noChangeArrowheads="1"/>
          </p:cNvSpPr>
          <p:nvPr/>
        </p:nvSpPr>
        <p:spPr bwMode="auto">
          <a:xfrm rot="230089">
            <a:off x="9419014" y="4775201"/>
            <a:ext cx="41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zh-TW" sz="1800">
                <a:solidFill>
                  <a:schemeClr val="tx2"/>
                </a:solidFill>
                <a:latin typeface="Times New Roman" panose="02020603050405020304" pitchFamily="18" charset="0"/>
                <a:ea typeface="新細明體" pitchFamily="18" charset="-120"/>
              </a:rPr>
              <a:t>10</a:t>
            </a:r>
            <a:endParaRPr lang="en-US" altLang="zh-TW" sz="1800" baseline="-25000">
              <a:solidFill>
                <a:schemeClr val="tx2"/>
              </a:solidFill>
              <a:latin typeface="Times New Roman" panose="02020603050405020304" pitchFamily="18" charset="0"/>
              <a:ea typeface="新細明體" pitchFamily="18" charset="-120"/>
            </a:endParaRPr>
          </a:p>
        </p:txBody>
      </p:sp>
      <p:sp>
        <p:nvSpPr>
          <p:cNvPr id="62498" name="Rectangle 32"/>
          <p:cNvSpPr>
            <a:spLocks noChangeArrowheads="1"/>
          </p:cNvSpPr>
          <p:nvPr/>
        </p:nvSpPr>
        <p:spPr bwMode="auto">
          <a:xfrm>
            <a:off x="10322301" y="5213351"/>
            <a:ext cx="273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zh-TW" sz="1800" b="1" i="1">
                <a:latin typeface="Times New Roman" panose="02020603050405020304" pitchFamily="18" charset="0"/>
                <a:ea typeface="新細明體" pitchFamily="18" charset="-120"/>
              </a:rPr>
              <a:t>z</a:t>
            </a:r>
            <a:endParaRPr lang="en-US" altLang="zh-TW" sz="1800">
              <a:latin typeface="Times New Roman" panose="02020603050405020304" pitchFamily="18" charset="0"/>
              <a:ea typeface="新細明體" pitchFamily="18" charset="-120"/>
            </a:endParaRPr>
          </a:p>
        </p:txBody>
      </p:sp>
      <p:sp>
        <p:nvSpPr>
          <p:cNvPr id="62499" name="Rectangle 33"/>
          <p:cNvSpPr>
            <a:spLocks noChangeArrowheads="1"/>
          </p:cNvSpPr>
          <p:nvPr/>
        </p:nvSpPr>
        <p:spPr bwMode="auto">
          <a:xfrm>
            <a:off x="6572626" y="5227638"/>
            <a:ext cx="273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zh-TW" sz="1800" b="1" i="1">
                <a:solidFill>
                  <a:schemeClr val="tx2"/>
                </a:solidFill>
                <a:latin typeface="Times New Roman" panose="02020603050405020304" pitchFamily="18" charset="0"/>
                <a:ea typeface="新細明體" pitchFamily="18" charset="-120"/>
              </a:rPr>
              <a:t>s</a:t>
            </a:r>
            <a:endParaRPr lang="en-US" altLang="zh-TW" sz="1800">
              <a:solidFill>
                <a:schemeClr val="tx2"/>
              </a:solidFill>
              <a:latin typeface="Times New Roman" panose="02020603050405020304" pitchFamily="18" charset="0"/>
              <a:ea typeface="新細明體" pitchFamily="18" charset="-120"/>
            </a:endParaRPr>
          </a:p>
        </p:txBody>
      </p:sp>
      <p:sp>
        <p:nvSpPr>
          <p:cNvPr id="62500" name="Rectangle 34"/>
          <p:cNvSpPr>
            <a:spLocks noChangeArrowheads="1"/>
          </p:cNvSpPr>
          <p:nvPr/>
        </p:nvSpPr>
        <p:spPr bwMode="auto">
          <a:xfrm>
            <a:off x="8504614" y="5060951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zh-TW" sz="1800" b="1" i="1">
                <a:solidFill>
                  <a:schemeClr val="tx2"/>
                </a:solidFill>
                <a:latin typeface="Times New Roman" panose="02020603050405020304" pitchFamily="18" charset="0"/>
                <a:ea typeface="新細明體" pitchFamily="18" charset="-120"/>
              </a:rPr>
              <a:t>u</a:t>
            </a:r>
            <a:endParaRPr lang="en-US" altLang="zh-TW" sz="1800">
              <a:solidFill>
                <a:schemeClr val="tx2"/>
              </a:solidFill>
              <a:latin typeface="Times New Roman" panose="02020603050405020304" pitchFamily="18" charset="0"/>
              <a:ea typeface="新細明體" pitchFamily="18" charset="-120"/>
            </a:endParaRPr>
          </a:p>
        </p:txBody>
      </p:sp>
      <p:pic>
        <p:nvPicPr>
          <p:cNvPr id="62501" name="Picture 35" descr="j019835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146050"/>
            <a:ext cx="2044700" cy="145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502" name="Text Box 36"/>
          <p:cNvSpPr txBox="1">
            <a:spLocks noChangeArrowheads="1"/>
          </p:cNvSpPr>
          <p:nvPr/>
        </p:nvSpPr>
        <p:spPr bwMode="auto">
          <a:xfrm>
            <a:off x="9274551" y="2514601"/>
            <a:ext cx="285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zh-TW" sz="1800" b="1" i="1">
                <a:latin typeface="Times New Roman" panose="02020603050405020304" pitchFamily="18" charset="0"/>
                <a:ea typeface="新細明體" pitchFamily="18" charset="-120"/>
              </a:rPr>
              <a:t>e</a:t>
            </a:r>
          </a:p>
        </p:txBody>
      </p:sp>
      <p:sp>
        <p:nvSpPr>
          <p:cNvPr id="62503" name="Text Box 37"/>
          <p:cNvSpPr txBox="1">
            <a:spLocks noChangeArrowheads="1"/>
          </p:cNvSpPr>
          <p:nvPr/>
        </p:nvSpPr>
        <p:spPr bwMode="auto">
          <a:xfrm>
            <a:off x="9274551" y="5029201"/>
            <a:ext cx="285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zh-TW" sz="1800" b="1" i="1">
                <a:solidFill>
                  <a:schemeClr val="tx2"/>
                </a:solidFill>
                <a:latin typeface="Times New Roman" panose="02020603050405020304" pitchFamily="18" charset="0"/>
                <a:ea typeface="新細明體" pitchFamily="18" charset="-120"/>
              </a:rPr>
              <a:t>e</a:t>
            </a:r>
          </a:p>
        </p:txBody>
      </p:sp>
      <p:sp>
        <p:nvSpPr>
          <p:cNvPr id="62504" name="Rectangle 38"/>
          <p:cNvSpPr>
            <a:spLocks noChangeArrowheads="1"/>
          </p:cNvSpPr>
          <p:nvPr/>
        </p:nvSpPr>
        <p:spPr bwMode="auto">
          <a:xfrm>
            <a:off x="8193464" y="3278188"/>
            <a:ext cx="285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zh-TW" sz="1800" b="1" i="1">
                <a:solidFill>
                  <a:schemeClr val="tx2"/>
                </a:solidFill>
                <a:latin typeface="Times New Roman" panose="02020603050405020304" pitchFamily="18" charset="0"/>
                <a:ea typeface="新細明體" pitchFamily="18" charset="-120"/>
              </a:rPr>
              <a:t>y</a:t>
            </a:r>
          </a:p>
        </p:txBody>
      </p:sp>
      <p:sp>
        <p:nvSpPr>
          <p:cNvPr id="62505" name="Rectangle 39"/>
          <p:cNvSpPr>
            <a:spLocks noChangeArrowheads="1"/>
          </p:cNvSpPr>
          <p:nvPr/>
        </p:nvSpPr>
        <p:spPr bwMode="auto">
          <a:xfrm>
            <a:off x="8250614" y="5799138"/>
            <a:ext cx="285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zh-TW" sz="1800" b="1" i="1">
                <a:solidFill>
                  <a:schemeClr val="tx2"/>
                </a:solidFill>
                <a:latin typeface="Times New Roman" panose="02020603050405020304" pitchFamily="18" charset="0"/>
                <a:ea typeface="新細明體" pitchFamily="18" charset="-120"/>
              </a:rPr>
              <a:t>y</a:t>
            </a:r>
          </a:p>
        </p:txBody>
      </p:sp>
      <p:sp>
        <p:nvSpPr>
          <p:cNvPr id="62506" name="Rectangle 40"/>
          <p:cNvSpPr>
            <a:spLocks noChangeArrowheads="1"/>
          </p:cNvSpPr>
          <p:nvPr/>
        </p:nvSpPr>
        <p:spPr bwMode="auto">
          <a:xfrm>
            <a:off x="7601327" y="2917826"/>
            <a:ext cx="10715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zh-TW" sz="1800" b="1" i="1">
                <a:solidFill>
                  <a:schemeClr val="tx2"/>
                </a:solidFill>
                <a:latin typeface="Times New Roman" panose="02020603050405020304" pitchFamily="18" charset="0"/>
                <a:ea typeface="新細明體" pitchFamily="18" charset="-120"/>
              </a:rPr>
              <a:t>D</a:t>
            </a:r>
            <a:r>
              <a:rPr lang="en-US" altLang="zh-TW" sz="1800">
                <a:solidFill>
                  <a:schemeClr val="tx2"/>
                </a:solidFill>
                <a:latin typeface="Times New Roman" panose="02020603050405020304" pitchFamily="18" charset="0"/>
                <a:ea typeface="新細明體" pitchFamily="18" charset="-120"/>
              </a:rPr>
              <a:t>[</a:t>
            </a:r>
            <a:r>
              <a:rPr lang="en-US" altLang="zh-TW" sz="1800" b="1" i="1">
                <a:solidFill>
                  <a:schemeClr val="tx2"/>
                </a:solidFill>
                <a:latin typeface="Times New Roman" panose="02020603050405020304" pitchFamily="18" charset="0"/>
                <a:ea typeface="新細明體" pitchFamily="18" charset="-120"/>
              </a:rPr>
              <a:t>y</a:t>
            </a:r>
            <a:r>
              <a:rPr lang="en-US" altLang="zh-TW" sz="1800">
                <a:solidFill>
                  <a:schemeClr val="tx2"/>
                </a:solidFill>
                <a:latin typeface="Times New Roman" panose="02020603050405020304" pitchFamily="18" charset="0"/>
                <a:ea typeface="新細明體" pitchFamily="18" charset="-120"/>
              </a:rPr>
              <a:t>] </a:t>
            </a:r>
            <a:r>
              <a:rPr lang="en-US" altLang="zh-TW" sz="1800">
                <a:solidFill>
                  <a:schemeClr val="tx2"/>
                </a:solidFill>
                <a:latin typeface="Symbol" panose="05050102010706020507" pitchFamily="18" charset="2"/>
                <a:ea typeface="新細明體" pitchFamily="18" charset="-120"/>
              </a:rPr>
              <a:t>= </a:t>
            </a:r>
            <a:r>
              <a:rPr lang="en-US" altLang="zh-TW" sz="1800">
                <a:solidFill>
                  <a:schemeClr val="tx2"/>
                </a:solidFill>
                <a:latin typeface="Times New Roman" panose="02020603050405020304" pitchFamily="18" charset="0"/>
                <a:ea typeface="新細明體" pitchFamily="18" charset="-120"/>
              </a:rPr>
              <a:t>20</a:t>
            </a:r>
            <a:endParaRPr lang="en-US" altLang="zh-TW" sz="1800" baseline="-25000">
              <a:solidFill>
                <a:schemeClr val="tx2"/>
              </a:solidFill>
              <a:latin typeface="Times New Roman" panose="02020603050405020304" pitchFamily="18" charset="0"/>
              <a:ea typeface="新細明體" pitchFamily="18" charset="-120"/>
            </a:endParaRPr>
          </a:p>
        </p:txBody>
      </p:sp>
      <p:sp>
        <p:nvSpPr>
          <p:cNvPr id="62507" name="Rectangle 41"/>
          <p:cNvSpPr>
            <a:spLocks noChangeArrowheads="1"/>
          </p:cNvSpPr>
          <p:nvPr/>
        </p:nvSpPr>
        <p:spPr bwMode="auto">
          <a:xfrm rot="230089">
            <a:off x="9328526" y="3133726"/>
            <a:ext cx="41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zh-TW" sz="1800">
                <a:solidFill>
                  <a:schemeClr val="tx2"/>
                </a:solidFill>
                <a:latin typeface="Times New Roman" panose="02020603050405020304" pitchFamily="18" charset="0"/>
                <a:ea typeface="新細明體" pitchFamily="18" charset="-120"/>
              </a:rPr>
              <a:t>55</a:t>
            </a:r>
            <a:endParaRPr lang="en-US" altLang="zh-TW" sz="1800" baseline="-25000">
              <a:solidFill>
                <a:schemeClr val="tx2"/>
              </a:solidFill>
              <a:latin typeface="Times New Roman" panose="02020603050405020304" pitchFamily="18" charset="0"/>
              <a:ea typeface="新細明體" pitchFamily="18" charset="-120"/>
            </a:endParaRPr>
          </a:p>
        </p:txBody>
      </p:sp>
      <p:sp>
        <p:nvSpPr>
          <p:cNvPr id="62508" name="Rectangle 42"/>
          <p:cNvSpPr>
            <a:spLocks noChangeArrowheads="1"/>
          </p:cNvSpPr>
          <p:nvPr/>
        </p:nvSpPr>
        <p:spPr bwMode="auto">
          <a:xfrm>
            <a:off x="7536240" y="5443538"/>
            <a:ext cx="10747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zh-TW" sz="1800" b="1" i="1">
                <a:solidFill>
                  <a:schemeClr val="tx2"/>
                </a:solidFill>
                <a:latin typeface="Times New Roman" panose="02020603050405020304" pitchFamily="18" charset="0"/>
                <a:ea typeface="新細明體" pitchFamily="18" charset="-120"/>
              </a:rPr>
              <a:t>D</a:t>
            </a:r>
            <a:r>
              <a:rPr lang="en-US" altLang="zh-TW" sz="1800">
                <a:solidFill>
                  <a:schemeClr val="tx2"/>
                </a:solidFill>
                <a:latin typeface="Times New Roman" panose="02020603050405020304" pitchFamily="18" charset="0"/>
                <a:ea typeface="新細明體" pitchFamily="18" charset="-120"/>
              </a:rPr>
              <a:t>[</a:t>
            </a:r>
            <a:r>
              <a:rPr lang="en-US" altLang="zh-TW" sz="1800" b="1" i="1">
                <a:solidFill>
                  <a:schemeClr val="tx2"/>
                </a:solidFill>
                <a:latin typeface="Times New Roman" panose="02020603050405020304" pitchFamily="18" charset="0"/>
                <a:ea typeface="新細明體" pitchFamily="18" charset="-120"/>
              </a:rPr>
              <a:t>y</a:t>
            </a:r>
            <a:r>
              <a:rPr lang="en-US" altLang="zh-TW" sz="1800">
                <a:solidFill>
                  <a:schemeClr val="tx2"/>
                </a:solidFill>
                <a:latin typeface="Times New Roman" panose="02020603050405020304" pitchFamily="18" charset="0"/>
                <a:ea typeface="新細明體" pitchFamily="18" charset="-120"/>
              </a:rPr>
              <a:t>] = 20</a:t>
            </a:r>
            <a:endParaRPr lang="en-US" altLang="zh-TW" sz="1800" baseline="-25000">
              <a:solidFill>
                <a:schemeClr val="tx2"/>
              </a:solidFill>
              <a:latin typeface="Times New Roman" panose="02020603050405020304" pitchFamily="18" charset="0"/>
              <a:ea typeface="新細明體" pitchFamily="18" charset="-120"/>
            </a:endParaRPr>
          </a:p>
        </p:txBody>
      </p:sp>
      <p:sp>
        <p:nvSpPr>
          <p:cNvPr id="62509" name="Rectangle 44"/>
          <p:cNvSpPr>
            <a:spLocks noChangeArrowheads="1"/>
          </p:cNvSpPr>
          <p:nvPr/>
        </p:nvSpPr>
        <p:spPr bwMode="auto">
          <a:xfrm rot="230089">
            <a:off x="9420601" y="5521326"/>
            <a:ext cx="41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zh-TW" sz="1800">
                <a:latin typeface="Times New Roman" panose="02020603050405020304" pitchFamily="18" charset="0"/>
                <a:ea typeface="新細明體" pitchFamily="18" charset="-120"/>
              </a:rPr>
              <a:t>55</a:t>
            </a:r>
            <a:endParaRPr lang="en-US" altLang="zh-TW" sz="1800" baseline="-25000">
              <a:latin typeface="Times New Roman" panose="02020603050405020304" pitchFamily="18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97608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Minimum Spanning Tree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507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1141410" y="2249485"/>
                <a:ext cx="4878389" cy="4271057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US" altLang="zh-TW" dirty="0" smtClean="0"/>
                  <a:t>Spanning subgraph</a:t>
                </a:r>
              </a:p>
              <a:p>
                <a:pPr lvl="1"/>
                <a:r>
                  <a:rPr lang="en-US" altLang="zh-TW" dirty="0" smtClean="0"/>
                  <a:t>Subgraph of a graph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altLang="zh-TW" dirty="0" smtClean="0"/>
                  <a:t> containing all the vertices of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altLang="zh-TW" dirty="0" smtClean="0"/>
              </a:p>
              <a:p>
                <a:r>
                  <a:rPr lang="en-US" altLang="zh-TW" dirty="0" smtClean="0">
                    <a:solidFill>
                      <a:schemeClr val="accent1"/>
                    </a:solidFill>
                  </a:rPr>
                  <a:t>Spanning tree</a:t>
                </a:r>
              </a:p>
              <a:p>
                <a:pPr lvl="1"/>
                <a:r>
                  <a:rPr lang="en-US" altLang="zh-TW" dirty="0" smtClean="0"/>
                  <a:t>Spanning subgraph that is itself a (free) tree</a:t>
                </a:r>
              </a:p>
              <a:p>
                <a:r>
                  <a:rPr lang="en-US" altLang="zh-TW" dirty="0" smtClean="0">
                    <a:solidFill>
                      <a:schemeClr val="accent1"/>
                    </a:solidFill>
                  </a:rPr>
                  <a:t>Minimum spanning tree (MST)</a:t>
                </a:r>
              </a:p>
              <a:p>
                <a:pPr lvl="1"/>
                <a:r>
                  <a:rPr lang="en-US" altLang="zh-TW" dirty="0" smtClean="0"/>
                  <a:t>Spanning tree of a weighted graph with minimum total edge weight</a:t>
                </a:r>
              </a:p>
              <a:p>
                <a:r>
                  <a:rPr lang="en-US" altLang="zh-TW" dirty="0" smtClean="0"/>
                  <a:t>Applications</a:t>
                </a:r>
              </a:p>
              <a:p>
                <a:pPr lvl="1"/>
                <a:r>
                  <a:rPr lang="en-US" altLang="zh-TW" dirty="0" smtClean="0"/>
                  <a:t>Communications networks</a:t>
                </a:r>
              </a:p>
              <a:p>
                <a:pPr lvl="1"/>
                <a:r>
                  <a:rPr lang="en-US" altLang="zh-TW" dirty="0" smtClean="0"/>
                  <a:t>Transportation networks</a:t>
                </a:r>
              </a:p>
              <a:p>
                <a:pPr lvl="1"/>
                <a:endParaRPr lang="en-US" altLang="zh-TW" dirty="0"/>
              </a:p>
            </p:txBody>
          </p:sp>
        </mc:Choice>
        <mc:Fallback xmlns="">
          <p:sp>
            <p:nvSpPr>
              <p:cNvPr id="21507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141410" y="2249485"/>
                <a:ext cx="4878389" cy="4271057"/>
              </a:xfrm>
              <a:blipFill rotWithShape="0">
                <a:blip r:embed="rId2"/>
                <a:stretch>
                  <a:fillRect l="-1750" t="-18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6188076" y="1905000"/>
            <a:ext cx="4251325" cy="3752850"/>
            <a:chOff x="6188076" y="1905000"/>
            <a:chExt cx="4251325" cy="3752850"/>
          </a:xfrm>
        </p:grpSpPr>
        <p:sp>
          <p:nvSpPr>
            <p:cNvPr id="21510" name="Oval 4"/>
            <p:cNvSpPr>
              <a:spLocks noChangeArrowheads="1"/>
            </p:cNvSpPr>
            <p:nvPr/>
          </p:nvSpPr>
          <p:spPr bwMode="auto">
            <a:xfrm>
              <a:off x="7820026" y="1905000"/>
              <a:ext cx="936625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>
                  <a:ea typeface="新細明體" pitchFamily="18" charset="-120"/>
                </a:rPr>
                <a:t>ORD</a:t>
              </a:r>
            </a:p>
          </p:txBody>
        </p:sp>
        <p:sp>
          <p:nvSpPr>
            <p:cNvPr id="21511" name="Oval 5"/>
            <p:cNvSpPr>
              <a:spLocks noChangeArrowheads="1"/>
            </p:cNvSpPr>
            <p:nvPr/>
          </p:nvSpPr>
          <p:spPr bwMode="auto">
            <a:xfrm>
              <a:off x="9417051" y="2428875"/>
              <a:ext cx="936625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>
                  <a:ea typeface="新細明體" pitchFamily="18" charset="-120"/>
                </a:rPr>
                <a:t>PIT</a:t>
              </a:r>
            </a:p>
          </p:txBody>
        </p:sp>
        <p:sp>
          <p:nvSpPr>
            <p:cNvPr id="21512" name="Oval 6"/>
            <p:cNvSpPr>
              <a:spLocks noChangeArrowheads="1"/>
            </p:cNvSpPr>
            <p:nvPr/>
          </p:nvSpPr>
          <p:spPr bwMode="auto">
            <a:xfrm>
              <a:off x="9024939" y="5200650"/>
              <a:ext cx="936625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>
                  <a:ea typeface="新細明體" pitchFamily="18" charset="-120"/>
                </a:rPr>
                <a:t>ATL</a:t>
              </a:r>
            </a:p>
          </p:txBody>
        </p:sp>
        <p:sp>
          <p:nvSpPr>
            <p:cNvPr id="21513" name="Oval 7"/>
            <p:cNvSpPr>
              <a:spLocks noChangeArrowheads="1"/>
            </p:cNvSpPr>
            <p:nvPr/>
          </p:nvSpPr>
          <p:spPr bwMode="auto">
            <a:xfrm>
              <a:off x="7683501" y="3848100"/>
              <a:ext cx="936625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>
                  <a:ea typeface="新細明體" pitchFamily="18" charset="-120"/>
                </a:rPr>
                <a:t>STL</a:t>
              </a:r>
            </a:p>
          </p:txBody>
        </p:sp>
        <p:sp>
          <p:nvSpPr>
            <p:cNvPr id="21514" name="Oval 8"/>
            <p:cNvSpPr>
              <a:spLocks noChangeArrowheads="1"/>
            </p:cNvSpPr>
            <p:nvPr/>
          </p:nvSpPr>
          <p:spPr bwMode="auto">
            <a:xfrm>
              <a:off x="6188076" y="2895600"/>
              <a:ext cx="936625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>
                  <a:ea typeface="新細明體" pitchFamily="18" charset="-120"/>
                </a:rPr>
                <a:t>DEN</a:t>
              </a:r>
            </a:p>
          </p:txBody>
        </p:sp>
        <p:sp>
          <p:nvSpPr>
            <p:cNvPr id="21515" name="Oval 9"/>
            <p:cNvSpPr>
              <a:spLocks noChangeArrowheads="1"/>
            </p:cNvSpPr>
            <p:nvPr/>
          </p:nvSpPr>
          <p:spPr bwMode="auto">
            <a:xfrm>
              <a:off x="6324601" y="5143500"/>
              <a:ext cx="936625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>
                  <a:ea typeface="新細明體" pitchFamily="18" charset="-120"/>
                </a:rPr>
                <a:t>DFW</a:t>
              </a:r>
            </a:p>
          </p:txBody>
        </p:sp>
        <p:sp>
          <p:nvSpPr>
            <p:cNvPr id="21516" name="Oval 10"/>
            <p:cNvSpPr>
              <a:spLocks noChangeArrowheads="1"/>
            </p:cNvSpPr>
            <p:nvPr/>
          </p:nvSpPr>
          <p:spPr bwMode="auto">
            <a:xfrm>
              <a:off x="9502776" y="3571875"/>
              <a:ext cx="936625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>
                  <a:ea typeface="新細明體" pitchFamily="18" charset="-120"/>
                </a:rPr>
                <a:t>DCA</a:t>
              </a:r>
            </a:p>
          </p:txBody>
        </p:sp>
        <p:cxnSp>
          <p:nvCxnSpPr>
            <p:cNvPr id="21517" name="AutoShape 11"/>
            <p:cNvCxnSpPr>
              <a:cxnSpLocks noChangeShapeType="1"/>
              <a:stCxn id="21514" idx="7"/>
              <a:endCxn id="21510" idx="3"/>
            </p:cNvCxnSpPr>
            <p:nvPr/>
          </p:nvCxnSpPr>
          <p:spPr bwMode="auto">
            <a:xfrm flipV="1">
              <a:off x="6988176" y="2305050"/>
              <a:ext cx="968375" cy="647700"/>
            </a:xfrm>
            <a:prstGeom prst="straightConnector1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518" name="AutoShape 12"/>
            <p:cNvCxnSpPr>
              <a:cxnSpLocks noChangeShapeType="1"/>
              <a:stCxn id="21513" idx="0"/>
              <a:endCxn id="21510" idx="4"/>
            </p:cNvCxnSpPr>
            <p:nvPr/>
          </p:nvCxnSpPr>
          <p:spPr bwMode="auto">
            <a:xfrm flipV="1">
              <a:off x="8151814" y="2371725"/>
              <a:ext cx="136525" cy="1466850"/>
            </a:xfrm>
            <a:prstGeom prst="straightConnector1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519" name="AutoShape 13"/>
            <p:cNvCxnSpPr>
              <a:cxnSpLocks noChangeShapeType="1"/>
              <a:stCxn id="21513" idx="6"/>
              <a:endCxn id="21516" idx="2"/>
            </p:cNvCxnSpPr>
            <p:nvPr/>
          </p:nvCxnSpPr>
          <p:spPr bwMode="auto">
            <a:xfrm flipV="1">
              <a:off x="8629650" y="3800476"/>
              <a:ext cx="863600" cy="276225"/>
            </a:xfrm>
            <a:prstGeom prst="straightConnector1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520" name="AutoShape 14"/>
            <p:cNvCxnSpPr>
              <a:cxnSpLocks noChangeShapeType="1"/>
              <a:stCxn id="21516" idx="0"/>
              <a:endCxn id="21511" idx="4"/>
            </p:cNvCxnSpPr>
            <p:nvPr/>
          </p:nvCxnSpPr>
          <p:spPr bwMode="auto">
            <a:xfrm flipH="1" flipV="1">
              <a:off x="9885364" y="2895600"/>
              <a:ext cx="85725" cy="666750"/>
            </a:xfrm>
            <a:prstGeom prst="straightConnector1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521" name="AutoShape 15"/>
            <p:cNvCxnSpPr>
              <a:cxnSpLocks noChangeShapeType="1"/>
              <a:stCxn id="21510" idx="5"/>
              <a:endCxn id="21511" idx="1"/>
            </p:cNvCxnSpPr>
            <p:nvPr/>
          </p:nvCxnSpPr>
          <p:spPr bwMode="auto">
            <a:xfrm>
              <a:off x="8620125" y="2305051"/>
              <a:ext cx="933450" cy="18097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522" name="AutoShape 16"/>
            <p:cNvCxnSpPr>
              <a:cxnSpLocks noChangeShapeType="1"/>
              <a:stCxn id="21514" idx="4"/>
              <a:endCxn id="21515" idx="0"/>
            </p:cNvCxnSpPr>
            <p:nvPr/>
          </p:nvCxnSpPr>
          <p:spPr bwMode="auto">
            <a:xfrm>
              <a:off x="6656389" y="3362325"/>
              <a:ext cx="136525" cy="1771650"/>
            </a:xfrm>
            <a:prstGeom prst="straightConnector1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523" name="AutoShape 17"/>
            <p:cNvCxnSpPr>
              <a:cxnSpLocks noChangeShapeType="1"/>
              <a:stCxn id="21516" idx="4"/>
              <a:endCxn id="21512" idx="0"/>
            </p:cNvCxnSpPr>
            <p:nvPr/>
          </p:nvCxnSpPr>
          <p:spPr bwMode="auto">
            <a:xfrm flipH="1">
              <a:off x="9493250" y="4038601"/>
              <a:ext cx="477838" cy="1152525"/>
            </a:xfrm>
            <a:prstGeom prst="straightConnector1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524" name="AutoShape 18"/>
            <p:cNvCxnSpPr>
              <a:cxnSpLocks noChangeShapeType="1"/>
              <a:stCxn id="21512" idx="1"/>
              <a:endCxn id="21513" idx="5"/>
            </p:cNvCxnSpPr>
            <p:nvPr/>
          </p:nvCxnSpPr>
          <p:spPr bwMode="auto">
            <a:xfrm flipH="1" flipV="1">
              <a:off x="8483601" y="4248150"/>
              <a:ext cx="677863" cy="10096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525" name="AutoShape 19"/>
            <p:cNvCxnSpPr>
              <a:cxnSpLocks noChangeShapeType="1"/>
              <a:stCxn id="21515" idx="7"/>
              <a:endCxn id="21513" idx="3"/>
            </p:cNvCxnSpPr>
            <p:nvPr/>
          </p:nvCxnSpPr>
          <p:spPr bwMode="auto">
            <a:xfrm flipV="1">
              <a:off x="7124701" y="4248150"/>
              <a:ext cx="695325" cy="9525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526" name="AutoShape 20"/>
            <p:cNvCxnSpPr>
              <a:cxnSpLocks noChangeShapeType="1"/>
              <a:stCxn id="21514" idx="5"/>
              <a:endCxn id="21513" idx="1"/>
            </p:cNvCxnSpPr>
            <p:nvPr/>
          </p:nvCxnSpPr>
          <p:spPr bwMode="auto">
            <a:xfrm>
              <a:off x="6988175" y="3295650"/>
              <a:ext cx="831850" cy="6096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1527" name="Text Box 21"/>
            <p:cNvSpPr txBox="1">
              <a:spLocks noChangeArrowheads="1"/>
            </p:cNvSpPr>
            <p:nvPr/>
          </p:nvSpPr>
          <p:spPr bwMode="auto">
            <a:xfrm>
              <a:off x="8905876" y="2041526"/>
              <a:ext cx="460375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2000">
                  <a:ea typeface="新細明體" pitchFamily="18" charset="-120"/>
                </a:rPr>
                <a:t>10</a:t>
              </a:r>
            </a:p>
          </p:txBody>
        </p:sp>
        <p:sp>
          <p:nvSpPr>
            <p:cNvPr id="21528" name="Text Box 22"/>
            <p:cNvSpPr txBox="1">
              <a:spLocks noChangeArrowheads="1"/>
            </p:cNvSpPr>
            <p:nvPr/>
          </p:nvSpPr>
          <p:spPr bwMode="auto">
            <a:xfrm>
              <a:off x="7143751" y="2346326"/>
              <a:ext cx="322263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2000">
                  <a:ea typeface="新細明體" pitchFamily="18" charset="-120"/>
                </a:rPr>
                <a:t>1</a:t>
              </a:r>
            </a:p>
          </p:txBody>
        </p:sp>
        <p:sp>
          <p:nvSpPr>
            <p:cNvPr id="21529" name="Text Box 23"/>
            <p:cNvSpPr txBox="1">
              <a:spLocks noChangeArrowheads="1"/>
            </p:cNvSpPr>
            <p:nvPr/>
          </p:nvSpPr>
          <p:spPr bwMode="auto">
            <a:xfrm>
              <a:off x="7297738" y="3260726"/>
              <a:ext cx="322262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2000">
                  <a:ea typeface="新細明體" pitchFamily="18" charset="-120"/>
                </a:rPr>
                <a:t>9</a:t>
              </a:r>
            </a:p>
          </p:txBody>
        </p:sp>
        <p:sp>
          <p:nvSpPr>
            <p:cNvPr id="21530" name="Text Box 24"/>
            <p:cNvSpPr txBox="1">
              <a:spLocks noChangeArrowheads="1"/>
            </p:cNvSpPr>
            <p:nvPr/>
          </p:nvSpPr>
          <p:spPr bwMode="auto">
            <a:xfrm>
              <a:off x="7162801" y="4419601"/>
              <a:ext cx="322263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2000">
                  <a:ea typeface="新細明體" pitchFamily="18" charset="-120"/>
                </a:rPr>
                <a:t>8</a:t>
              </a:r>
            </a:p>
          </p:txBody>
        </p:sp>
        <p:sp>
          <p:nvSpPr>
            <p:cNvPr id="21531" name="Text Box 25"/>
            <p:cNvSpPr txBox="1">
              <a:spLocks noChangeArrowheads="1"/>
            </p:cNvSpPr>
            <p:nvPr/>
          </p:nvSpPr>
          <p:spPr bwMode="auto">
            <a:xfrm>
              <a:off x="8199438" y="2965451"/>
              <a:ext cx="322262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2000">
                  <a:ea typeface="新細明體" pitchFamily="18" charset="-120"/>
                </a:rPr>
                <a:t>6</a:t>
              </a:r>
            </a:p>
          </p:txBody>
        </p:sp>
        <p:sp>
          <p:nvSpPr>
            <p:cNvPr id="21532" name="Text Box 26"/>
            <p:cNvSpPr txBox="1">
              <a:spLocks noChangeArrowheads="1"/>
            </p:cNvSpPr>
            <p:nvPr/>
          </p:nvSpPr>
          <p:spPr bwMode="auto">
            <a:xfrm>
              <a:off x="8863013" y="3562351"/>
              <a:ext cx="322262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2000">
                  <a:ea typeface="新細明體" pitchFamily="18" charset="-120"/>
                </a:rPr>
                <a:t>3</a:t>
              </a:r>
            </a:p>
          </p:txBody>
        </p:sp>
        <p:sp>
          <p:nvSpPr>
            <p:cNvPr id="21533" name="Text Box 27"/>
            <p:cNvSpPr txBox="1">
              <a:spLocks noChangeArrowheads="1"/>
            </p:cNvSpPr>
            <p:nvPr/>
          </p:nvSpPr>
          <p:spPr bwMode="auto">
            <a:xfrm>
              <a:off x="9744076" y="4459288"/>
              <a:ext cx="322263" cy="398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2000">
                  <a:ea typeface="新細明體" pitchFamily="18" charset="-120"/>
                </a:rPr>
                <a:t>2</a:t>
              </a:r>
            </a:p>
          </p:txBody>
        </p:sp>
        <p:sp>
          <p:nvSpPr>
            <p:cNvPr id="21534" name="Text Box 28"/>
            <p:cNvSpPr txBox="1">
              <a:spLocks noChangeArrowheads="1"/>
            </p:cNvSpPr>
            <p:nvPr/>
          </p:nvSpPr>
          <p:spPr bwMode="auto">
            <a:xfrm>
              <a:off x="8756651" y="4413251"/>
              <a:ext cx="322263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2000">
                  <a:ea typeface="新細明體" pitchFamily="18" charset="-120"/>
                </a:rPr>
                <a:t>5</a:t>
              </a:r>
            </a:p>
          </p:txBody>
        </p:sp>
        <p:sp>
          <p:nvSpPr>
            <p:cNvPr id="21535" name="Text Box 29"/>
            <p:cNvSpPr txBox="1">
              <a:spLocks noChangeArrowheads="1"/>
            </p:cNvSpPr>
            <p:nvPr/>
          </p:nvSpPr>
          <p:spPr bwMode="auto">
            <a:xfrm>
              <a:off x="9904413" y="3032126"/>
              <a:ext cx="322262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2000">
                  <a:ea typeface="新細明體" pitchFamily="18" charset="-120"/>
                </a:rPr>
                <a:t>7</a:t>
              </a:r>
            </a:p>
          </p:txBody>
        </p:sp>
        <p:sp>
          <p:nvSpPr>
            <p:cNvPr id="21536" name="Text Box 30"/>
            <p:cNvSpPr txBox="1">
              <a:spLocks noChangeArrowheads="1"/>
            </p:cNvSpPr>
            <p:nvPr/>
          </p:nvSpPr>
          <p:spPr bwMode="auto">
            <a:xfrm>
              <a:off x="6705601" y="3959226"/>
              <a:ext cx="322263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2000">
                  <a:ea typeface="新細明體" pitchFamily="18" charset="-120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8355004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Example</a:t>
            </a:r>
            <a:endParaRPr lang="en-US" altLang="zh-TW" smtClean="0"/>
          </a:p>
        </p:txBody>
      </p:sp>
      <p:sp>
        <p:nvSpPr>
          <p:cNvPr id="63493" name="Freeform 2"/>
          <p:cNvSpPr>
            <a:spLocks/>
          </p:cNvSpPr>
          <p:nvPr/>
        </p:nvSpPr>
        <p:spPr bwMode="auto">
          <a:xfrm>
            <a:off x="3535364" y="1436688"/>
            <a:ext cx="1044575" cy="736600"/>
          </a:xfrm>
          <a:custGeom>
            <a:avLst/>
            <a:gdLst>
              <a:gd name="T0" fmla="*/ 829132200 w 658"/>
              <a:gd name="T1" fmla="*/ 32762825 h 464"/>
              <a:gd name="T2" fmla="*/ 1645662825 w 658"/>
              <a:gd name="T3" fmla="*/ 652721263 h 464"/>
              <a:gd name="T4" fmla="*/ 753527513 w 658"/>
              <a:gd name="T5" fmla="*/ 1136591263 h 464"/>
              <a:gd name="T6" fmla="*/ 12601575 w 658"/>
              <a:gd name="T7" fmla="*/ 456149075 h 464"/>
              <a:gd name="T8" fmla="*/ 829132200 w 658"/>
              <a:gd name="T9" fmla="*/ 32762825 h 4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58"/>
              <a:gd name="T16" fmla="*/ 0 h 464"/>
              <a:gd name="T17" fmla="*/ 658 w 658"/>
              <a:gd name="T18" fmla="*/ 464 h 4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58" h="464">
                <a:moveTo>
                  <a:pt x="329" y="13"/>
                </a:moveTo>
                <a:cubicBezTo>
                  <a:pt x="437" y="26"/>
                  <a:pt x="658" y="186"/>
                  <a:pt x="653" y="259"/>
                </a:cubicBezTo>
                <a:cubicBezTo>
                  <a:pt x="647" y="328"/>
                  <a:pt x="407" y="464"/>
                  <a:pt x="299" y="451"/>
                </a:cubicBezTo>
                <a:cubicBezTo>
                  <a:pt x="191" y="438"/>
                  <a:pt x="0" y="254"/>
                  <a:pt x="5" y="181"/>
                </a:cubicBezTo>
                <a:cubicBezTo>
                  <a:pt x="10" y="108"/>
                  <a:pt x="221" y="0"/>
                  <a:pt x="329" y="13"/>
                </a:cubicBezTo>
                <a:close/>
              </a:path>
            </a:pathLst>
          </a:custGeom>
          <a:solidFill>
            <a:srgbClr val="FFFFFF">
              <a:alpha val="50196"/>
            </a:srgbClr>
          </a:solidFill>
          <a:ln w="12700">
            <a:solidFill>
              <a:schemeClr val="tx2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63494" name="Oval 4"/>
          <p:cNvSpPr>
            <a:spLocks noChangeAspect="1" noChangeArrowheads="1"/>
          </p:cNvSpPr>
          <p:nvPr/>
        </p:nvSpPr>
        <p:spPr bwMode="auto">
          <a:xfrm>
            <a:off x="3811588" y="2482851"/>
            <a:ext cx="366712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zh-TW" sz="1800">
                <a:ea typeface="新細明體" pitchFamily="18" charset="-120"/>
              </a:rPr>
              <a:t>C</a:t>
            </a:r>
          </a:p>
        </p:txBody>
      </p:sp>
      <p:sp>
        <p:nvSpPr>
          <p:cNvPr id="63495" name="Oval 5"/>
          <p:cNvSpPr>
            <a:spLocks noChangeAspect="1" noChangeArrowheads="1"/>
          </p:cNvSpPr>
          <p:nvPr/>
        </p:nvSpPr>
        <p:spPr bwMode="auto">
          <a:xfrm>
            <a:off x="2438401" y="2482851"/>
            <a:ext cx="366713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zh-TW" sz="1800">
                <a:ea typeface="新細明體" pitchFamily="18" charset="-120"/>
              </a:rPr>
              <a:t>B</a:t>
            </a:r>
          </a:p>
        </p:txBody>
      </p:sp>
      <p:sp>
        <p:nvSpPr>
          <p:cNvPr id="63496" name="Oval 6"/>
          <p:cNvSpPr>
            <a:spLocks noChangeAspect="1" noChangeArrowheads="1"/>
          </p:cNvSpPr>
          <p:nvPr/>
        </p:nvSpPr>
        <p:spPr bwMode="auto">
          <a:xfrm>
            <a:off x="3810001" y="1676401"/>
            <a:ext cx="366713" cy="366713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zh-TW" sz="1800">
                <a:solidFill>
                  <a:schemeClr val="tx2"/>
                </a:solidFill>
                <a:ea typeface="新細明體" pitchFamily="18" charset="-120"/>
              </a:rPr>
              <a:t>A</a:t>
            </a:r>
          </a:p>
        </p:txBody>
      </p:sp>
      <p:sp>
        <p:nvSpPr>
          <p:cNvPr id="63497" name="Oval 7"/>
          <p:cNvSpPr>
            <a:spLocks noChangeAspect="1" noChangeArrowheads="1"/>
          </p:cNvSpPr>
          <p:nvPr/>
        </p:nvSpPr>
        <p:spPr bwMode="auto">
          <a:xfrm>
            <a:off x="3048001" y="3290888"/>
            <a:ext cx="366713" cy="366712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zh-TW" sz="1800">
                <a:ea typeface="新細明體" pitchFamily="18" charset="-120"/>
              </a:rPr>
              <a:t>E</a:t>
            </a:r>
          </a:p>
        </p:txBody>
      </p:sp>
      <p:cxnSp>
        <p:nvCxnSpPr>
          <p:cNvPr id="63498" name="AutoShape 8"/>
          <p:cNvCxnSpPr>
            <a:cxnSpLocks noChangeAspect="1" noChangeShapeType="1"/>
            <a:stCxn id="63496" idx="2"/>
            <a:endCxn id="63495" idx="0"/>
          </p:cNvCxnSpPr>
          <p:nvPr/>
        </p:nvCxnSpPr>
        <p:spPr bwMode="auto">
          <a:xfrm rot="10800000" flipV="1">
            <a:off x="2620963" y="1858964"/>
            <a:ext cx="1168400" cy="612775"/>
          </a:xfrm>
          <a:prstGeom prst="curvedConnector2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499" name="AutoShape 9"/>
          <p:cNvCxnSpPr>
            <a:cxnSpLocks noChangeAspect="1" noChangeShapeType="1"/>
            <a:stCxn id="63497" idx="2"/>
            <a:endCxn id="63495" idx="4"/>
          </p:cNvCxnSpPr>
          <p:nvPr/>
        </p:nvCxnSpPr>
        <p:spPr bwMode="auto">
          <a:xfrm rot="10800000">
            <a:off x="2620964" y="2857500"/>
            <a:ext cx="415925" cy="615950"/>
          </a:xfrm>
          <a:prstGeom prst="curvedConnector2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500" name="AutoShape 10"/>
          <p:cNvCxnSpPr>
            <a:cxnSpLocks noChangeAspect="1" noChangeShapeType="1"/>
            <a:stCxn id="63497" idx="6"/>
            <a:endCxn id="63494" idx="3"/>
          </p:cNvCxnSpPr>
          <p:nvPr/>
        </p:nvCxnSpPr>
        <p:spPr bwMode="auto">
          <a:xfrm flipV="1">
            <a:off x="3422651" y="2805114"/>
            <a:ext cx="441325" cy="668337"/>
          </a:xfrm>
          <a:prstGeom prst="curvedConnector2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501" name="AutoShape 11"/>
          <p:cNvCxnSpPr>
            <a:cxnSpLocks noChangeAspect="1" noChangeShapeType="1"/>
            <a:stCxn id="63496" idx="4"/>
            <a:endCxn id="63494" idx="0"/>
          </p:cNvCxnSpPr>
          <p:nvPr/>
        </p:nvCxnSpPr>
        <p:spPr bwMode="auto">
          <a:xfrm>
            <a:off x="3992564" y="2060576"/>
            <a:ext cx="1587" cy="411163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502" name="AutoShape 12"/>
          <p:cNvCxnSpPr>
            <a:cxnSpLocks noChangeAspect="1" noChangeShapeType="1"/>
            <a:stCxn id="63495" idx="6"/>
            <a:endCxn id="63494" idx="2"/>
          </p:cNvCxnSpPr>
          <p:nvPr/>
        </p:nvCxnSpPr>
        <p:spPr bwMode="auto">
          <a:xfrm>
            <a:off x="2813051" y="2665413"/>
            <a:ext cx="987425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3503" name="Oval 13"/>
          <p:cNvSpPr>
            <a:spLocks noChangeAspect="1" noChangeArrowheads="1"/>
          </p:cNvSpPr>
          <p:nvPr/>
        </p:nvSpPr>
        <p:spPr bwMode="auto">
          <a:xfrm>
            <a:off x="5173663" y="2482851"/>
            <a:ext cx="366712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zh-TW" sz="1800">
                <a:ea typeface="新細明體" pitchFamily="18" charset="-120"/>
              </a:rPr>
              <a:t>D</a:t>
            </a:r>
          </a:p>
        </p:txBody>
      </p:sp>
      <p:cxnSp>
        <p:nvCxnSpPr>
          <p:cNvPr id="63504" name="AutoShape 14"/>
          <p:cNvCxnSpPr>
            <a:cxnSpLocks noChangeAspect="1" noChangeShapeType="1"/>
            <a:stCxn id="63507" idx="6"/>
            <a:endCxn id="63503" idx="4"/>
          </p:cNvCxnSpPr>
          <p:nvPr/>
        </p:nvCxnSpPr>
        <p:spPr bwMode="auto">
          <a:xfrm flipV="1">
            <a:off x="4937125" y="2857500"/>
            <a:ext cx="419100" cy="615950"/>
          </a:xfrm>
          <a:prstGeom prst="curvedConnector2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505" name="AutoShape 15"/>
          <p:cNvCxnSpPr>
            <a:cxnSpLocks noChangeAspect="1" noChangeShapeType="1"/>
            <a:stCxn id="63503" idx="0"/>
            <a:endCxn id="63496" idx="6"/>
          </p:cNvCxnSpPr>
          <p:nvPr/>
        </p:nvCxnSpPr>
        <p:spPr bwMode="auto">
          <a:xfrm rot="5400000" flipH="1">
            <a:off x="4468813" y="1584326"/>
            <a:ext cx="612775" cy="1162050"/>
          </a:xfrm>
          <a:prstGeom prst="curvedConnector2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506" name="AutoShape 16"/>
          <p:cNvCxnSpPr>
            <a:cxnSpLocks noChangeAspect="1" noChangeShapeType="1"/>
            <a:stCxn id="63494" idx="6"/>
            <a:endCxn id="63503" idx="2"/>
          </p:cNvCxnSpPr>
          <p:nvPr/>
        </p:nvCxnSpPr>
        <p:spPr bwMode="auto">
          <a:xfrm>
            <a:off x="4186238" y="2665413"/>
            <a:ext cx="976312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3507" name="Oval 17"/>
          <p:cNvSpPr>
            <a:spLocks noChangeAspect="1" noChangeArrowheads="1"/>
          </p:cNvSpPr>
          <p:nvPr/>
        </p:nvSpPr>
        <p:spPr bwMode="auto">
          <a:xfrm>
            <a:off x="4562476" y="3290888"/>
            <a:ext cx="366713" cy="366712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zh-TW" sz="1800">
                <a:ea typeface="新細明體" pitchFamily="18" charset="-120"/>
              </a:rPr>
              <a:t>F</a:t>
            </a:r>
          </a:p>
        </p:txBody>
      </p:sp>
      <p:cxnSp>
        <p:nvCxnSpPr>
          <p:cNvPr id="63508" name="AutoShape 18"/>
          <p:cNvCxnSpPr>
            <a:cxnSpLocks noChangeAspect="1" noChangeShapeType="1"/>
            <a:stCxn id="63494" idx="5"/>
            <a:endCxn id="63507" idx="2"/>
          </p:cNvCxnSpPr>
          <p:nvPr/>
        </p:nvCxnSpPr>
        <p:spPr bwMode="auto">
          <a:xfrm rot="16200000" flipH="1">
            <a:off x="4003676" y="2925763"/>
            <a:ext cx="668337" cy="427038"/>
          </a:xfrm>
          <a:prstGeom prst="curvedConnector2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3509" name="AutoShape 19"/>
          <p:cNvSpPr>
            <a:spLocks noChangeArrowheads="1"/>
          </p:cNvSpPr>
          <p:nvPr/>
        </p:nvSpPr>
        <p:spPr bwMode="auto">
          <a:xfrm rot="5400000">
            <a:off x="8234363" y="3643313"/>
            <a:ext cx="457200" cy="333375"/>
          </a:xfrm>
          <a:prstGeom prst="rightArrow">
            <a:avLst>
              <a:gd name="adj1" fmla="val 50000"/>
              <a:gd name="adj2" fmla="val 34286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63510" name="AutoShape 20"/>
          <p:cNvSpPr>
            <a:spLocks noChangeArrowheads="1"/>
          </p:cNvSpPr>
          <p:nvPr/>
        </p:nvSpPr>
        <p:spPr bwMode="auto">
          <a:xfrm rot="8100000" flipH="1" flipV="1">
            <a:off x="5691188" y="3619501"/>
            <a:ext cx="1243012" cy="333375"/>
          </a:xfrm>
          <a:prstGeom prst="rightArrow">
            <a:avLst>
              <a:gd name="adj1" fmla="val 50000"/>
              <a:gd name="adj2" fmla="val 93214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63511" name="AutoShape 21"/>
          <p:cNvSpPr>
            <a:spLocks noChangeArrowheads="1"/>
          </p:cNvSpPr>
          <p:nvPr/>
        </p:nvSpPr>
        <p:spPr bwMode="auto">
          <a:xfrm rot="5400000">
            <a:off x="3814763" y="3643313"/>
            <a:ext cx="457200" cy="333375"/>
          </a:xfrm>
          <a:prstGeom prst="rightArrow">
            <a:avLst>
              <a:gd name="adj1" fmla="val 50000"/>
              <a:gd name="adj2" fmla="val 34286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63512" name="Text Box 22"/>
          <p:cNvSpPr txBox="1">
            <a:spLocks noChangeArrowheads="1"/>
          </p:cNvSpPr>
          <p:nvPr/>
        </p:nvSpPr>
        <p:spPr bwMode="auto">
          <a:xfrm>
            <a:off x="4044950" y="1447801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zh-TW" sz="1800" b="1" i="1" dirty="0">
                <a:solidFill>
                  <a:schemeClr val="accent4"/>
                </a:solidFill>
                <a:latin typeface="Times New Roman" panose="02020603050405020304" pitchFamily="18" charset="0"/>
                <a:ea typeface="新細明體" pitchFamily="18" charset="-120"/>
              </a:rPr>
              <a:t>0</a:t>
            </a:r>
          </a:p>
        </p:txBody>
      </p:sp>
      <p:sp>
        <p:nvSpPr>
          <p:cNvPr id="63513" name="Text Box 23"/>
          <p:cNvSpPr txBox="1">
            <a:spLocks noChangeArrowheads="1"/>
          </p:cNvSpPr>
          <p:nvPr/>
        </p:nvSpPr>
        <p:spPr bwMode="auto">
          <a:xfrm>
            <a:off x="5397500" y="2133600"/>
            <a:ext cx="37702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zh-TW" sz="3000" b="1" i="1">
                <a:solidFill>
                  <a:schemeClr val="accent2"/>
                </a:solidFill>
                <a:latin typeface="Times New Roman" panose="02020603050405020304" pitchFamily="18" charset="0"/>
                <a:ea typeface="新細明體" pitchFamily="18" charset="-120"/>
                <a:sym typeface="Symbol" panose="05050102010706020507" pitchFamily="18" charset="2"/>
              </a:rPr>
              <a:t>4</a:t>
            </a:r>
          </a:p>
        </p:txBody>
      </p:sp>
      <p:sp>
        <p:nvSpPr>
          <p:cNvPr id="63514" name="Text Box 24"/>
          <p:cNvSpPr txBox="1">
            <a:spLocks noChangeArrowheads="1"/>
          </p:cNvSpPr>
          <p:nvPr/>
        </p:nvSpPr>
        <p:spPr bwMode="auto">
          <a:xfrm>
            <a:off x="4038600" y="2133600"/>
            <a:ext cx="37702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zh-TW" sz="3000" b="1" i="1" dirty="0">
                <a:solidFill>
                  <a:schemeClr val="accent2"/>
                </a:solidFill>
                <a:latin typeface="Times New Roman" panose="02020603050405020304" pitchFamily="18" charset="0"/>
                <a:ea typeface="新細明體" pitchFamily="18" charset="-120"/>
                <a:sym typeface="Symbol" panose="05050102010706020507" pitchFamily="18" charset="2"/>
              </a:rPr>
              <a:t>2</a:t>
            </a:r>
          </a:p>
        </p:txBody>
      </p:sp>
      <p:sp>
        <p:nvSpPr>
          <p:cNvPr id="63515" name="Text Box 25"/>
          <p:cNvSpPr txBox="1">
            <a:spLocks noChangeArrowheads="1"/>
          </p:cNvSpPr>
          <p:nvPr/>
        </p:nvSpPr>
        <p:spPr bwMode="auto">
          <a:xfrm>
            <a:off x="2667000" y="2127250"/>
            <a:ext cx="37702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zh-TW" sz="3000" b="1" i="1" dirty="0">
                <a:solidFill>
                  <a:schemeClr val="accent2"/>
                </a:solidFill>
                <a:latin typeface="Times New Roman" panose="02020603050405020304" pitchFamily="18" charset="0"/>
                <a:ea typeface="新細明體" pitchFamily="18" charset="-120"/>
                <a:sym typeface="Symbol" panose="05050102010706020507" pitchFamily="18" charset="2"/>
              </a:rPr>
              <a:t>8</a:t>
            </a:r>
          </a:p>
        </p:txBody>
      </p:sp>
      <p:sp>
        <p:nvSpPr>
          <p:cNvPr id="63516" name="Text Box 26"/>
          <p:cNvSpPr txBox="1">
            <a:spLocks noChangeArrowheads="1"/>
          </p:cNvSpPr>
          <p:nvPr/>
        </p:nvSpPr>
        <p:spPr bwMode="auto">
          <a:xfrm>
            <a:off x="2895601" y="2994026"/>
            <a:ext cx="3476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zh-TW" altLang="en-US" sz="1800" b="1" i="1">
                <a:solidFill>
                  <a:schemeClr val="accent2"/>
                </a:solidFill>
                <a:latin typeface="Times New Roman" panose="02020603050405020304" pitchFamily="18" charset="0"/>
                <a:ea typeface="新細明體" pitchFamily="18" charset="-120"/>
                <a:sym typeface="Symbol" panose="05050102010706020507" pitchFamily="18" charset="2"/>
              </a:rPr>
              <a:t></a:t>
            </a:r>
          </a:p>
        </p:txBody>
      </p:sp>
      <p:sp>
        <p:nvSpPr>
          <p:cNvPr id="63517" name="Text Box 27"/>
          <p:cNvSpPr txBox="1">
            <a:spLocks noChangeArrowheads="1"/>
          </p:cNvSpPr>
          <p:nvPr/>
        </p:nvSpPr>
        <p:spPr bwMode="auto">
          <a:xfrm>
            <a:off x="4757738" y="2994026"/>
            <a:ext cx="3476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zh-TW" altLang="en-US" sz="1800" b="1" i="1">
                <a:solidFill>
                  <a:schemeClr val="accent2"/>
                </a:solidFill>
                <a:latin typeface="Times New Roman" panose="02020603050405020304" pitchFamily="18" charset="0"/>
                <a:ea typeface="新細明體" pitchFamily="18" charset="-120"/>
                <a:sym typeface="Symbol" panose="05050102010706020507" pitchFamily="18" charset="2"/>
              </a:rPr>
              <a:t></a:t>
            </a:r>
          </a:p>
        </p:txBody>
      </p:sp>
      <p:sp>
        <p:nvSpPr>
          <p:cNvPr id="63518" name="Text Box 28"/>
          <p:cNvSpPr txBox="1">
            <a:spLocks noChangeArrowheads="1"/>
          </p:cNvSpPr>
          <p:nvPr/>
        </p:nvSpPr>
        <p:spPr bwMode="auto">
          <a:xfrm>
            <a:off x="4883150" y="169068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zh-TW" sz="1800">
                <a:solidFill>
                  <a:schemeClr val="tx2"/>
                </a:solidFill>
                <a:latin typeface="Times New Roman" panose="02020603050405020304" pitchFamily="18" charset="0"/>
                <a:ea typeface="新細明體" pitchFamily="18" charset="-120"/>
              </a:rPr>
              <a:t>4</a:t>
            </a:r>
          </a:p>
        </p:txBody>
      </p:sp>
      <p:sp>
        <p:nvSpPr>
          <p:cNvPr id="63519" name="Text Box 29"/>
          <p:cNvSpPr txBox="1">
            <a:spLocks noChangeArrowheads="1"/>
          </p:cNvSpPr>
          <p:nvPr/>
        </p:nvSpPr>
        <p:spPr bwMode="auto">
          <a:xfrm>
            <a:off x="2743200" y="1752601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zh-TW" sz="1800">
                <a:solidFill>
                  <a:schemeClr val="tx2"/>
                </a:solidFill>
                <a:latin typeface="Times New Roman" panose="02020603050405020304" pitchFamily="18" charset="0"/>
                <a:ea typeface="新細明體" pitchFamily="18" charset="-120"/>
              </a:rPr>
              <a:t>8</a:t>
            </a:r>
          </a:p>
        </p:txBody>
      </p:sp>
      <p:sp>
        <p:nvSpPr>
          <p:cNvPr id="63520" name="Text Box 30"/>
          <p:cNvSpPr txBox="1">
            <a:spLocks noChangeArrowheads="1"/>
          </p:cNvSpPr>
          <p:nvPr/>
        </p:nvSpPr>
        <p:spPr bwMode="auto">
          <a:xfrm>
            <a:off x="3124200" y="2362201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zh-TW" sz="1800">
                <a:latin typeface="Times New Roman" panose="02020603050405020304" pitchFamily="18" charset="0"/>
                <a:ea typeface="新細明體" pitchFamily="18" charset="-120"/>
              </a:rPr>
              <a:t>7</a:t>
            </a:r>
          </a:p>
        </p:txBody>
      </p:sp>
      <p:sp>
        <p:nvSpPr>
          <p:cNvPr id="63521" name="Text Box 31"/>
          <p:cNvSpPr txBox="1">
            <a:spLocks noChangeArrowheads="1"/>
          </p:cNvSpPr>
          <p:nvPr/>
        </p:nvSpPr>
        <p:spPr bwMode="auto">
          <a:xfrm>
            <a:off x="4572000" y="2362201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zh-TW" sz="1800">
                <a:latin typeface="Times New Roman" panose="02020603050405020304" pitchFamily="18" charset="0"/>
                <a:ea typeface="新細明體" pitchFamily="18" charset="-120"/>
              </a:rPr>
              <a:t>1</a:t>
            </a:r>
          </a:p>
        </p:txBody>
      </p:sp>
      <p:sp>
        <p:nvSpPr>
          <p:cNvPr id="63522" name="Text Box 32"/>
          <p:cNvSpPr txBox="1">
            <a:spLocks noChangeArrowheads="1"/>
          </p:cNvSpPr>
          <p:nvPr/>
        </p:nvSpPr>
        <p:spPr bwMode="auto">
          <a:xfrm>
            <a:off x="2438400" y="3162301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zh-TW" sz="1800">
                <a:latin typeface="Times New Roman" panose="02020603050405020304" pitchFamily="18" charset="0"/>
                <a:ea typeface="新細明體" pitchFamily="18" charset="-120"/>
              </a:rPr>
              <a:t>2</a:t>
            </a:r>
          </a:p>
        </p:txBody>
      </p:sp>
      <p:sp>
        <p:nvSpPr>
          <p:cNvPr id="63523" name="Text Box 33"/>
          <p:cNvSpPr txBox="1">
            <a:spLocks noChangeArrowheads="1"/>
          </p:cNvSpPr>
          <p:nvPr/>
        </p:nvSpPr>
        <p:spPr bwMode="auto">
          <a:xfrm>
            <a:off x="5181600" y="3162301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zh-TW" sz="1800">
                <a:latin typeface="Times New Roman" panose="02020603050405020304" pitchFamily="18" charset="0"/>
                <a:ea typeface="新細明體" pitchFamily="18" charset="-120"/>
              </a:rPr>
              <a:t>5</a:t>
            </a:r>
          </a:p>
        </p:txBody>
      </p:sp>
      <p:sp>
        <p:nvSpPr>
          <p:cNvPr id="63524" name="Text Box 34"/>
          <p:cNvSpPr txBox="1">
            <a:spLocks noChangeArrowheads="1"/>
          </p:cNvSpPr>
          <p:nvPr/>
        </p:nvSpPr>
        <p:spPr bwMode="auto">
          <a:xfrm>
            <a:off x="3657600" y="2057401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zh-TW" sz="1800">
                <a:solidFill>
                  <a:schemeClr val="tx2"/>
                </a:solidFill>
                <a:latin typeface="Times New Roman" panose="02020603050405020304" pitchFamily="18" charset="0"/>
                <a:ea typeface="新細明體" pitchFamily="18" charset="-120"/>
              </a:rPr>
              <a:t>2</a:t>
            </a:r>
          </a:p>
        </p:txBody>
      </p:sp>
      <p:sp>
        <p:nvSpPr>
          <p:cNvPr id="63525" name="Text Box 35"/>
          <p:cNvSpPr txBox="1">
            <a:spLocks noChangeArrowheads="1"/>
          </p:cNvSpPr>
          <p:nvPr/>
        </p:nvSpPr>
        <p:spPr bwMode="auto">
          <a:xfrm>
            <a:off x="3505200" y="2895601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zh-TW" sz="1800">
                <a:latin typeface="Times New Roman" panose="02020603050405020304" pitchFamily="18" charset="0"/>
                <a:ea typeface="新細明體" pitchFamily="18" charset="-120"/>
              </a:rPr>
              <a:t>3</a:t>
            </a:r>
          </a:p>
        </p:txBody>
      </p:sp>
      <p:sp>
        <p:nvSpPr>
          <p:cNvPr id="63526" name="Text Box 36"/>
          <p:cNvSpPr txBox="1">
            <a:spLocks noChangeArrowheads="1"/>
          </p:cNvSpPr>
          <p:nvPr/>
        </p:nvSpPr>
        <p:spPr bwMode="auto">
          <a:xfrm>
            <a:off x="4152900" y="2895601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zh-TW" sz="1800">
                <a:latin typeface="Times New Roman" panose="02020603050405020304" pitchFamily="18" charset="0"/>
                <a:ea typeface="新細明體" pitchFamily="18" charset="-120"/>
              </a:rPr>
              <a:t>9</a:t>
            </a:r>
          </a:p>
        </p:txBody>
      </p:sp>
      <p:sp>
        <p:nvSpPr>
          <p:cNvPr id="63527" name="Freeform 37"/>
          <p:cNvSpPr>
            <a:spLocks/>
          </p:cNvSpPr>
          <p:nvPr/>
        </p:nvSpPr>
        <p:spPr bwMode="auto">
          <a:xfrm>
            <a:off x="3479800" y="4151313"/>
            <a:ext cx="1073150" cy="1536700"/>
          </a:xfrm>
          <a:custGeom>
            <a:avLst/>
            <a:gdLst>
              <a:gd name="T0" fmla="*/ 932457813 w 676"/>
              <a:gd name="T1" fmla="*/ 17641888 h 968"/>
              <a:gd name="T2" fmla="*/ 1612900000 w 676"/>
              <a:gd name="T3" fmla="*/ 456149075 h 968"/>
              <a:gd name="T4" fmla="*/ 1476811563 w 676"/>
              <a:gd name="T5" fmla="*/ 1665824075 h 968"/>
              <a:gd name="T6" fmla="*/ 796369375 w 676"/>
              <a:gd name="T7" fmla="*/ 2147483647 h 968"/>
              <a:gd name="T8" fmla="*/ 146169063 w 676"/>
              <a:gd name="T9" fmla="*/ 1559977513 h 968"/>
              <a:gd name="T10" fmla="*/ 131048125 w 676"/>
              <a:gd name="T11" fmla="*/ 350302513 h 968"/>
              <a:gd name="T12" fmla="*/ 932457813 w 676"/>
              <a:gd name="T13" fmla="*/ 17641888 h 96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76"/>
              <a:gd name="T22" fmla="*/ 0 h 968"/>
              <a:gd name="T23" fmla="*/ 676 w 676"/>
              <a:gd name="T24" fmla="*/ 968 h 96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76" h="968">
                <a:moveTo>
                  <a:pt x="370" y="7"/>
                </a:moveTo>
                <a:cubicBezTo>
                  <a:pt x="468" y="14"/>
                  <a:pt x="604" y="72"/>
                  <a:pt x="640" y="181"/>
                </a:cubicBezTo>
                <a:cubicBezTo>
                  <a:pt x="676" y="290"/>
                  <a:pt x="640" y="531"/>
                  <a:pt x="586" y="661"/>
                </a:cubicBezTo>
                <a:cubicBezTo>
                  <a:pt x="532" y="791"/>
                  <a:pt x="404" y="968"/>
                  <a:pt x="316" y="961"/>
                </a:cubicBezTo>
                <a:cubicBezTo>
                  <a:pt x="228" y="954"/>
                  <a:pt x="102" y="756"/>
                  <a:pt x="58" y="619"/>
                </a:cubicBezTo>
                <a:cubicBezTo>
                  <a:pt x="14" y="482"/>
                  <a:pt x="0" y="241"/>
                  <a:pt x="52" y="139"/>
                </a:cubicBezTo>
                <a:cubicBezTo>
                  <a:pt x="104" y="37"/>
                  <a:pt x="272" y="0"/>
                  <a:pt x="370" y="7"/>
                </a:cubicBezTo>
                <a:close/>
              </a:path>
            </a:pathLst>
          </a:custGeom>
          <a:solidFill>
            <a:srgbClr val="FFFFFF">
              <a:alpha val="50196"/>
            </a:srgbClr>
          </a:solidFill>
          <a:ln w="12700">
            <a:solidFill>
              <a:schemeClr val="tx2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63528" name="Oval 38"/>
          <p:cNvSpPr>
            <a:spLocks noChangeAspect="1" noChangeArrowheads="1"/>
          </p:cNvSpPr>
          <p:nvPr/>
        </p:nvSpPr>
        <p:spPr bwMode="auto">
          <a:xfrm>
            <a:off x="3792538" y="5160963"/>
            <a:ext cx="366712" cy="36671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zh-TW" sz="1800">
                <a:solidFill>
                  <a:schemeClr val="tx2"/>
                </a:solidFill>
                <a:ea typeface="新細明體" pitchFamily="18" charset="-120"/>
              </a:rPr>
              <a:t>C</a:t>
            </a:r>
          </a:p>
        </p:txBody>
      </p:sp>
      <p:sp>
        <p:nvSpPr>
          <p:cNvPr id="63529" name="Oval 39"/>
          <p:cNvSpPr>
            <a:spLocks noChangeAspect="1" noChangeArrowheads="1"/>
          </p:cNvSpPr>
          <p:nvPr/>
        </p:nvSpPr>
        <p:spPr bwMode="auto">
          <a:xfrm>
            <a:off x="2419351" y="5160963"/>
            <a:ext cx="366713" cy="366712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zh-TW" sz="1800">
                <a:ea typeface="新細明體" pitchFamily="18" charset="-120"/>
              </a:rPr>
              <a:t>B</a:t>
            </a:r>
          </a:p>
        </p:txBody>
      </p:sp>
      <p:sp>
        <p:nvSpPr>
          <p:cNvPr id="63530" name="Oval 40"/>
          <p:cNvSpPr>
            <a:spLocks noChangeAspect="1" noChangeArrowheads="1"/>
          </p:cNvSpPr>
          <p:nvPr/>
        </p:nvSpPr>
        <p:spPr bwMode="auto">
          <a:xfrm>
            <a:off x="3790951" y="4354513"/>
            <a:ext cx="366713" cy="36671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zh-TW" sz="1800">
                <a:solidFill>
                  <a:schemeClr val="tx2"/>
                </a:solidFill>
                <a:ea typeface="新細明體" pitchFamily="18" charset="-120"/>
              </a:rPr>
              <a:t>A</a:t>
            </a:r>
          </a:p>
        </p:txBody>
      </p:sp>
      <p:sp>
        <p:nvSpPr>
          <p:cNvPr id="63531" name="Oval 41"/>
          <p:cNvSpPr>
            <a:spLocks noChangeAspect="1" noChangeArrowheads="1"/>
          </p:cNvSpPr>
          <p:nvPr/>
        </p:nvSpPr>
        <p:spPr bwMode="auto">
          <a:xfrm>
            <a:off x="3028951" y="5969001"/>
            <a:ext cx="366713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zh-TW" sz="1800">
                <a:ea typeface="新細明體" pitchFamily="18" charset="-120"/>
              </a:rPr>
              <a:t>E</a:t>
            </a:r>
          </a:p>
        </p:txBody>
      </p:sp>
      <p:cxnSp>
        <p:nvCxnSpPr>
          <p:cNvPr id="63532" name="AutoShape 42"/>
          <p:cNvCxnSpPr>
            <a:cxnSpLocks noChangeAspect="1" noChangeShapeType="1"/>
            <a:stCxn id="63530" idx="2"/>
            <a:endCxn id="63529" idx="0"/>
          </p:cNvCxnSpPr>
          <p:nvPr/>
        </p:nvCxnSpPr>
        <p:spPr bwMode="auto">
          <a:xfrm rot="10800000" flipV="1">
            <a:off x="2601913" y="4537076"/>
            <a:ext cx="1168400" cy="612775"/>
          </a:xfrm>
          <a:prstGeom prst="curvedConnector2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533" name="AutoShape 43"/>
          <p:cNvCxnSpPr>
            <a:cxnSpLocks noChangeAspect="1" noChangeShapeType="1"/>
            <a:stCxn id="63531" idx="2"/>
            <a:endCxn id="63529" idx="4"/>
          </p:cNvCxnSpPr>
          <p:nvPr/>
        </p:nvCxnSpPr>
        <p:spPr bwMode="auto">
          <a:xfrm rot="10800000">
            <a:off x="2601914" y="5535613"/>
            <a:ext cx="415925" cy="615950"/>
          </a:xfrm>
          <a:prstGeom prst="curvedConnector2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534" name="AutoShape 44"/>
          <p:cNvCxnSpPr>
            <a:cxnSpLocks noChangeAspect="1" noChangeShapeType="1"/>
            <a:stCxn id="63531" idx="6"/>
            <a:endCxn id="63528" idx="3"/>
          </p:cNvCxnSpPr>
          <p:nvPr/>
        </p:nvCxnSpPr>
        <p:spPr bwMode="auto">
          <a:xfrm flipV="1">
            <a:off x="3403601" y="5492751"/>
            <a:ext cx="441325" cy="658813"/>
          </a:xfrm>
          <a:prstGeom prst="curvedConnector2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535" name="AutoShape 45"/>
          <p:cNvCxnSpPr>
            <a:cxnSpLocks noChangeAspect="1" noChangeShapeType="1"/>
            <a:stCxn id="63530" idx="4"/>
            <a:endCxn id="63528" idx="0"/>
          </p:cNvCxnSpPr>
          <p:nvPr/>
        </p:nvCxnSpPr>
        <p:spPr bwMode="auto">
          <a:xfrm>
            <a:off x="3973514" y="4738689"/>
            <a:ext cx="1587" cy="401637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536" name="AutoShape 46"/>
          <p:cNvCxnSpPr>
            <a:cxnSpLocks noChangeAspect="1" noChangeShapeType="1"/>
            <a:stCxn id="63529" idx="6"/>
            <a:endCxn id="63528" idx="2"/>
          </p:cNvCxnSpPr>
          <p:nvPr/>
        </p:nvCxnSpPr>
        <p:spPr bwMode="auto">
          <a:xfrm>
            <a:off x="2794000" y="5343525"/>
            <a:ext cx="9779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3537" name="Oval 47"/>
          <p:cNvSpPr>
            <a:spLocks noChangeAspect="1" noChangeArrowheads="1"/>
          </p:cNvSpPr>
          <p:nvPr/>
        </p:nvSpPr>
        <p:spPr bwMode="auto">
          <a:xfrm>
            <a:off x="5154613" y="5160963"/>
            <a:ext cx="366712" cy="366712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zh-TW" sz="1800">
                <a:ea typeface="新細明體" pitchFamily="18" charset="-120"/>
              </a:rPr>
              <a:t>D</a:t>
            </a:r>
          </a:p>
        </p:txBody>
      </p:sp>
      <p:cxnSp>
        <p:nvCxnSpPr>
          <p:cNvPr id="63538" name="AutoShape 48"/>
          <p:cNvCxnSpPr>
            <a:cxnSpLocks noChangeAspect="1" noChangeShapeType="1"/>
            <a:stCxn id="63541" idx="6"/>
            <a:endCxn id="63537" idx="4"/>
          </p:cNvCxnSpPr>
          <p:nvPr/>
        </p:nvCxnSpPr>
        <p:spPr bwMode="auto">
          <a:xfrm flipV="1">
            <a:off x="4918075" y="5535613"/>
            <a:ext cx="419100" cy="615950"/>
          </a:xfrm>
          <a:prstGeom prst="curvedConnector2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539" name="AutoShape 49"/>
          <p:cNvCxnSpPr>
            <a:cxnSpLocks noChangeAspect="1" noChangeShapeType="1"/>
            <a:stCxn id="63537" idx="0"/>
            <a:endCxn id="63530" idx="6"/>
          </p:cNvCxnSpPr>
          <p:nvPr/>
        </p:nvCxnSpPr>
        <p:spPr bwMode="auto">
          <a:xfrm rot="5400000" flipH="1">
            <a:off x="4449763" y="4262438"/>
            <a:ext cx="612775" cy="1162050"/>
          </a:xfrm>
          <a:prstGeom prst="curvedConnector2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540" name="AutoShape 50"/>
          <p:cNvCxnSpPr>
            <a:cxnSpLocks noChangeAspect="1" noChangeShapeType="1"/>
            <a:stCxn id="63528" idx="6"/>
            <a:endCxn id="63537" idx="2"/>
          </p:cNvCxnSpPr>
          <p:nvPr/>
        </p:nvCxnSpPr>
        <p:spPr bwMode="auto">
          <a:xfrm>
            <a:off x="4176714" y="5343525"/>
            <a:ext cx="966787" cy="0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3541" name="Oval 51"/>
          <p:cNvSpPr>
            <a:spLocks noChangeAspect="1" noChangeArrowheads="1"/>
          </p:cNvSpPr>
          <p:nvPr/>
        </p:nvSpPr>
        <p:spPr bwMode="auto">
          <a:xfrm>
            <a:off x="4543426" y="5969001"/>
            <a:ext cx="366713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zh-TW" sz="1800">
                <a:ea typeface="新細明體" pitchFamily="18" charset="-120"/>
              </a:rPr>
              <a:t>F</a:t>
            </a:r>
          </a:p>
        </p:txBody>
      </p:sp>
      <p:cxnSp>
        <p:nvCxnSpPr>
          <p:cNvPr id="63542" name="AutoShape 52"/>
          <p:cNvCxnSpPr>
            <a:cxnSpLocks noChangeAspect="1" noChangeShapeType="1"/>
            <a:stCxn id="63528" idx="5"/>
            <a:endCxn id="63541" idx="2"/>
          </p:cNvCxnSpPr>
          <p:nvPr/>
        </p:nvCxnSpPr>
        <p:spPr bwMode="auto">
          <a:xfrm rot="16200000" flipH="1">
            <a:off x="3989388" y="5608638"/>
            <a:ext cx="658813" cy="427038"/>
          </a:xfrm>
          <a:prstGeom prst="curvedConnector2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3543" name="Text Box 53"/>
          <p:cNvSpPr txBox="1">
            <a:spLocks noChangeArrowheads="1"/>
          </p:cNvSpPr>
          <p:nvPr/>
        </p:nvSpPr>
        <p:spPr bwMode="auto">
          <a:xfrm>
            <a:off x="4025900" y="4125913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zh-TW" sz="1800" b="1" i="1">
                <a:solidFill>
                  <a:schemeClr val="accent4"/>
                </a:solidFill>
                <a:latin typeface="Times New Roman" panose="02020603050405020304" pitchFamily="18" charset="0"/>
                <a:ea typeface="新細明體" pitchFamily="18" charset="-120"/>
              </a:rPr>
              <a:t>0</a:t>
            </a:r>
          </a:p>
        </p:txBody>
      </p:sp>
      <p:sp>
        <p:nvSpPr>
          <p:cNvPr id="63544" name="Text Box 54"/>
          <p:cNvSpPr txBox="1">
            <a:spLocks noChangeArrowheads="1"/>
          </p:cNvSpPr>
          <p:nvPr/>
        </p:nvSpPr>
        <p:spPr bwMode="auto">
          <a:xfrm>
            <a:off x="5378450" y="4868863"/>
            <a:ext cx="37702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zh-TW" sz="3000" b="1" i="1">
                <a:solidFill>
                  <a:schemeClr val="accent2"/>
                </a:solidFill>
                <a:latin typeface="Times New Roman" panose="02020603050405020304" pitchFamily="18" charset="0"/>
                <a:ea typeface="新細明體" pitchFamily="18" charset="-120"/>
                <a:sym typeface="Symbol" panose="05050102010706020507" pitchFamily="18" charset="2"/>
              </a:rPr>
              <a:t>3</a:t>
            </a:r>
          </a:p>
        </p:txBody>
      </p:sp>
      <p:sp>
        <p:nvSpPr>
          <p:cNvPr id="63545" name="Text Box 55"/>
          <p:cNvSpPr txBox="1">
            <a:spLocks noChangeArrowheads="1"/>
          </p:cNvSpPr>
          <p:nvPr/>
        </p:nvSpPr>
        <p:spPr bwMode="auto">
          <a:xfrm>
            <a:off x="4057650" y="4953001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zh-TW" sz="1800" b="1" i="1">
                <a:solidFill>
                  <a:schemeClr val="accent4"/>
                </a:solidFill>
                <a:latin typeface="Times New Roman" panose="02020603050405020304" pitchFamily="18" charset="0"/>
                <a:ea typeface="新細明體" pitchFamily="18" charset="-120"/>
                <a:sym typeface="Symbol" panose="05050102010706020507" pitchFamily="18" charset="2"/>
              </a:rPr>
              <a:t>2</a:t>
            </a:r>
          </a:p>
        </p:txBody>
      </p:sp>
      <p:sp>
        <p:nvSpPr>
          <p:cNvPr id="63546" name="Text Box 56"/>
          <p:cNvSpPr txBox="1">
            <a:spLocks noChangeArrowheads="1"/>
          </p:cNvSpPr>
          <p:nvPr/>
        </p:nvSpPr>
        <p:spPr bwMode="auto">
          <a:xfrm>
            <a:off x="2686050" y="495300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zh-TW" sz="1800" b="1" i="1">
                <a:solidFill>
                  <a:schemeClr val="accent2"/>
                </a:solidFill>
                <a:latin typeface="Times New Roman" panose="02020603050405020304" pitchFamily="18" charset="0"/>
                <a:ea typeface="新細明體" pitchFamily="18" charset="-120"/>
                <a:sym typeface="Symbol" panose="05050102010706020507" pitchFamily="18" charset="2"/>
              </a:rPr>
              <a:t>8</a:t>
            </a:r>
          </a:p>
        </p:txBody>
      </p:sp>
      <p:sp>
        <p:nvSpPr>
          <p:cNvPr id="63547" name="Text Box 57"/>
          <p:cNvSpPr txBox="1">
            <a:spLocks noChangeArrowheads="1"/>
          </p:cNvSpPr>
          <p:nvPr/>
        </p:nvSpPr>
        <p:spPr bwMode="auto">
          <a:xfrm>
            <a:off x="2921000" y="5589588"/>
            <a:ext cx="37702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zh-TW" sz="3000" b="1" i="1">
                <a:solidFill>
                  <a:schemeClr val="accent2"/>
                </a:solidFill>
                <a:latin typeface="Times New Roman" panose="02020603050405020304" pitchFamily="18" charset="0"/>
                <a:ea typeface="新細明體" pitchFamily="18" charset="-120"/>
                <a:sym typeface="Symbol" panose="05050102010706020507" pitchFamily="18" charset="2"/>
              </a:rPr>
              <a:t>5</a:t>
            </a:r>
          </a:p>
        </p:txBody>
      </p:sp>
      <p:sp>
        <p:nvSpPr>
          <p:cNvPr id="63548" name="Text Box 58"/>
          <p:cNvSpPr txBox="1">
            <a:spLocks noChangeArrowheads="1"/>
          </p:cNvSpPr>
          <p:nvPr/>
        </p:nvSpPr>
        <p:spPr bwMode="auto">
          <a:xfrm>
            <a:off x="4629151" y="5589588"/>
            <a:ext cx="54816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zh-TW" sz="3000" b="1" i="1">
                <a:solidFill>
                  <a:schemeClr val="accent2"/>
                </a:solidFill>
                <a:latin typeface="Times New Roman" panose="02020603050405020304" pitchFamily="18" charset="0"/>
                <a:ea typeface="新細明體" pitchFamily="18" charset="-120"/>
                <a:sym typeface="Symbol" panose="05050102010706020507" pitchFamily="18" charset="2"/>
              </a:rPr>
              <a:t>11</a:t>
            </a:r>
          </a:p>
        </p:txBody>
      </p:sp>
      <p:sp>
        <p:nvSpPr>
          <p:cNvPr id="63549" name="Text Box 59"/>
          <p:cNvSpPr txBox="1">
            <a:spLocks noChangeArrowheads="1"/>
          </p:cNvSpPr>
          <p:nvPr/>
        </p:nvSpPr>
        <p:spPr bwMode="auto">
          <a:xfrm>
            <a:off x="4864100" y="4368801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zh-TW" sz="1800">
                <a:latin typeface="Times New Roman" panose="02020603050405020304" pitchFamily="18" charset="0"/>
                <a:ea typeface="新細明體" pitchFamily="18" charset="-120"/>
              </a:rPr>
              <a:t>4</a:t>
            </a:r>
          </a:p>
        </p:txBody>
      </p:sp>
      <p:sp>
        <p:nvSpPr>
          <p:cNvPr id="63550" name="Text Box 60"/>
          <p:cNvSpPr txBox="1">
            <a:spLocks noChangeArrowheads="1"/>
          </p:cNvSpPr>
          <p:nvPr/>
        </p:nvSpPr>
        <p:spPr bwMode="auto">
          <a:xfrm>
            <a:off x="2724150" y="4430713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zh-TW" sz="1800">
                <a:solidFill>
                  <a:schemeClr val="tx2"/>
                </a:solidFill>
                <a:latin typeface="Times New Roman" panose="02020603050405020304" pitchFamily="18" charset="0"/>
                <a:ea typeface="新細明體" pitchFamily="18" charset="-120"/>
              </a:rPr>
              <a:t>8</a:t>
            </a:r>
          </a:p>
        </p:txBody>
      </p:sp>
      <p:sp>
        <p:nvSpPr>
          <p:cNvPr id="63551" name="Text Box 61"/>
          <p:cNvSpPr txBox="1">
            <a:spLocks noChangeArrowheads="1"/>
          </p:cNvSpPr>
          <p:nvPr/>
        </p:nvSpPr>
        <p:spPr bwMode="auto">
          <a:xfrm>
            <a:off x="3105150" y="5040313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zh-TW" sz="1800">
                <a:latin typeface="Times New Roman" panose="02020603050405020304" pitchFamily="18" charset="0"/>
                <a:ea typeface="新細明體" pitchFamily="18" charset="-120"/>
              </a:rPr>
              <a:t>7</a:t>
            </a:r>
          </a:p>
        </p:txBody>
      </p:sp>
      <p:sp>
        <p:nvSpPr>
          <p:cNvPr id="63552" name="Text Box 62"/>
          <p:cNvSpPr txBox="1">
            <a:spLocks noChangeArrowheads="1"/>
          </p:cNvSpPr>
          <p:nvPr/>
        </p:nvSpPr>
        <p:spPr bwMode="auto">
          <a:xfrm>
            <a:off x="4552950" y="5040313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zh-TW" sz="1800">
                <a:solidFill>
                  <a:schemeClr val="tx2"/>
                </a:solidFill>
                <a:latin typeface="Times New Roman" panose="02020603050405020304" pitchFamily="18" charset="0"/>
                <a:ea typeface="新細明體" pitchFamily="18" charset="-120"/>
              </a:rPr>
              <a:t>1</a:t>
            </a:r>
          </a:p>
        </p:txBody>
      </p:sp>
      <p:sp>
        <p:nvSpPr>
          <p:cNvPr id="63553" name="Text Box 63"/>
          <p:cNvSpPr txBox="1">
            <a:spLocks noChangeArrowheads="1"/>
          </p:cNvSpPr>
          <p:nvPr/>
        </p:nvSpPr>
        <p:spPr bwMode="auto">
          <a:xfrm>
            <a:off x="2419350" y="5840413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zh-TW" sz="1800">
                <a:latin typeface="Times New Roman" panose="02020603050405020304" pitchFamily="18" charset="0"/>
                <a:ea typeface="新細明體" pitchFamily="18" charset="-120"/>
              </a:rPr>
              <a:t>2</a:t>
            </a:r>
          </a:p>
        </p:txBody>
      </p:sp>
      <p:sp>
        <p:nvSpPr>
          <p:cNvPr id="63554" name="Text Box 64"/>
          <p:cNvSpPr txBox="1">
            <a:spLocks noChangeArrowheads="1"/>
          </p:cNvSpPr>
          <p:nvPr/>
        </p:nvSpPr>
        <p:spPr bwMode="auto">
          <a:xfrm>
            <a:off x="5162550" y="5840413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zh-TW" sz="1800">
                <a:latin typeface="Times New Roman" panose="02020603050405020304" pitchFamily="18" charset="0"/>
                <a:ea typeface="新細明體" pitchFamily="18" charset="-120"/>
              </a:rPr>
              <a:t>5</a:t>
            </a:r>
          </a:p>
        </p:txBody>
      </p:sp>
      <p:sp>
        <p:nvSpPr>
          <p:cNvPr id="63555" name="Text Box 65"/>
          <p:cNvSpPr txBox="1">
            <a:spLocks noChangeArrowheads="1"/>
          </p:cNvSpPr>
          <p:nvPr/>
        </p:nvSpPr>
        <p:spPr bwMode="auto">
          <a:xfrm>
            <a:off x="3638550" y="4735513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zh-TW" sz="1800">
                <a:solidFill>
                  <a:schemeClr val="tx2"/>
                </a:solidFill>
                <a:latin typeface="Times New Roman" panose="02020603050405020304" pitchFamily="18" charset="0"/>
                <a:ea typeface="新細明體" pitchFamily="18" charset="-120"/>
              </a:rPr>
              <a:t>2</a:t>
            </a:r>
          </a:p>
        </p:txBody>
      </p:sp>
      <p:sp>
        <p:nvSpPr>
          <p:cNvPr id="63556" name="Text Box 66"/>
          <p:cNvSpPr txBox="1">
            <a:spLocks noChangeArrowheads="1"/>
          </p:cNvSpPr>
          <p:nvPr/>
        </p:nvSpPr>
        <p:spPr bwMode="auto">
          <a:xfrm>
            <a:off x="3486150" y="5573713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zh-TW" sz="1800">
                <a:solidFill>
                  <a:schemeClr val="tx2"/>
                </a:solidFill>
                <a:latin typeface="Times New Roman" panose="02020603050405020304" pitchFamily="18" charset="0"/>
                <a:ea typeface="新細明體" pitchFamily="18" charset="-120"/>
              </a:rPr>
              <a:t>3</a:t>
            </a:r>
          </a:p>
        </p:txBody>
      </p:sp>
      <p:sp>
        <p:nvSpPr>
          <p:cNvPr id="63557" name="Text Box 67"/>
          <p:cNvSpPr txBox="1">
            <a:spLocks noChangeArrowheads="1"/>
          </p:cNvSpPr>
          <p:nvPr/>
        </p:nvSpPr>
        <p:spPr bwMode="auto">
          <a:xfrm>
            <a:off x="4133850" y="5573713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zh-TW" sz="1800">
                <a:solidFill>
                  <a:schemeClr val="tx2"/>
                </a:solidFill>
                <a:latin typeface="Times New Roman" panose="02020603050405020304" pitchFamily="18" charset="0"/>
                <a:ea typeface="新細明體" pitchFamily="18" charset="-120"/>
              </a:rPr>
              <a:t>9</a:t>
            </a:r>
          </a:p>
        </p:txBody>
      </p:sp>
      <p:grpSp>
        <p:nvGrpSpPr>
          <p:cNvPr id="63558" name="Group 68"/>
          <p:cNvGrpSpPr>
            <a:grpSpLocks/>
          </p:cNvGrpSpPr>
          <p:nvPr/>
        </p:nvGrpSpPr>
        <p:grpSpPr bwMode="auto">
          <a:xfrm>
            <a:off x="6915150" y="1430338"/>
            <a:ext cx="3390900" cy="2227262"/>
            <a:chOff x="3396" y="901"/>
            <a:chExt cx="2136" cy="1403"/>
          </a:xfrm>
        </p:grpSpPr>
        <p:sp>
          <p:nvSpPr>
            <p:cNvPr id="63592" name="Freeform 69"/>
            <p:cNvSpPr>
              <a:spLocks/>
            </p:cNvSpPr>
            <p:nvPr/>
          </p:nvSpPr>
          <p:spPr bwMode="auto">
            <a:xfrm>
              <a:off x="4053" y="901"/>
              <a:ext cx="1479" cy="1042"/>
            </a:xfrm>
            <a:custGeom>
              <a:avLst/>
              <a:gdLst>
                <a:gd name="T0" fmla="*/ 447 w 1479"/>
                <a:gd name="T1" fmla="*/ 23 h 1042"/>
                <a:gd name="T2" fmla="*/ 1113 w 1479"/>
                <a:gd name="T3" fmla="*/ 149 h 1042"/>
                <a:gd name="T4" fmla="*/ 1413 w 1479"/>
                <a:gd name="T5" fmla="*/ 917 h 1042"/>
                <a:gd name="T6" fmla="*/ 717 w 1479"/>
                <a:gd name="T7" fmla="*/ 899 h 1042"/>
                <a:gd name="T8" fmla="*/ 249 w 1479"/>
                <a:gd name="T9" fmla="*/ 983 h 1042"/>
                <a:gd name="T10" fmla="*/ 69 w 1479"/>
                <a:gd name="T11" fmla="*/ 646 h 1042"/>
                <a:gd name="T12" fmla="*/ 63 w 1479"/>
                <a:gd name="T13" fmla="*/ 166 h 1042"/>
                <a:gd name="T14" fmla="*/ 447 w 1479"/>
                <a:gd name="T15" fmla="*/ 23 h 104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79"/>
                <a:gd name="T25" fmla="*/ 0 h 1042"/>
                <a:gd name="T26" fmla="*/ 1479 w 1479"/>
                <a:gd name="T27" fmla="*/ 1042 h 104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79" h="1042">
                  <a:moveTo>
                    <a:pt x="447" y="23"/>
                  </a:moveTo>
                  <a:cubicBezTo>
                    <a:pt x="622" y="20"/>
                    <a:pt x="952" y="0"/>
                    <a:pt x="1113" y="149"/>
                  </a:cubicBezTo>
                  <a:cubicBezTo>
                    <a:pt x="1274" y="298"/>
                    <a:pt x="1479" y="792"/>
                    <a:pt x="1413" y="917"/>
                  </a:cubicBezTo>
                  <a:cubicBezTo>
                    <a:pt x="1347" y="1042"/>
                    <a:pt x="911" y="888"/>
                    <a:pt x="717" y="899"/>
                  </a:cubicBezTo>
                  <a:cubicBezTo>
                    <a:pt x="523" y="910"/>
                    <a:pt x="357" y="1025"/>
                    <a:pt x="249" y="983"/>
                  </a:cubicBezTo>
                  <a:cubicBezTo>
                    <a:pt x="141" y="941"/>
                    <a:pt x="100" y="782"/>
                    <a:pt x="69" y="646"/>
                  </a:cubicBezTo>
                  <a:cubicBezTo>
                    <a:pt x="38" y="510"/>
                    <a:pt x="0" y="270"/>
                    <a:pt x="63" y="166"/>
                  </a:cubicBezTo>
                  <a:cubicBezTo>
                    <a:pt x="126" y="62"/>
                    <a:pt x="272" y="26"/>
                    <a:pt x="447" y="23"/>
                  </a:cubicBezTo>
                  <a:close/>
                </a:path>
              </a:pathLst>
            </a:custGeom>
            <a:solidFill>
              <a:srgbClr val="FFFFFF">
                <a:alpha val="50196"/>
              </a:srgbClr>
            </a:solidFill>
            <a:ln w="12700">
              <a:solidFill>
                <a:schemeClr val="tx2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63593" name="Oval 70"/>
            <p:cNvSpPr>
              <a:spLocks noChangeAspect="1" noChangeArrowheads="1"/>
            </p:cNvSpPr>
            <p:nvPr/>
          </p:nvSpPr>
          <p:spPr bwMode="auto">
            <a:xfrm>
              <a:off x="4261" y="1564"/>
              <a:ext cx="231" cy="231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solidFill>
                    <a:schemeClr val="tx2"/>
                  </a:solidFill>
                  <a:ea typeface="新細明體" pitchFamily="18" charset="-120"/>
                </a:rPr>
                <a:t>C</a:t>
              </a:r>
            </a:p>
          </p:txBody>
        </p:sp>
        <p:sp>
          <p:nvSpPr>
            <p:cNvPr id="63594" name="Oval 71"/>
            <p:cNvSpPr>
              <a:spLocks noChangeAspect="1" noChangeArrowheads="1"/>
            </p:cNvSpPr>
            <p:nvPr/>
          </p:nvSpPr>
          <p:spPr bwMode="auto">
            <a:xfrm>
              <a:off x="3396" y="1564"/>
              <a:ext cx="231" cy="231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ea typeface="新細明體" pitchFamily="18" charset="-120"/>
                </a:rPr>
                <a:t>B</a:t>
              </a:r>
            </a:p>
          </p:txBody>
        </p:sp>
        <p:sp>
          <p:nvSpPr>
            <p:cNvPr id="63595" name="Oval 72"/>
            <p:cNvSpPr>
              <a:spLocks noChangeAspect="1" noChangeArrowheads="1"/>
            </p:cNvSpPr>
            <p:nvPr/>
          </p:nvSpPr>
          <p:spPr bwMode="auto">
            <a:xfrm>
              <a:off x="4260" y="1056"/>
              <a:ext cx="231" cy="231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solidFill>
                    <a:schemeClr val="tx2"/>
                  </a:solidFill>
                  <a:ea typeface="新細明體" pitchFamily="18" charset="-120"/>
                </a:rPr>
                <a:t>A</a:t>
              </a:r>
            </a:p>
          </p:txBody>
        </p:sp>
        <p:sp>
          <p:nvSpPr>
            <p:cNvPr id="63596" name="Oval 73"/>
            <p:cNvSpPr>
              <a:spLocks noChangeAspect="1" noChangeArrowheads="1"/>
            </p:cNvSpPr>
            <p:nvPr/>
          </p:nvSpPr>
          <p:spPr bwMode="auto">
            <a:xfrm>
              <a:off x="3780" y="2073"/>
              <a:ext cx="231" cy="231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ea typeface="新細明體" pitchFamily="18" charset="-120"/>
                </a:rPr>
                <a:t>E</a:t>
              </a:r>
            </a:p>
          </p:txBody>
        </p:sp>
        <p:cxnSp>
          <p:nvCxnSpPr>
            <p:cNvPr id="63597" name="AutoShape 74"/>
            <p:cNvCxnSpPr>
              <a:cxnSpLocks noChangeAspect="1" noChangeShapeType="1"/>
              <a:stCxn id="63595" idx="2"/>
              <a:endCxn id="63594" idx="0"/>
            </p:cNvCxnSpPr>
            <p:nvPr/>
          </p:nvCxnSpPr>
          <p:spPr bwMode="auto">
            <a:xfrm rot="10800000" flipV="1">
              <a:off x="3511" y="1171"/>
              <a:ext cx="736" cy="386"/>
            </a:xfrm>
            <a:prstGeom prst="curvedConnector2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3598" name="AutoShape 75"/>
            <p:cNvCxnSpPr>
              <a:cxnSpLocks noChangeAspect="1" noChangeShapeType="1"/>
              <a:stCxn id="63596" idx="2"/>
              <a:endCxn id="63594" idx="4"/>
            </p:cNvCxnSpPr>
            <p:nvPr/>
          </p:nvCxnSpPr>
          <p:spPr bwMode="auto">
            <a:xfrm rot="10800000">
              <a:off x="3511" y="1800"/>
              <a:ext cx="262" cy="388"/>
            </a:xfrm>
            <a:prstGeom prst="curvedConnector2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3599" name="AutoShape 76"/>
            <p:cNvCxnSpPr>
              <a:cxnSpLocks noChangeAspect="1" noChangeShapeType="1"/>
              <a:stCxn id="63596" idx="6"/>
              <a:endCxn id="63593" idx="3"/>
            </p:cNvCxnSpPr>
            <p:nvPr/>
          </p:nvCxnSpPr>
          <p:spPr bwMode="auto">
            <a:xfrm flipV="1">
              <a:off x="4016" y="1773"/>
              <a:ext cx="278" cy="415"/>
            </a:xfrm>
            <a:prstGeom prst="curvedConnector2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3600" name="AutoShape 77"/>
            <p:cNvCxnSpPr>
              <a:cxnSpLocks noChangeAspect="1" noChangeShapeType="1"/>
              <a:stCxn id="63595" idx="4"/>
              <a:endCxn id="63593" idx="0"/>
            </p:cNvCxnSpPr>
            <p:nvPr/>
          </p:nvCxnSpPr>
          <p:spPr bwMode="auto">
            <a:xfrm>
              <a:off x="4375" y="1298"/>
              <a:ext cx="1" cy="253"/>
            </a:xfrm>
            <a:prstGeom prst="straightConnector1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3601" name="AutoShape 78"/>
            <p:cNvCxnSpPr>
              <a:cxnSpLocks noChangeAspect="1" noChangeShapeType="1"/>
              <a:stCxn id="63594" idx="6"/>
              <a:endCxn id="63593" idx="2"/>
            </p:cNvCxnSpPr>
            <p:nvPr/>
          </p:nvCxnSpPr>
          <p:spPr bwMode="auto">
            <a:xfrm>
              <a:off x="3632" y="1679"/>
              <a:ext cx="616" cy="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3602" name="Oval 79"/>
            <p:cNvSpPr>
              <a:spLocks noChangeAspect="1" noChangeArrowheads="1"/>
            </p:cNvSpPr>
            <p:nvPr/>
          </p:nvSpPr>
          <p:spPr bwMode="auto">
            <a:xfrm>
              <a:off x="5119" y="1564"/>
              <a:ext cx="231" cy="231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solidFill>
                    <a:schemeClr val="tx2"/>
                  </a:solidFill>
                  <a:ea typeface="新細明體" pitchFamily="18" charset="-120"/>
                </a:rPr>
                <a:t>D</a:t>
              </a:r>
            </a:p>
          </p:txBody>
        </p:sp>
        <p:cxnSp>
          <p:nvCxnSpPr>
            <p:cNvPr id="63603" name="AutoShape 80"/>
            <p:cNvCxnSpPr>
              <a:cxnSpLocks noChangeAspect="1" noChangeShapeType="1"/>
              <a:stCxn id="63606" idx="6"/>
              <a:endCxn id="63602" idx="4"/>
            </p:cNvCxnSpPr>
            <p:nvPr/>
          </p:nvCxnSpPr>
          <p:spPr bwMode="auto">
            <a:xfrm flipV="1">
              <a:off x="4970" y="1806"/>
              <a:ext cx="264" cy="382"/>
            </a:xfrm>
            <a:prstGeom prst="curvedConnector2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3604" name="AutoShape 81"/>
            <p:cNvCxnSpPr>
              <a:cxnSpLocks noChangeAspect="1" noChangeShapeType="1"/>
              <a:stCxn id="63602" idx="0"/>
              <a:endCxn id="63595" idx="6"/>
            </p:cNvCxnSpPr>
            <p:nvPr/>
          </p:nvCxnSpPr>
          <p:spPr bwMode="auto">
            <a:xfrm rot="5400000" flipH="1">
              <a:off x="4678" y="995"/>
              <a:ext cx="380" cy="732"/>
            </a:xfrm>
            <a:prstGeom prst="curvedConnector2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3605" name="AutoShape 82"/>
            <p:cNvCxnSpPr>
              <a:cxnSpLocks noChangeAspect="1" noChangeShapeType="1"/>
              <a:stCxn id="63593" idx="6"/>
              <a:endCxn id="63602" idx="2"/>
            </p:cNvCxnSpPr>
            <p:nvPr/>
          </p:nvCxnSpPr>
          <p:spPr bwMode="auto">
            <a:xfrm>
              <a:off x="4503" y="1679"/>
              <a:ext cx="603" cy="0"/>
            </a:xfrm>
            <a:prstGeom prst="straightConnector1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3606" name="Oval 83"/>
            <p:cNvSpPr>
              <a:spLocks noChangeAspect="1" noChangeArrowheads="1"/>
            </p:cNvSpPr>
            <p:nvPr/>
          </p:nvSpPr>
          <p:spPr bwMode="auto">
            <a:xfrm>
              <a:off x="4734" y="2073"/>
              <a:ext cx="231" cy="231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ea typeface="新細明體" pitchFamily="18" charset="-120"/>
                </a:rPr>
                <a:t>F</a:t>
              </a:r>
            </a:p>
          </p:txBody>
        </p:sp>
        <p:cxnSp>
          <p:nvCxnSpPr>
            <p:cNvPr id="63607" name="AutoShape 84"/>
            <p:cNvCxnSpPr>
              <a:cxnSpLocks noChangeAspect="1" noChangeShapeType="1"/>
              <a:stCxn id="63593" idx="5"/>
              <a:endCxn id="63606" idx="2"/>
            </p:cNvCxnSpPr>
            <p:nvPr/>
          </p:nvCxnSpPr>
          <p:spPr bwMode="auto">
            <a:xfrm rot="16200000" flipH="1">
              <a:off x="4385" y="1846"/>
              <a:ext cx="415" cy="269"/>
            </a:xfrm>
            <a:prstGeom prst="curvedConnector2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3608" name="Text Box 85"/>
            <p:cNvSpPr txBox="1">
              <a:spLocks noChangeArrowheads="1"/>
            </p:cNvSpPr>
            <p:nvPr/>
          </p:nvSpPr>
          <p:spPr bwMode="auto">
            <a:xfrm>
              <a:off x="4408" y="912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 b="1" i="1" dirty="0">
                  <a:solidFill>
                    <a:schemeClr val="accent4"/>
                  </a:solidFill>
                  <a:latin typeface="Times New Roman" panose="02020603050405020304" pitchFamily="18" charset="0"/>
                  <a:ea typeface="新細明體" pitchFamily="18" charset="-120"/>
                </a:rPr>
                <a:t>0</a:t>
              </a:r>
            </a:p>
          </p:txBody>
        </p:sp>
        <p:sp>
          <p:nvSpPr>
            <p:cNvPr id="63609" name="Text Box 86"/>
            <p:cNvSpPr txBox="1">
              <a:spLocks noChangeArrowheads="1"/>
            </p:cNvSpPr>
            <p:nvPr/>
          </p:nvSpPr>
          <p:spPr bwMode="auto">
            <a:xfrm>
              <a:off x="5284" y="1433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 b="1" i="1">
                  <a:solidFill>
                    <a:schemeClr val="accent4"/>
                  </a:solidFill>
                  <a:latin typeface="Times New Roman" panose="02020603050405020304" pitchFamily="18" charset="0"/>
                  <a:ea typeface="新細明體" pitchFamily="18" charset="-120"/>
                  <a:sym typeface="Symbol" panose="05050102010706020507" pitchFamily="18" charset="2"/>
                </a:rPr>
                <a:t>3</a:t>
              </a:r>
            </a:p>
          </p:txBody>
        </p:sp>
        <p:sp>
          <p:nvSpPr>
            <p:cNvPr id="63610" name="Text Box 87"/>
            <p:cNvSpPr txBox="1">
              <a:spLocks noChangeArrowheads="1"/>
            </p:cNvSpPr>
            <p:nvPr/>
          </p:nvSpPr>
          <p:spPr bwMode="auto">
            <a:xfrm>
              <a:off x="4428" y="1433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 b="1" i="1">
                  <a:solidFill>
                    <a:schemeClr val="accent4"/>
                  </a:solidFill>
                  <a:latin typeface="Times New Roman" panose="02020603050405020304" pitchFamily="18" charset="0"/>
                  <a:ea typeface="新細明體" pitchFamily="18" charset="-120"/>
                  <a:sym typeface="Symbol" panose="05050102010706020507" pitchFamily="18" charset="2"/>
                </a:rPr>
                <a:t>2</a:t>
              </a:r>
            </a:p>
          </p:txBody>
        </p:sp>
        <p:sp>
          <p:nvSpPr>
            <p:cNvPr id="63611" name="Text Box 88"/>
            <p:cNvSpPr txBox="1">
              <a:spLocks noChangeArrowheads="1"/>
            </p:cNvSpPr>
            <p:nvPr/>
          </p:nvSpPr>
          <p:spPr bwMode="auto">
            <a:xfrm>
              <a:off x="3564" y="1433"/>
              <a:ext cx="18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 b="1" i="1" dirty="0">
                  <a:solidFill>
                    <a:schemeClr val="accent2"/>
                  </a:solidFill>
                  <a:latin typeface="Times New Roman" panose="02020603050405020304" pitchFamily="18" charset="0"/>
                  <a:ea typeface="新細明體" pitchFamily="18" charset="-120"/>
                  <a:sym typeface="Symbol" panose="05050102010706020507" pitchFamily="18" charset="2"/>
                </a:rPr>
                <a:t>8</a:t>
              </a:r>
            </a:p>
          </p:txBody>
        </p:sp>
        <p:sp>
          <p:nvSpPr>
            <p:cNvPr id="63612" name="Text Box 89"/>
            <p:cNvSpPr txBox="1">
              <a:spLocks noChangeArrowheads="1"/>
            </p:cNvSpPr>
            <p:nvPr/>
          </p:nvSpPr>
          <p:spPr bwMode="auto">
            <a:xfrm>
              <a:off x="3736" y="1889"/>
              <a:ext cx="18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 b="1" i="1">
                  <a:solidFill>
                    <a:schemeClr val="accent2"/>
                  </a:solidFill>
                  <a:latin typeface="Times New Roman" panose="02020603050405020304" pitchFamily="18" charset="0"/>
                  <a:ea typeface="新細明體" pitchFamily="18" charset="-120"/>
                  <a:sym typeface="Symbol" panose="05050102010706020507" pitchFamily="18" charset="2"/>
                </a:rPr>
                <a:t>5</a:t>
              </a:r>
            </a:p>
          </p:txBody>
        </p:sp>
        <p:sp>
          <p:nvSpPr>
            <p:cNvPr id="63613" name="Text Box 90"/>
            <p:cNvSpPr txBox="1">
              <a:spLocks noChangeArrowheads="1"/>
            </p:cNvSpPr>
            <p:nvPr/>
          </p:nvSpPr>
          <p:spPr bwMode="auto">
            <a:xfrm>
              <a:off x="4824" y="1889"/>
              <a:ext cx="237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3000" b="1" i="1">
                  <a:solidFill>
                    <a:schemeClr val="accent2"/>
                  </a:solidFill>
                  <a:latin typeface="Times New Roman" panose="02020603050405020304" pitchFamily="18" charset="0"/>
                  <a:ea typeface="新細明體" pitchFamily="18" charset="-120"/>
                  <a:sym typeface="Symbol" panose="05050102010706020507" pitchFamily="18" charset="2"/>
                </a:rPr>
                <a:t>8</a:t>
              </a:r>
            </a:p>
          </p:txBody>
        </p:sp>
        <p:sp>
          <p:nvSpPr>
            <p:cNvPr id="63614" name="Text Box 91"/>
            <p:cNvSpPr txBox="1">
              <a:spLocks noChangeArrowheads="1"/>
            </p:cNvSpPr>
            <p:nvPr/>
          </p:nvSpPr>
          <p:spPr bwMode="auto">
            <a:xfrm>
              <a:off x="4936" y="1065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latin typeface="Times New Roman" panose="02020603050405020304" pitchFamily="18" charset="0"/>
                  <a:ea typeface="新細明體" pitchFamily="18" charset="-120"/>
                </a:rPr>
                <a:t>4</a:t>
              </a:r>
            </a:p>
          </p:txBody>
        </p:sp>
        <p:sp>
          <p:nvSpPr>
            <p:cNvPr id="63615" name="Text Box 92"/>
            <p:cNvSpPr txBox="1">
              <a:spLocks noChangeArrowheads="1"/>
            </p:cNvSpPr>
            <p:nvPr/>
          </p:nvSpPr>
          <p:spPr bwMode="auto">
            <a:xfrm>
              <a:off x="3588" y="1104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solidFill>
                    <a:schemeClr val="tx2"/>
                  </a:solidFill>
                  <a:latin typeface="Times New Roman" panose="02020603050405020304" pitchFamily="18" charset="0"/>
                  <a:ea typeface="新細明體" pitchFamily="18" charset="-120"/>
                </a:rPr>
                <a:t>8</a:t>
              </a:r>
            </a:p>
          </p:txBody>
        </p:sp>
        <p:sp>
          <p:nvSpPr>
            <p:cNvPr id="63616" name="Text Box 93"/>
            <p:cNvSpPr txBox="1">
              <a:spLocks noChangeArrowheads="1"/>
            </p:cNvSpPr>
            <p:nvPr/>
          </p:nvSpPr>
          <p:spPr bwMode="auto">
            <a:xfrm>
              <a:off x="3828" y="1488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latin typeface="Times New Roman" panose="02020603050405020304" pitchFamily="18" charset="0"/>
                  <a:ea typeface="新細明體" pitchFamily="18" charset="-120"/>
                </a:rPr>
                <a:t>7</a:t>
              </a:r>
            </a:p>
          </p:txBody>
        </p:sp>
        <p:sp>
          <p:nvSpPr>
            <p:cNvPr id="63617" name="Text Box 94"/>
            <p:cNvSpPr txBox="1">
              <a:spLocks noChangeArrowheads="1"/>
            </p:cNvSpPr>
            <p:nvPr/>
          </p:nvSpPr>
          <p:spPr bwMode="auto">
            <a:xfrm>
              <a:off x="4740" y="1488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solidFill>
                    <a:schemeClr val="tx2"/>
                  </a:solidFill>
                  <a:latin typeface="Times New Roman" panose="02020603050405020304" pitchFamily="18" charset="0"/>
                  <a:ea typeface="新細明體" pitchFamily="18" charset="-120"/>
                </a:rPr>
                <a:t>1</a:t>
              </a:r>
            </a:p>
          </p:txBody>
        </p:sp>
        <p:sp>
          <p:nvSpPr>
            <p:cNvPr id="63618" name="Text Box 95"/>
            <p:cNvSpPr txBox="1">
              <a:spLocks noChangeArrowheads="1"/>
            </p:cNvSpPr>
            <p:nvPr/>
          </p:nvSpPr>
          <p:spPr bwMode="auto">
            <a:xfrm>
              <a:off x="3396" y="1992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latin typeface="Times New Roman" panose="02020603050405020304" pitchFamily="18" charset="0"/>
                  <a:ea typeface="新細明體" pitchFamily="18" charset="-120"/>
                </a:rPr>
                <a:t>2</a:t>
              </a:r>
            </a:p>
          </p:txBody>
        </p:sp>
        <p:sp>
          <p:nvSpPr>
            <p:cNvPr id="63619" name="Text Box 96"/>
            <p:cNvSpPr txBox="1">
              <a:spLocks noChangeArrowheads="1"/>
            </p:cNvSpPr>
            <p:nvPr/>
          </p:nvSpPr>
          <p:spPr bwMode="auto">
            <a:xfrm>
              <a:off x="5124" y="1992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solidFill>
                    <a:schemeClr val="tx2"/>
                  </a:solidFill>
                  <a:latin typeface="Times New Roman" panose="02020603050405020304" pitchFamily="18" charset="0"/>
                  <a:ea typeface="新細明體" pitchFamily="18" charset="-120"/>
                </a:rPr>
                <a:t>5</a:t>
              </a:r>
            </a:p>
          </p:txBody>
        </p:sp>
        <p:sp>
          <p:nvSpPr>
            <p:cNvPr id="63620" name="Text Box 97"/>
            <p:cNvSpPr txBox="1">
              <a:spLocks noChangeArrowheads="1"/>
            </p:cNvSpPr>
            <p:nvPr/>
          </p:nvSpPr>
          <p:spPr bwMode="auto">
            <a:xfrm>
              <a:off x="4164" y="1296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solidFill>
                    <a:schemeClr val="tx2"/>
                  </a:solidFill>
                  <a:latin typeface="Times New Roman" panose="02020603050405020304" pitchFamily="18" charset="0"/>
                  <a:ea typeface="新細明體" pitchFamily="18" charset="-120"/>
                </a:rPr>
                <a:t>2</a:t>
              </a:r>
            </a:p>
          </p:txBody>
        </p:sp>
        <p:sp>
          <p:nvSpPr>
            <p:cNvPr id="63621" name="Text Box 98"/>
            <p:cNvSpPr txBox="1">
              <a:spLocks noChangeArrowheads="1"/>
            </p:cNvSpPr>
            <p:nvPr/>
          </p:nvSpPr>
          <p:spPr bwMode="auto">
            <a:xfrm>
              <a:off x="4068" y="1824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solidFill>
                    <a:schemeClr val="tx2"/>
                  </a:solidFill>
                  <a:latin typeface="Times New Roman" panose="02020603050405020304" pitchFamily="18" charset="0"/>
                  <a:ea typeface="新細明體" pitchFamily="18" charset="-120"/>
                </a:rPr>
                <a:t>3</a:t>
              </a:r>
            </a:p>
          </p:txBody>
        </p:sp>
        <p:sp>
          <p:nvSpPr>
            <p:cNvPr id="63622" name="Text Box 99"/>
            <p:cNvSpPr txBox="1">
              <a:spLocks noChangeArrowheads="1"/>
            </p:cNvSpPr>
            <p:nvPr/>
          </p:nvSpPr>
          <p:spPr bwMode="auto">
            <a:xfrm>
              <a:off x="4476" y="1824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latin typeface="Times New Roman" panose="02020603050405020304" pitchFamily="18" charset="0"/>
                  <a:ea typeface="新細明體" pitchFamily="18" charset="-120"/>
                </a:rPr>
                <a:t>9</a:t>
              </a:r>
            </a:p>
          </p:txBody>
        </p:sp>
      </p:grpSp>
      <p:sp>
        <p:nvSpPr>
          <p:cNvPr id="63559" name="Freeform 100"/>
          <p:cNvSpPr>
            <a:spLocks/>
          </p:cNvSpPr>
          <p:nvPr/>
        </p:nvSpPr>
        <p:spPr bwMode="auto">
          <a:xfrm>
            <a:off x="7280275" y="4114801"/>
            <a:ext cx="3105150" cy="2390775"/>
          </a:xfrm>
          <a:custGeom>
            <a:avLst/>
            <a:gdLst>
              <a:gd name="T0" fmla="*/ 2147483647 w 1956"/>
              <a:gd name="T1" fmla="*/ 57964388 h 1506"/>
              <a:gd name="T2" fmla="*/ 2147483647 w 1956"/>
              <a:gd name="T3" fmla="*/ 375504075 h 1506"/>
              <a:gd name="T4" fmla="*/ 2147483647 w 1956"/>
              <a:gd name="T5" fmla="*/ 2147483647 h 1506"/>
              <a:gd name="T6" fmla="*/ 2147483647 w 1956"/>
              <a:gd name="T7" fmla="*/ 2147483647 h 1506"/>
              <a:gd name="T8" fmla="*/ 1370965000 w 1956"/>
              <a:gd name="T9" fmla="*/ 2147483647 h 1506"/>
              <a:gd name="T10" fmla="*/ 282257500 w 1956"/>
              <a:gd name="T11" fmla="*/ 2147483647 h 1506"/>
              <a:gd name="T12" fmla="*/ 85685313 w 1956"/>
              <a:gd name="T13" fmla="*/ 2147483647 h 1506"/>
              <a:gd name="T14" fmla="*/ 796369375 w 1956"/>
              <a:gd name="T15" fmla="*/ 2147483647 h 1506"/>
              <a:gd name="T16" fmla="*/ 1280239375 w 1956"/>
              <a:gd name="T17" fmla="*/ 1628020938 h 1506"/>
              <a:gd name="T18" fmla="*/ 1265118438 w 1956"/>
              <a:gd name="T19" fmla="*/ 418345938 h 1506"/>
              <a:gd name="T20" fmla="*/ 2147483647 w 1956"/>
              <a:gd name="T21" fmla="*/ 57964388 h 150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956"/>
              <a:gd name="T34" fmla="*/ 0 h 1506"/>
              <a:gd name="T35" fmla="*/ 1956 w 1956"/>
              <a:gd name="T36" fmla="*/ 1506 h 150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956" h="1506">
                <a:moveTo>
                  <a:pt x="886" y="23"/>
                </a:moveTo>
                <a:cubicBezTo>
                  <a:pt x="1061" y="20"/>
                  <a:pt x="1391" y="0"/>
                  <a:pt x="1552" y="149"/>
                </a:cubicBezTo>
                <a:cubicBezTo>
                  <a:pt x="1713" y="298"/>
                  <a:pt x="1956" y="787"/>
                  <a:pt x="1852" y="917"/>
                </a:cubicBezTo>
                <a:cubicBezTo>
                  <a:pt x="1748" y="1047"/>
                  <a:pt x="1146" y="847"/>
                  <a:pt x="928" y="930"/>
                </a:cubicBezTo>
                <a:cubicBezTo>
                  <a:pt x="710" y="1013"/>
                  <a:pt x="680" y="1330"/>
                  <a:pt x="544" y="1416"/>
                </a:cubicBezTo>
                <a:cubicBezTo>
                  <a:pt x="408" y="1502"/>
                  <a:pt x="197" y="1506"/>
                  <a:pt x="112" y="1446"/>
                </a:cubicBezTo>
                <a:cubicBezTo>
                  <a:pt x="27" y="1386"/>
                  <a:pt x="0" y="1150"/>
                  <a:pt x="34" y="1056"/>
                </a:cubicBezTo>
                <a:cubicBezTo>
                  <a:pt x="68" y="962"/>
                  <a:pt x="237" y="950"/>
                  <a:pt x="316" y="882"/>
                </a:cubicBezTo>
                <a:cubicBezTo>
                  <a:pt x="395" y="814"/>
                  <a:pt x="477" y="765"/>
                  <a:pt x="508" y="646"/>
                </a:cubicBezTo>
                <a:cubicBezTo>
                  <a:pt x="539" y="527"/>
                  <a:pt x="439" y="270"/>
                  <a:pt x="502" y="166"/>
                </a:cubicBezTo>
                <a:cubicBezTo>
                  <a:pt x="565" y="62"/>
                  <a:pt x="711" y="26"/>
                  <a:pt x="886" y="23"/>
                </a:cubicBezTo>
                <a:close/>
              </a:path>
            </a:pathLst>
          </a:custGeom>
          <a:solidFill>
            <a:srgbClr val="FFFFFF">
              <a:alpha val="50196"/>
            </a:srgbClr>
          </a:solidFill>
          <a:ln w="12700">
            <a:solidFill>
              <a:schemeClr val="tx2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63560" name="Oval 101"/>
          <p:cNvSpPr>
            <a:spLocks noChangeAspect="1" noChangeArrowheads="1"/>
          </p:cNvSpPr>
          <p:nvPr/>
        </p:nvSpPr>
        <p:spPr bwMode="auto">
          <a:xfrm>
            <a:off x="8307388" y="5167313"/>
            <a:ext cx="366712" cy="36671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zh-TW" sz="1800">
                <a:solidFill>
                  <a:schemeClr val="tx2"/>
                </a:solidFill>
                <a:ea typeface="新細明體" pitchFamily="18" charset="-120"/>
              </a:rPr>
              <a:t>C</a:t>
            </a:r>
          </a:p>
        </p:txBody>
      </p:sp>
      <p:sp>
        <p:nvSpPr>
          <p:cNvPr id="63561" name="Oval 102"/>
          <p:cNvSpPr>
            <a:spLocks noChangeAspect="1" noChangeArrowheads="1"/>
          </p:cNvSpPr>
          <p:nvPr/>
        </p:nvSpPr>
        <p:spPr bwMode="auto">
          <a:xfrm>
            <a:off x="6934201" y="5167313"/>
            <a:ext cx="366713" cy="366712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zh-TW" sz="1800">
                <a:ea typeface="新細明體" pitchFamily="18" charset="-120"/>
              </a:rPr>
              <a:t>B</a:t>
            </a:r>
          </a:p>
        </p:txBody>
      </p:sp>
      <p:sp>
        <p:nvSpPr>
          <p:cNvPr id="63562" name="Oval 103"/>
          <p:cNvSpPr>
            <a:spLocks noChangeAspect="1" noChangeArrowheads="1"/>
          </p:cNvSpPr>
          <p:nvPr/>
        </p:nvSpPr>
        <p:spPr bwMode="auto">
          <a:xfrm>
            <a:off x="8305801" y="4360863"/>
            <a:ext cx="366713" cy="36671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zh-TW" sz="1800">
                <a:solidFill>
                  <a:schemeClr val="tx2"/>
                </a:solidFill>
                <a:ea typeface="新細明體" pitchFamily="18" charset="-120"/>
              </a:rPr>
              <a:t>A</a:t>
            </a:r>
          </a:p>
        </p:txBody>
      </p:sp>
      <p:sp>
        <p:nvSpPr>
          <p:cNvPr id="63563" name="Oval 104"/>
          <p:cNvSpPr>
            <a:spLocks noChangeAspect="1" noChangeArrowheads="1"/>
          </p:cNvSpPr>
          <p:nvPr/>
        </p:nvSpPr>
        <p:spPr bwMode="auto">
          <a:xfrm>
            <a:off x="7543801" y="5975351"/>
            <a:ext cx="366713" cy="366713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zh-TW" sz="1800">
                <a:solidFill>
                  <a:schemeClr val="tx2"/>
                </a:solidFill>
                <a:ea typeface="新細明體" pitchFamily="18" charset="-120"/>
              </a:rPr>
              <a:t>E</a:t>
            </a:r>
          </a:p>
        </p:txBody>
      </p:sp>
      <p:cxnSp>
        <p:nvCxnSpPr>
          <p:cNvPr id="63564" name="AutoShape 105"/>
          <p:cNvCxnSpPr>
            <a:cxnSpLocks noChangeAspect="1" noChangeShapeType="1"/>
            <a:stCxn id="63562" idx="2"/>
            <a:endCxn id="63561" idx="0"/>
          </p:cNvCxnSpPr>
          <p:nvPr/>
        </p:nvCxnSpPr>
        <p:spPr bwMode="auto">
          <a:xfrm rot="10800000" flipV="1">
            <a:off x="7116763" y="4543426"/>
            <a:ext cx="1168400" cy="612775"/>
          </a:xfrm>
          <a:prstGeom prst="curvedConnector2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565" name="AutoShape 106"/>
          <p:cNvCxnSpPr>
            <a:cxnSpLocks noChangeAspect="1" noChangeShapeType="1"/>
            <a:stCxn id="63563" idx="2"/>
            <a:endCxn id="63561" idx="4"/>
          </p:cNvCxnSpPr>
          <p:nvPr/>
        </p:nvCxnSpPr>
        <p:spPr bwMode="auto">
          <a:xfrm rot="10800000">
            <a:off x="7116763" y="5541963"/>
            <a:ext cx="406400" cy="615950"/>
          </a:xfrm>
          <a:prstGeom prst="curvedConnector2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566" name="AutoShape 107"/>
          <p:cNvCxnSpPr>
            <a:cxnSpLocks noChangeAspect="1" noChangeShapeType="1"/>
            <a:stCxn id="63563" idx="6"/>
            <a:endCxn id="63560" idx="3"/>
          </p:cNvCxnSpPr>
          <p:nvPr/>
        </p:nvCxnSpPr>
        <p:spPr bwMode="auto">
          <a:xfrm flipV="1">
            <a:off x="7927975" y="5499101"/>
            <a:ext cx="431800" cy="658813"/>
          </a:xfrm>
          <a:prstGeom prst="curvedConnector2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567" name="AutoShape 108"/>
          <p:cNvCxnSpPr>
            <a:cxnSpLocks noChangeAspect="1" noChangeShapeType="1"/>
            <a:stCxn id="63562" idx="4"/>
            <a:endCxn id="63560" idx="0"/>
          </p:cNvCxnSpPr>
          <p:nvPr/>
        </p:nvCxnSpPr>
        <p:spPr bwMode="auto">
          <a:xfrm>
            <a:off x="8488364" y="4745039"/>
            <a:ext cx="1587" cy="401637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568" name="AutoShape 109"/>
          <p:cNvCxnSpPr>
            <a:cxnSpLocks noChangeAspect="1" noChangeShapeType="1"/>
            <a:stCxn id="63561" idx="6"/>
            <a:endCxn id="63560" idx="2"/>
          </p:cNvCxnSpPr>
          <p:nvPr/>
        </p:nvCxnSpPr>
        <p:spPr bwMode="auto">
          <a:xfrm>
            <a:off x="7308850" y="5349875"/>
            <a:ext cx="9779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3569" name="Oval 110"/>
          <p:cNvSpPr>
            <a:spLocks noChangeAspect="1" noChangeArrowheads="1"/>
          </p:cNvSpPr>
          <p:nvPr/>
        </p:nvSpPr>
        <p:spPr bwMode="auto">
          <a:xfrm>
            <a:off x="9669463" y="5167313"/>
            <a:ext cx="366712" cy="36671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zh-TW" sz="1800">
                <a:solidFill>
                  <a:schemeClr val="tx2"/>
                </a:solidFill>
                <a:ea typeface="新細明體" pitchFamily="18" charset="-120"/>
              </a:rPr>
              <a:t>D</a:t>
            </a:r>
          </a:p>
        </p:txBody>
      </p:sp>
      <p:cxnSp>
        <p:nvCxnSpPr>
          <p:cNvPr id="63570" name="AutoShape 111"/>
          <p:cNvCxnSpPr>
            <a:cxnSpLocks noChangeAspect="1" noChangeShapeType="1"/>
            <a:stCxn id="63573" idx="6"/>
            <a:endCxn id="63569" idx="4"/>
          </p:cNvCxnSpPr>
          <p:nvPr/>
        </p:nvCxnSpPr>
        <p:spPr bwMode="auto">
          <a:xfrm flipV="1">
            <a:off x="9432925" y="5551489"/>
            <a:ext cx="419100" cy="606425"/>
          </a:xfrm>
          <a:prstGeom prst="curvedConnector2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571" name="AutoShape 112"/>
          <p:cNvCxnSpPr>
            <a:cxnSpLocks noChangeAspect="1" noChangeShapeType="1"/>
            <a:stCxn id="63569" idx="0"/>
            <a:endCxn id="63562" idx="6"/>
          </p:cNvCxnSpPr>
          <p:nvPr/>
        </p:nvCxnSpPr>
        <p:spPr bwMode="auto">
          <a:xfrm rot="5400000" flipH="1">
            <a:off x="8969375" y="4264025"/>
            <a:ext cx="603250" cy="1162050"/>
          </a:xfrm>
          <a:prstGeom prst="curvedConnector2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572" name="AutoShape 113"/>
          <p:cNvCxnSpPr>
            <a:cxnSpLocks noChangeAspect="1" noChangeShapeType="1"/>
            <a:stCxn id="63560" idx="6"/>
            <a:endCxn id="63569" idx="2"/>
          </p:cNvCxnSpPr>
          <p:nvPr/>
        </p:nvCxnSpPr>
        <p:spPr bwMode="auto">
          <a:xfrm>
            <a:off x="8691563" y="5349875"/>
            <a:ext cx="957262" cy="0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3573" name="Oval 114"/>
          <p:cNvSpPr>
            <a:spLocks noChangeAspect="1" noChangeArrowheads="1"/>
          </p:cNvSpPr>
          <p:nvPr/>
        </p:nvSpPr>
        <p:spPr bwMode="auto">
          <a:xfrm>
            <a:off x="9058276" y="5975351"/>
            <a:ext cx="366713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zh-TW" sz="1800">
                <a:ea typeface="新細明體" pitchFamily="18" charset="-120"/>
              </a:rPr>
              <a:t>F</a:t>
            </a:r>
          </a:p>
        </p:txBody>
      </p:sp>
      <p:cxnSp>
        <p:nvCxnSpPr>
          <p:cNvPr id="63574" name="AutoShape 115"/>
          <p:cNvCxnSpPr>
            <a:cxnSpLocks noChangeAspect="1" noChangeShapeType="1"/>
            <a:stCxn id="63560" idx="5"/>
            <a:endCxn id="63573" idx="2"/>
          </p:cNvCxnSpPr>
          <p:nvPr/>
        </p:nvCxnSpPr>
        <p:spPr bwMode="auto">
          <a:xfrm rot="16200000" flipH="1">
            <a:off x="8504238" y="5614988"/>
            <a:ext cx="658813" cy="427038"/>
          </a:xfrm>
          <a:prstGeom prst="curvedConnector2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3575" name="Text Box 116"/>
          <p:cNvSpPr txBox="1">
            <a:spLocks noChangeArrowheads="1"/>
          </p:cNvSpPr>
          <p:nvPr/>
        </p:nvSpPr>
        <p:spPr bwMode="auto">
          <a:xfrm>
            <a:off x="8540750" y="4132263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zh-TW" sz="1800" b="1" i="1" dirty="0">
                <a:solidFill>
                  <a:schemeClr val="accent4"/>
                </a:solidFill>
                <a:latin typeface="Times New Roman" panose="02020603050405020304" pitchFamily="18" charset="0"/>
                <a:ea typeface="新細明體" pitchFamily="18" charset="-120"/>
              </a:rPr>
              <a:t>0</a:t>
            </a:r>
          </a:p>
        </p:txBody>
      </p:sp>
      <p:sp>
        <p:nvSpPr>
          <p:cNvPr id="63576" name="Text Box 117"/>
          <p:cNvSpPr txBox="1">
            <a:spLocks noChangeArrowheads="1"/>
          </p:cNvSpPr>
          <p:nvPr/>
        </p:nvSpPr>
        <p:spPr bwMode="auto">
          <a:xfrm>
            <a:off x="9931400" y="4959351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zh-TW" sz="1800" b="1" i="1">
                <a:solidFill>
                  <a:schemeClr val="accent4"/>
                </a:solidFill>
                <a:latin typeface="Times New Roman" panose="02020603050405020304" pitchFamily="18" charset="0"/>
                <a:ea typeface="新細明體" pitchFamily="18" charset="-120"/>
                <a:sym typeface="Symbol" panose="05050102010706020507" pitchFamily="18" charset="2"/>
              </a:rPr>
              <a:t>3</a:t>
            </a:r>
          </a:p>
        </p:txBody>
      </p:sp>
      <p:sp>
        <p:nvSpPr>
          <p:cNvPr id="63577" name="Text Box 118"/>
          <p:cNvSpPr txBox="1">
            <a:spLocks noChangeArrowheads="1"/>
          </p:cNvSpPr>
          <p:nvPr/>
        </p:nvSpPr>
        <p:spPr bwMode="auto">
          <a:xfrm>
            <a:off x="8572500" y="4959351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zh-TW" sz="1800" b="1" i="1">
                <a:solidFill>
                  <a:schemeClr val="accent4"/>
                </a:solidFill>
                <a:latin typeface="Times New Roman" panose="02020603050405020304" pitchFamily="18" charset="0"/>
                <a:ea typeface="新細明體" pitchFamily="18" charset="-120"/>
                <a:sym typeface="Symbol" panose="05050102010706020507" pitchFamily="18" charset="2"/>
              </a:rPr>
              <a:t>2</a:t>
            </a:r>
          </a:p>
        </p:txBody>
      </p:sp>
      <p:sp>
        <p:nvSpPr>
          <p:cNvPr id="63578" name="Text Box 119"/>
          <p:cNvSpPr txBox="1">
            <a:spLocks noChangeArrowheads="1"/>
          </p:cNvSpPr>
          <p:nvPr/>
        </p:nvSpPr>
        <p:spPr bwMode="auto">
          <a:xfrm>
            <a:off x="7032625" y="4895850"/>
            <a:ext cx="37702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zh-TW" sz="3000" b="1" i="1">
                <a:solidFill>
                  <a:schemeClr val="accent2"/>
                </a:solidFill>
                <a:latin typeface="Times New Roman" panose="02020603050405020304" pitchFamily="18" charset="0"/>
                <a:ea typeface="新細明體" pitchFamily="18" charset="-120"/>
                <a:sym typeface="Symbol" panose="05050102010706020507" pitchFamily="18" charset="2"/>
              </a:rPr>
              <a:t>7</a:t>
            </a:r>
          </a:p>
        </p:txBody>
      </p:sp>
      <p:sp>
        <p:nvSpPr>
          <p:cNvPr id="63579" name="Text Box 120"/>
          <p:cNvSpPr txBox="1">
            <a:spLocks noChangeArrowheads="1"/>
          </p:cNvSpPr>
          <p:nvPr/>
        </p:nvSpPr>
        <p:spPr bwMode="auto">
          <a:xfrm>
            <a:off x="7473950" y="5683251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zh-TW" sz="1800" b="1" i="1">
                <a:solidFill>
                  <a:schemeClr val="accent4"/>
                </a:solidFill>
                <a:latin typeface="Times New Roman" panose="02020603050405020304" pitchFamily="18" charset="0"/>
                <a:ea typeface="新細明體" pitchFamily="18" charset="-120"/>
                <a:sym typeface="Symbol" panose="05050102010706020507" pitchFamily="18" charset="2"/>
              </a:rPr>
              <a:t>5</a:t>
            </a:r>
          </a:p>
        </p:txBody>
      </p:sp>
      <p:sp>
        <p:nvSpPr>
          <p:cNvPr id="63580" name="Text Box 121"/>
          <p:cNvSpPr txBox="1">
            <a:spLocks noChangeArrowheads="1"/>
          </p:cNvSpPr>
          <p:nvPr/>
        </p:nvSpPr>
        <p:spPr bwMode="auto">
          <a:xfrm>
            <a:off x="9239250" y="568325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zh-TW" sz="1800" b="1" i="1">
                <a:solidFill>
                  <a:schemeClr val="accent2"/>
                </a:solidFill>
                <a:latin typeface="Times New Roman" panose="02020603050405020304" pitchFamily="18" charset="0"/>
                <a:ea typeface="新細明體" pitchFamily="18" charset="-120"/>
                <a:sym typeface="Symbol" panose="05050102010706020507" pitchFamily="18" charset="2"/>
              </a:rPr>
              <a:t>8</a:t>
            </a:r>
          </a:p>
        </p:txBody>
      </p:sp>
      <p:sp>
        <p:nvSpPr>
          <p:cNvPr id="63581" name="Text Box 122"/>
          <p:cNvSpPr txBox="1">
            <a:spLocks noChangeArrowheads="1"/>
          </p:cNvSpPr>
          <p:nvPr/>
        </p:nvSpPr>
        <p:spPr bwMode="auto">
          <a:xfrm>
            <a:off x="9378950" y="4375151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zh-TW" sz="1800">
                <a:latin typeface="Times New Roman" panose="02020603050405020304" pitchFamily="18" charset="0"/>
                <a:ea typeface="新細明體" pitchFamily="18" charset="-120"/>
              </a:rPr>
              <a:t>4</a:t>
            </a:r>
          </a:p>
        </p:txBody>
      </p:sp>
      <p:sp>
        <p:nvSpPr>
          <p:cNvPr id="63582" name="Text Box 123"/>
          <p:cNvSpPr txBox="1">
            <a:spLocks noChangeArrowheads="1"/>
          </p:cNvSpPr>
          <p:nvPr/>
        </p:nvSpPr>
        <p:spPr bwMode="auto">
          <a:xfrm>
            <a:off x="7239000" y="4437063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zh-TW" sz="1800">
                <a:latin typeface="Times New Roman" panose="02020603050405020304" pitchFamily="18" charset="0"/>
                <a:ea typeface="新細明體" pitchFamily="18" charset="-120"/>
              </a:rPr>
              <a:t>8</a:t>
            </a:r>
          </a:p>
        </p:txBody>
      </p:sp>
      <p:sp>
        <p:nvSpPr>
          <p:cNvPr id="63583" name="Text Box 124"/>
          <p:cNvSpPr txBox="1">
            <a:spLocks noChangeArrowheads="1"/>
          </p:cNvSpPr>
          <p:nvPr/>
        </p:nvSpPr>
        <p:spPr bwMode="auto">
          <a:xfrm>
            <a:off x="7620000" y="5046663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zh-TW" sz="1800">
                <a:latin typeface="Times New Roman" panose="02020603050405020304" pitchFamily="18" charset="0"/>
                <a:ea typeface="新細明體" pitchFamily="18" charset="-120"/>
              </a:rPr>
              <a:t>7</a:t>
            </a:r>
          </a:p>
        </p:txBody>
      </p:sp>
      <p:sp>
        <p:nvSpPr>
          <p:cNvPr id="63584" name="Text Box 125"/>
          <p:cNvSpPr txBox="1">
            <a:spLocks noChangeArrowheads="1"/>
          </p:cNvSpPr>
          <p:nvPr/>
        </p:nvSpPr>
        <p:spPr bwMode="auto">
          <a:xfrm>
            <a:off x="9067800" y="5046663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zh-TW" sz="1800">
                <a:solidFill>
                  <a:schemeClr val="tx2"/>
                </a:solidFill>
                <a:latin typeface="Times New Roman" panose="02020603050405020304" pitchFamily="18" charset="0"/>
                <a:ea typeface="新細明體" pitchFamily="18" charset="-120"/>
              </a:rPr>
              <a:t>1</a:t>
            </a:r>
          </a:p>
        </p:txBody>
      </p:sp>
      <p:sp>
        <p:nvSpPr>
          <p:cNvPr id="63585" name="Text Box 126"/>
          <p:cNvSpPr txBox="1">
            <a:spLocks noChangeArrowheads="1"/>
          </p:cNvSpPr>
          <p:nvPr/>
        </p:nvSpPr>
        <p:spPr bwMode="auto">
          <a:xfrm>
            <a:off x="6934200" y="5846763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zh-TW" sz="1800">
                <a:solidFill>
                  <a:schemeClr val="tx2"/>
                </a:solidFill>
                <a:latin typeface="Times New Roman" panose="02020603050405020304" pitchFamily="18" charset="0"/>
                <a:ea typeface="新細明體" pitchFamily="18" charset="-120"/>
              </a:rPr>
              <a:t>2</a:t>
            </a:r>
          </a:p>
        </p:txBody>
      </p:sp>
      <p:sp>
        <p:nvSpPr>
          <p:cNvPr id="63586" name="Text Box 127"/>
          <p:cNvSpPr txBox="1">
            <a:spLocks noChangeArrowheads="1"/>
          </p:cNvSpPr>
          <p:nvPr/>
        </p:nvSpPr>
        <p:spPr bwMode="auto">
          <a:xfrm>
            <a:off x="9677400" y="5846763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zh-TW" sz="1800">
                <a:solidFill>
                  <a:schemeClr val="tx2"/>
                </a:solidFill>
                <a:latin typeface="Times New Roman" panose="02020603050405020304" pitchFamily="18" charset="0"/>
                <a:ea typeface="新細明體" pitchFamily="18" charset="-120"/>
              </a:rPr>
              <a:t>5</a:t>
            </a:r>
          </a:p>
        </p:txBody>
      </p:sp>
      <p:sp>
        <p:nvSpPr>
          <p:cNvPr id="63587" name="Text Box 128"/>
          <p:cNvSpPr txBox="1">
            <a:spLocks noChangeArrowheads="1"/>
          </p:cNvSpPr>
          <p:nvPr/>
        </p:nvSpPr>
        <p:spPr bwMode="auto">
          <a:xfrm>
            <a:off x="8153400" y="4741863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zh-TW" sz="1800">
                <a:solidFill>
                  <a:schemeClr val="tx2"/>
                </a:solidFill>
                <a:latin typeface="Times New Roman" panose="02020603050405020304" pitchFamily="18" charset="0"/>
                <a:ea typeface="新細明體" pitchFamily="18" charset="-120"/>
              </a:rPr>
              <a:t>2</a:t>
            </a:r>
          </a:p>
        </p:txBody>
      </p:sp>
      <p:sp>
        <p:nvSpPr>
          <p:cNvPr id="63588" name="Text Box 129"/>
          <p:cNvSpPr txBox="1">
            <a:spLocks noChangeArrowheads="1"/>
          </p:cNvSpPr>
          <p:nvPr/>
        </p:nvSpPr>
        <p:spPr bwMode="auto">
          <a:xfrm>
            <a:off x="8001000" y="5580063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zh-TW" sz="1800">
                <a:solidFill>
                  <a:schemeClr val="tx2"/>
                </a:solidFill>
                <a:latin typeface="Times New Roman" panose="02020603050405020304" pitchFamily="18" charset="0"/>
                <a:ea typeface="新細明體" pitchFamily="18" charset="-120"/>
              </a:rPr>
              <a:t>3</a:t>
            </a:r>
          </a:p>
        </p:txBody>
      </p:sp>
      <p:sp>
        <p:nvSpPr>
          <p:cNvPr id="63589" name="Text Box 130"/>
          <p:cNvSpPr txBox="1">
            <a:spLocks noChangeArrowheads="1"/>
          </p:cNvSpPr>
          <p:nvPr/>
        </p:nvSpPr>
        <p:spPr bwMode="auto">
          <a:xfrm>
            <a:off x="8648700" y="5580063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zh-TW" sz="1800">
                <a:latin typeface="Times New Roman" panose="02020603050405020304" pitchFamily="18" charset="0"/>
                <a:ea typeface="新細明體" pitchFamily="18" charset="-120"/>
              </a:rPr>
              <a:t>9</a:t>
            </a:r>
          </a:p>
        </p:txBody>
      </p:sp>
      <p:sp>
        <p:nvSpPr>
          <p:cNvPr id="63590" name="Rectangle 131"/>
          <p:cNvSpPr>
            <a:spLocks noChangeArrowheads="1"/>
          </p:cNvSpPr>
          <p:nvPr/>
        </p:nvSpPr>
        <p:spPr bwMode="auto">
          <a:xfrm rot="230089">
            <a:off x="8759825" y="3133726"/>
            <a:ext cx="41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zh-TW" sz="1800">
                <a:latin typeface="Times New Roman" panose="02020603050405020304" pitchFamily="18" charset="0"/>
                <a:ea typeface="新細明體" pitchFamily="18" charset="-120"/>
              </a:rPr>
              <a:t>55</a:t>
            </a:r>
            <a:endParaRPr lang="en-US" altLang="zh-TW" sz="1800" baseline="-25000">
              <a:latin typeface="Times New Roman" panose="02020603050405020304" pitchFamily="18" charset="0"/>
              <a:ea typeface="新細明體" pitchFamily="18" charset="-120"/>
            </a:endParaRPr>
          </a:p>
        </p:txBody>
      </p:sp>
      <p:sp>
        <p:nvSpPr>
          <p:cNvPr id="63591" name="Text Box 132"/>
          <p:cNvSpPr txBox="1">
            <a:spLocks noChangeArrowheads="1"/>
          </p:cNvSpPr>
          <p:nvPr/>
        </p:nvSpPr>
        <p:spPr bwMode="auto">
          <a:xfrm>
            <a:off x="4295775" y="115889"/>
            <a:ext cx="6457950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l"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zh-TW" sz="2000" dirty="0">
                <a:latin typeface="+mn-lt"/>
                <a:ea typeface="新細明體" pitchFamily="18" charset="-120"/>
              </a:rPr>
              <a:t>Pull in one of the vertices with </a:t>
            </a:r>
            <a:r>
              <a:rPr lang="en-US" altLang="zh-TW" sz="2000" b="1" dirty="0">
                <a:solidFill>
                  <a:schemeClr val="accent2"/>
                </a:solidFill>
                <a:latin typeface="+mn-lt"/>
                <a:ea typeface="新細明體" pitchFamily="18" charset="-120"/>
              </a:rPr>
              <a:t>red labels</a:t>
            </a:r>
          </a:p>
          <a:p>
            <a:pPr algn="l"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zh-TW" sz="2000" dirty="0">
                <a:latin typeface="+mn-lt"/>
                <a:ea typeface="新細明體" pitchFamily="18" charset="-120"/>
              </a:rPr>
              <a:t>The relaxation of edges updates the labels of </a:t>
            </a:r>
            <a:r>
              <a:rPr lang="en-US" altLang="zh-TW" sz="2000" b="1" dirty="0">
                <a:solidFill>
                  <a:schemeClr val="accent2"/>
                </a:solidFill>
                <a:latin typeface="+mn-lt"/>
                <a:ea typeface="新細明體" pitchFamily="18" charset="-120"/>
              </a:rPr>
              <a:t>LARGER font size</a:t>
            </a:r>
          </a:p>
        </p:txBody>
      </p:sp>
    </p:spTree>
    <p:extLst>
      <p:ext uri="{BB962C8B-B14F-4D97-AF65-F5344CB8AC3E}">
        <p14:creationId xmlns:p14="http://schemas.microsoft.com/office/powerpoint/2010/main" val="30220064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ea typeface="新細明體" pitchFamily="18" charset="-120"/>
              </a:rPr>
              <a:t>Example</a:t>
            </a:r>
            <a:endParaRPr lang="en-US" altLang="zh-TW" dirty="0" smtClean="0">
              <a:ea typeface="新細明體" pitchFamily="18" charset="-120"/>
            </a:endParaRPr>
          </a:p>
        </p:txBody>
      </p:sp>
      <p:sp>
        <p:nvSpPr>
          <p:cNvPr id="64517" name="Freeform 3"/>
          <p:cNvSpPr>
            <a:spLocks/>
          </p:cNvSpPr>
          <p:nvPr/>
        </p:nvSpPr>
        <p:spPr bwMode="auto">
          <a:xfrm>
            <a:off x="2192339" y="1695450"/>
            <a:ext cx="3711575" cy="2387600"/>
          </a:xfrm>
          <a:custGeom>
            <a:avLst/>
            <a:gdLst>
              <a:gd name="T0" fmla="*/ 2147483647 w 2338"/>
              <a:gd name="T1" fmla="*/ 0 h 1504"/>
              <a:gd name="T2" fmla="*/ 2147483647 w 2338"/>
              <a:gd name="T3" fmla="*/ 463708750 h 1504"/>
              <a:gd name="T4" fmla="*/ 2147483647 w 2338"/>
              <a:gd name="T5" fmla="*/ 2147483647 h 1504"/>
              <a:gd name="T6" fmla="*/ 2147483647 w 2338"/>
              <a:gd name="T7" fmla="*/ 2147483647 h 1504"/>
              <a:gd name="T8" fmla="*/ 2147483647 w 2338"/>
              <a:gd name="T9" fmla="*/ 2147483647 h 1504"/>
              <a:gd name="T10" fmla="*/ 1055946263 w 2338"/>
              <a:gd name="T11" fmla="*/ 2147483647 h 1504"/>
              <a:gd name="T12" fmla="*/ 254536575 w 2338"/>
              <a:gd name="T13" fmla="*/ 2147483647 h 1504"/>
              <a:gd name="T14" fmla="*/ 103327200 w 2338"/>
              <a:gd name="T15" fmla="*/ 1572577500 h 1504"/>
              <a:gd name="T16" fmla="*/ 874495013 w 2338"/>
              <a:gd name="T17" fmla="*/ 347781563 h 1504"/>
              <a:gd name="T18" fmla="*/ 2147483647 w 2338"/>
              <a:gd name="T19" fmla="*/ 75604688 h 1504"/>
              <a:gd name="T20" fmla="*/ 2147483647 w 2338"/>
              <a:gd name="T21" fmla="*/ 0 h 150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338"/>
              <a:gd name="T34" fmla="*/ 0 h 1504"/>
              <a:gd name="T35" fmla="*/ 2338 w 2338"/>
              <a:gd name="T36" fmla="*/ 1504 h 150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338" h="1504">
                <a:moveTo>
                  <a:pt x="1271" y="0"/>
                </a:moveTo>
                <a:cubicBezTo>
                  <a:pt x="1459" y="15"/>
                  <a:pt x="1840" y="26"/>
                  <a:pt x="1996" y="184"/>
                </a:cubicBezTo>
                <a:cubicBezTo>
                  <a:pt x="2152" y="342"/>
                  <a:pt x="2338" y="822"/>
                  <a:pt x="2207" y="950"/>
                </a:cubicBezTo>
                <a:cubicBezTo>
                  <a:pt x="2076" y="1078"/>
                  <a:pt x="1426" y="883"/>
                  <a:pt x="1211" y="954"/>
                </a:cubicBezTo>
                <a:cubicBezTo>
                  <a:pt x="996" y="1025"/>
                  <a:pt x="1049" y="1286"/>
                  <a:pt x="917" y="1374"/>
                </a:cubicBezTo>
                <a:cubicBezTo>
                  <a:pt x="785" y="1462"/>
                  <a:pt x="555" y="1504"/>
                  <a:pt x="419" y="1482"/>
                </a:cubicBezTo>
                <a:cubicBezTo>
                  <a:pt x="283" y="1460"/>
                  <a:pt x="164" y="1385"/>
                  <a:pt x="101" y="1242"/>
                </a:cubicBezTo>
                <a:cubicBezTo>
                  <a:pt x="38" y="1099"/>
                  <a:pt x="0" y="808"/>
                  <a:pt x="41" y="624"/>
                </a:cubicBezTo>
                <a:cubicBezTo>
                  <a:pt x="82" y="440"/>
                  <a:pt x="210" y="237"/>
                  <a:pt x="347" y="138"/>
                </a:cubicBezTo>
                <a:cubicBezTo>
                  <a:pt x="484" y="39"/>
                  <a:pt x="709" y="53"/>
                  <a:pt x="863" y="30"/>
                </a:cubicBezTo>
                <a:cubicBezTo>
                  <a:pt x="1017" y="7"/>
                  <a:pt x="1186" y="6"/>
                  <a:pt x="1271" y="0"/>
                </a:cubicBezTo>
                <a:close/>
              </a:path>
            </a:pathLst>
          </a:custGeom>
          <a:solidFill>
            <a:srgbClr val="FFFFFF">
              <a:alpha val="50196"/>
            </a:srgbClr>
          </a:solidFill>
          <a:ln w="12700">
            <a:solidFill>
              <a:schemeClr val="tx2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chemeClr val="accent4"/>
              </a:solidFill>
            </a:endParaRPr>
          </a:p>
        </p:txBody>
      </p:sp>
      <p:sp>
        <p:nvSpPr>
          <p:cNvPr id="64518" name="Oval 4"/>
          <p:cNvSpPr>
            <a:spLocks noChangeAspect="1" noChangeArrowheads="1"/>
          </p:cNvSpPr>
          <p:nvPr/>
        </p:nvSpPr>
        <p:spPr bwMode="auto">
          <a:xfrm>
            <a:off x="3716338" y="2711451"/>
            <a:ext cx="366712" cy="366713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zh-TW" sz="1800">
                <a:solidFill>
                  <a:schemeClr val="tx2"/>
                </a:solidFill>
                <a:ea typeface="新細明體" pitchFamily="18" charset="-120"/>
              </a:rPr>
              <a:t>C</a:t>
            </a:r>
          </a:p>
        </p:txBody>
      </p:sp>
      <p:sp>
        <p:nvSpPr>
          <p:cNvPr id="64519" name="Oval 5"/>
          <p:cNvSpPr>
            <a:spLocks noChangeAspect="1" noChangeArrowheads="1"/>
          </p:cNvSpPr>
          <p:nvPr/>
        </p:nvSpPr>
        <p:spPr bwMode="auto">
          <a:xfrm>
            <a:off x="2343151" y="2711451"/>
            <a:ext cx="366713" cy="366713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zh-TW" sz="1800">
                <a:solidFill>
                  <a:schemeClr val="tx2"/>
                </a:solidFill>
                <a:ea typeface="新細明體" pitchFamily="18" charset="-120"/>
              </a:rPr>
              <a:t>B</a:t>
            </a:r>
          </a:p>
        </p:txBody>
      </p:sp>
      <p:sp>
        <p:nvSpPr>
          <p:cNvPr id="64520" name="Oval 6"/>
          <p:cNvSpPr>
            <a:spLocks noChangeAspect="1" noChangeArrowheads="1"/>
          </p:cNvSpPr>
          <p:nvPr/>
        </p:nvSpPr>
        <p:spPr bwMode="auto">
          <a:xfrm>
            <a:off x="3714751" y="1905001"/>
            <a:ext cx="366713" cy="366713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zh-TW" sz="1800">
                <a:solidFill>
                  <a:schemeClr val="tx2"/>
                </a:solidFill>
                <a:ea typeface="新細明體" pitchFamily="18" charset="-120"/>
              </a:rPr>
              <a:t>A</a:t>
            </a:r>
          </a:p>
        </p:txBody>
      </p:sp>
      <p:sp>
        <p:nvSpPr>
          <p:cNvPr id="64521" name="Oval 7"/>
          <p:cNvSpPr>
            <a:spLocks noChangeAspect="1" noChangeArrowheads="1"/>
          </p:cNvSpPr>
          <p:nvPr/>
        </p:nvSpPr>
        <p:spPr bwMode="auto">
          <a:xfrm>
            <a:off x="2952751" y="3519488"/>
            <a:ext cx="366713" cy="36671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zh-TW" sz="1800">
                <a:solidFill>
                  <a:schemeClr val="tx2"/>
                </a:solidFill>
                <a:ea typeface="新細明體" pitchFamily="18" charset="-120"/>
              </a:rPr>
              <a:t>E</a:t>
            </a:r>
          </a:p>
        </p:txBody>
      </p:sp>
      <p:cxnSp>
        <p:nvCxnSpPr>
          <p:cNvPr id="64522" name="AutoShape 8"/>
          <p:cNvCxnSpPr>
            <a:cxnSpLocks noChangeAspect="1" noChangeShapeType="1"/>
            <a:stCxn id="64520" idx="2"/>
            <a:endCxn id="64519" idx="0"/>
          </p:cNvCxnSpPr>
          <p:nvPr/>
        </p:nvCxnSpPr>
        <p:spPr bwMode="auto">
          <a:xfrm rot="10800000" flipV="1">
            <a:off x="2525713" y="2087563"/>
            <a:ext cx="1168400" cy="603250"/>
          </a:xfrm>
          <a:prstGeom prst="curvedConnector2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4523" name="AutoShape 9"/>
          <p:cNvCxnSpPr>
            <a:cxnSpLocks noChangeAspect="1" noChangeShapeType="1"/>
            <a:stCxn id="64521" idx="2"/>
            <a:endCxn id="64519" idx="4"/>
          </p:cNvCxnSpPr>
          <p:nvPr/>
        </p:nvCxnSpPr>
        <p:spPr bwMode="auto">
          <a:xfrm rot="10800000">
            <a:off x="2525713" y="3095626"/>
            <a:ext cx="406400" cy="606425"/>
          </a:xfrm>
          <a:prstGeom prst="curvedConnector2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4524" name="AutoShape 10"/>
          <p:cNvCxnSpPr>
            <a:cxnSpLocks noChangeAspect="1" noChangeShapeType="1"/>
            <a:stCxn id="64521" idx="6"/>
            <a:endCxn id="64518" idx="3"/>
          </p:cNvCxnSpPr>
          <p:nvPr/>
        </p:nvCxnSpPr>
        <p:spPr bwMode="auto">
          <a:xfrm flipV="1">
            <a:off x="3336925" y="3043238"/>
            <a:ext cx="431800" cy="658812"/>
          </a:xfrm>
          <a:prstGeom prst="curvedConnector2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4525" name="AutoShape 11"/>
          <p:cNvCxnSpPr>
            <a:cxnSpLocks noChangeAspect="1" noChangeShapeType="1"/>
            <a:stCxn id="64520" idx="4"/>
            <a:endCxn id="64518" idx="0"/>
          </p:cNvCxnSpPr>
          <p:nvPr/>
        </p:nvCxnSpPr>
        <p:spPr bwMode="auto">
          <a:xfrm>
            <a:off x="3897314" y="2289175"/>
            <a:ext cx="1587" cy="401638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4526" name="AutoShape 12"/>
          <p:cNvCxnSpPr>
            <a:cxnSpLocks noChangeAspect="1" noChangeShapeType="1"/>
            <a:stCxn id="64519" idx="6"/>
            <a:endCxn id="64518" idx="2"/>
          </p:cNvCxnSpPr>
          <p:nvPr/>
        </p:nvCxnSpPr>
        <p:spPr bwMode="auto">
          <a:xfrm>
            <a:off x="2727326" y="2894013"/>
            <a:ext cx="968375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4527" name="Oval 13"/>
          <p:cNvSpPr>
            <a:spLocks noChangeAspect="1" noChangeArrowheads="1"/>
          </p:cNvSpPr>
          <p:nvPr/>
        </p:nvSpPr>
        <p:spPr bwMode="auto">
          <a:xfrm>
            <a:off x="5078413" y="2711451"/>
            <a:ext cx="366712" cy="366713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zh-TW" sz="1800">
                <a:solidFill>
                  <a:schemeClr val="tx2"/>
                </a:solidFill>
                <a:ea typeface="新細明體" pitchFamily="18" charset="-120"/>
              </a:rPr>
              <a:t>D</a:t>
            </a:r>
          </a:p>
        </p:txBody>
      </p:sp>
      <p:cxnSp>
        <p:nvCxnSpPr>
          <p:cNvPr id="64528" name="AutoShape 14"/>
          <p:cNvCxnSpPr>
            <a:cxnSpLocks noChangeAspect="1" noChangeShapeType="1"/>
            <a:stCxn id="64531" idx="6"/>
            <a:endCxn id="64527" idx="4"/>
          </p:cNvCxnSpPr>
          <p:nvPr/>
        </p:nvCxnSpPr>
        <p:spPr bwMode="auto">
          <a:xfrm flipV="1">
            <a:off x="4841875" y="3095626"/>
            <a:ext cx="419100" cy="606425"/>
          </a:xfrm>
          <a:prstGeom prst="curvedConnector2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4529" name="AutoShape 15"/>
          <p:cNvCxnSpPr>
            <a:cxnSpLocks noChangeAspect="1" noChangeShapeType="1"/>
            <a:stCxn id="64527" idx="0"/>
            <a:endCxn id="64520" idx="6"/>
          </p:cNvCxnSpPr>
          <p:nvPr/>
        </p:nvCxnSpPr>
        <p:spPr bwMode="auto">
          <a:xfrm rot="5400000" flipH="1">
            <a:off x="4378325" y="1808163"/>
            <a:ext cx="603250" cy="1162050"/>
          </a:xfrm>
          <a:prstGeom prst="curvedConnector2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4530" name="AutoShape 16"/>
          <p:cNvCxnSpPr>
            <a:cxnSpLocks noChangeAspect="1" noChangeShapeType="1"/>
            <a:stCxn id="64518" idx="6"/>
            <a:endCxn id="64527" idx="2"/>
          </p:cNvCxnSpPr>
          <p:nvPr/>
        </p:nvCxnSpPr>
        <p:spPr bwMode="auto">
          <a:xfrm>
            <a:off x="4100513" y="2894013"/>
            <a:ext cx="957262" cy="0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4531" name="Oval 17"/>
          <p:cNvSpPr>
            <a:spLocks noChangeAspect="1" noChangeArrowheads="1"/>
          </p:cNvSpPr>
          <p:nvPr/>
        </p:nvSpPr>
        <p:spPr bwMode="auto">
          <a:xfrm>
            <a:off x="4467226" y="3519488"/>
            <a:ext cx="366713" cy="366712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zh-TW" sz="1800">
                <a:ea typeface="新細明體" pitchFamily="18" charset="-120"/>
              </a:rPr>
              <a:t>F</a:t>
            </a:r>
          </a:p>
        </p:txBody>
      </p:sp>
      <p:cxnSp>
        <p:nvCxnSpPr>
          <p:cNvPr id="64532" name="AutoShape 18"/>
          <p:cNvCxnSpPr>
            <a:cxnSpLocks noChangeAspect="1" noChangeShapeType="1"/>
            <a:stCxn id="64518" idx="5"/>
            <a:endCxn id="64531" idx="2"/>
          </p:cNvCxnSpPr>
          <p:nvPr/>
        </p:nvCxnSpPr>
        <p:spPr bwMode="auto">
          <a:xfrm rot="16200000" flipH="1">
            <a:off x="3913188" y="3159125"/>
            <a:ext cx="658812" cy="427038"/>
          </a:xfrm>
          <a:prstGeom prst="curvedConnector2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4533" name="Text Box 19"/>
          <p:cNvSpPr txBox="1">
            <a:spLocks noChangeArrowheads="1"/>
          </p:cNvSpPr>
          <p:nvPr/>
        </p:nvSpPr>
        <p:spPr bwMode="auto">
          <a:xfrm>
            <a:off x="3949700" y="1676401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zh-TW" sz="1800" b="1" i="1" dirty="0">
                <a:solidFill>
                  <a:schemeClr val="accent4"/>
                </a:solidFill>
                <a:latin typeface="Times New Roman" panose="02020603050405020304" pitchFamily="18" charset="0"/>
                <a:ea typeface="新細明體" pitchFamily="18" charset="-120"/>
              </a:rPr>
              <a:t>0</a:t>
            </a:r>
          </a:p>
        </p:txBody>
      </p:sp>
      <p:sp>
        <p:nvSpPr>
          <p:cNvPr id="64534" name="Text Box 20"/>
          <p:cNvSpPr txBox="1">
            <a:spLocks noChangeArrowheads="1"/>
          </p:cNvSpPr>
          <p:nvPr/>
        </p:nvSpPr>
        <p:spPr bwMode="auto">
          <a:xfrm>
            <a:off x="5340350" y="250348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zh-TW" sz="1800" b="1" i="1">
                <a:solidFill>
                  <a:schemeClr val="accent4"/>
                </a:solidFill>
                <a:latin typeface="Times New Roman" panose="02020603050405020304" pitchFamily="18" charset="0"/>
                <a:ea typeface="新細明體" pitchFamily="18" charset="-120"/>
                <a:sym typeface="Symbol" panose="05050102010706020507" pitchFamily="18" charset="2"/>
              </a:rPr>
              <a:t>3</a:t>
            </a:r>
          </a:p>
        </p:txBody>
      </p:sp>
      <p:sp>
        <p:nvSpPr>
          <p:cNvPr id="64535" name="Text Box 21"/>
          <p:cNvSpPr txBox="1">
            <a:spLocks noChangeArrowheads="1"/>
          </p:cNvSpPr>
          <p:nvPr/>
        </p:nvSpPr>
        <p:spPr bwMode="auto">
          <a:xfrm>
            <a:off x="3981450" y="250348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zh-TW" sz="1800" b="1" i="1">
                <a:solidFill>
                  <a:schemeClr val="accent4"/>
                </a:solidFill>
                <a:latin typeface="Times New Roman" panose="02020603050405020304" pitchFamily="18" charset="0"/>
                <a:ea typeface="新細明體" pitchFamily="18" charset="-120"/>
                <a:sym typeface="Symbol" panose="05050102010706020507" pitchFamily="18" charset="2"/>
              </a:rPr>
              <a:t>2</a:t>
            </a:r>
          </a:p>
        </p:txBody>
      </p:sp>
      <p:sp>
        <p:nvSpPr>
          <p:cNvPr id="64536" name="Text Box 22"/>
          <p:cNvSpPr txBox="1">
            <a:spLocks noChangeArrowheads="1"/>
          </p:cNvSpPr>
          <p:nvPr/>
        </p:nvSpPr>
        <p:spPr bwMode="auto">
          <a:xfrm>
            <a:off x="2609850" y="250348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zh-TW" sz="1800" b="1" i="1">
                <a:solidFill>
                  <a:schemeClr val="accent4"/>
                </a:solidFill>
                <a:latin typeface="Times New Roman" panose="02020603050405020304" pitchFamily="18" charset="0"/>
                <a:ea typeface="新細明體" pitchFamily="18" charset="-120"/>
                <a:sym typeface="Symbol" panose="05050102010706020507" pitchFamily="18" charset="2"/>
              </a:rPr>
              <a:t>7</a:t>
            </a:r>
          </a:p>
        </p:txBody>
      </p:sp>
      <p:sp>
        <p:nvSpPr>
          <p:cNvPr id="64537" name="Text Box 23"/>
          <p:cNvSpPr txBox="1">
            <a:spLocks noChangeArrowheads="1"/>
          </p:cNvSpPr>
          <p:nvPr/>
        </p:nvSpPr>
        <p:spPr bwMode="auto">
          <a:xfrm>
            <a:off x="2824163" y="322738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zh-TW" sz="1800" b="1" i="1">
                <a:solidFill>
                  <a:schemeClr val="accent4"/>
                </a:solidFill>
                <a:latin typeface="Times New Roman" panose="02020603050405020304" pitchFamily="18" charset="0"/>
                <a:ea typeface="新細明體" pitchFamily="18" charset="-120"/>
                <a:sym typeface="Symbol" panose="05050102010706020507" pitchFamily="18" charset="2"/>
              </a:rPr>
              <a:t>5</a:t>
            </a:r>
          </a:p>
        </p:txBody>
      </p:sp>
      <p:sp>
        <p:nvSpPr>
          <p:cNvPr id="64538" name="Text Box 24"/>
          <p:cNvSpPr txBox="1">
            <a:spLocks noChangeArrowheads="1"/>
          </p:cNvSpPr>
          <p:nvPr/>
        </p:nvSpPr>
        <p:spPr bwMode="auto">
          <a:xfrm>
            <a:off x="4648200" y="3227388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zh-TW" sz="1800" b="1" i="1" dirty="0">
                <a:solidFill>
                  <a:schemeClr val="accent2"/>
                </a:solidFill>
                <a:latin typeface="Times New Roman" panose="02020603050405020304" pitchFamily="18" charset="0"/>
                <a:ea typeface="新細明體" pitchFamily="18" charset="-120"/>
                <a:sym typeface="Symbol" panose="05050102010706020507" pitchFamily="18" charset="2"/>
              </a:rPr>
              <a:t>8</a:t>
            </a:r>
          </a:p>
        </p:txBody>
      </p:sp>
      <p:sp>
        <p:nvSpPr>
          <p:cNvPr id="64539" name="Text Box 25"/>
          <p:cNvSpPr txBox="1">
            <a:spLocks noChangeArrowheads="1"/>
          </p:cNvSpPr>
          <p:nvPr/>
        </p:nvSpPr>
        <p:spPr bwMode="auto">
          <a:xfrm>
            <a:off x="4787900" y="191928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zh-TW" sz="1800">
                <a:latin typeface="Times New Roman" panose="02020603050405020304" pitchFamily="18" charset="0"/>
                <a:ea typeface="新細明體" pitchFamily="18" charset="-120"/>
              </a:rPr>
              <a:t>4</a:t>
            </a:r>
          </a:p>
        </p:txBody>
      </p:sp>
      <p:sp>
        <p:nvSpPr>
          <p:cNvPr id="64540" name="Text Box 26"/>
          <p:cNvSpPr txBox="1">
            <a:spLocks noChangeArrowheads="1"/>
          </p:cNvSpPr>
          <p:nvPr/>
        </p:nvSpPr>
        <p:spPr bwMode="auto">
          <a:xfrm>
            <a:off x="2647950" y="1981201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zh-TW" sz="1800">
                <a:latin typeface="Times New Roman" panose="02020603050405020304" pitchFamily="18" charset="0"/>
                <a:ea typeface="新細明體" pitchFamily="18" charset="-120"/>
              </a:rPr>
              <a:t>8</a:t>
            </a:r>
          </a:p>
        </p:txBody>
      </p:sp>
      <p:sp>
        <p:nvSpPr>
          <p:cNvPr id="64541" name="Text Box 27"/>
          <p:cNvSpPr txBox="1">
            <a:spLocks noChangeArrowheads="1"/>
          </p:cNvSpPr>
          <p:nvPr/>
        </p:nvSpPr>
        <p:spPr bwMode="auto">
          <a:xfrm>
            <a:off x="3028950" y="2590801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zh-TW" sz="1800">
                <a:latin typeface="Times New Roman" panose="02020603050405020304" pitchFamily="18" charset="0"/>
                <a:ea typeface="新細明體" pitchFamily="18" charset="-120"/>
              </a:rPr>
              <a:t>7</a:t>
            </a:r>
          </a:p>
        </p:txBody>
      </p:sp>
      <p:sp>
        <p:nvSpPr>
          <p:cNvPr id="64542" name="Text Box 28"/>
          <p:cNvSpPr txBox="1">
            <a:spLocks noChangeArrowheads="1"/>
          </p:cNvSpPr>
          <p:nvPr/>
        </p:nvSpPr>
        <p:spPr bwMode="auto">
          <a:xfrm>
            <a:off x="4476750" y="2590801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zh-TW" sz="1800">
                <a:solidFill>
                  <a:schemeClr val="tx2"/>
                </a:solidFill>
                <a:latin typeface="Times New Roman" panose="02020603050405020304" pitchFamily="18" charset="0"/>
                <a:ea typeface="新細明體" pitchFamily="18" charset="-120"/>
              </a:rPr>
              <a:t>1</a:t>
            </a:r>
          </a:p>
        </p:txBody>
      </p:sp>
      <p:sp>
        <p:nvSpPr>
          <p:cNvPr id="64543" name="Text Box 29"/>
          <p:cNvSpPr txBox="1">
            <a:spLocks noChangeArrowheads="1"/>
          </p:cNvSpPr>
          <p:nvPr/>
        </p:nvSpPr>
        <p:spPr bwMode="auto">
          <a:xfrm>
            <a:off x="2343150" y="3390901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zh-TW" sz="1800">
                <a:latin typeface="Times New Roman" panose="02020603050405020304" pitchFamily="18" charset="0"/>
                <a:ea typeface="新細明體" pitchFamily="18" charset="-120"/>
              </a:rPr>
              <a:t>2</a:t>
            </a:r>
          </a:p>
        </p:txBody>
      </p:sp>
      <p:sp>
        <p:nvSpPr>
          <p:cNvPr id="64544" name="Text Box 30"/>
          <p:cNvSpPr txBox="1">
            <a:spLocks noChangeArrowheads="1"/>
          </p:cNvSpPr>
          <p:nvPr/>
        </p:nvSpPr>
        <p:spPr bwMode="auto">
          <a:xfrm>
            <a:off x="5086350" y="3390901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zh-TW" sz="1800">
                <a:solidFill>
                  <a:schemeClr val="tx2"/>
                </a:solidFill>
                <a:latin typeface="Times New Roman" panose="02020603050405020304" pitchFamily="18" charset="0"/>
                <a:ea typeface="新細明體" pitchFamily="18" charset="-120"/>
              </a:rPr>
              <a:t>5</a:t>
            </a:r>
          </a:p>
        </p:txBody>
      </p:sp>
      <p:sp>
        <p:nvSpPr>
          <p:cNvPr id="64545" name="Text Box 31"/>
          <p:cNvSpPr txBox="1">
            <a:spLocks noChangeArrowheads="1"/>
          </p:cNvSpPr>
          <p:nvPr/>
        </p:nvSpPr>
        <p:spPr bwMode="auto">
          <a:xfrm>
            <a:off x="3562350" y="2286001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zh-TW" sz="1800">
                <a:solidFill>
                  <a:schemeClr val="tx2"/>
                </a:solidFill>
                <a:latin typeface="Times New Roman" panose="02020603050405020304" pitchFamily="18" charset="0"/>
                <a:ea typeface="新細明體" pitchFamily="18" charset="-120"/>
              </a:rPr>
              <a:t>2</a:t>
            </a:r>
          </a:p>
        </p:txBody>
      </p:sp>
      <p:sp>
        <p:nvSpPr>
          <p:cNvPr id="64546" name="Text Box 32"/>
          <p:cNvSpPr txBox="1">
            <a:spLocks noChangeArrowheads="1"/>
          </p:cNvSpPr>
          <p:nvPr/>
        </p:nvSpPr>
        <p:spPr bwMode="auto">
          <a:xfrm>
            <a:off x="3409950" y="3124201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zh-TW" sz="1800">
                <a:solidFill>
                  <a:schemeClr val="tx2"/>
                </a:solidFill>
                <a:latin typeface="Times New Roman" panose="02020603050405020304" pitchFamily="18" charset="0"/>
                <a:ea typeface="新細明體" pitchFamily="18" charset="-120"/>
              </a:rPr>
              <a:t>3</a:t>
            </a:r>
          </a:p>
        </p:txBody>
      </p:sp>
      <p:sp>
        <p:nvSpPr>
          <p:cNvPr id="64547" name="Text Box 33"/>
          <p:cNvSpPr txBox="1">
            <a:spLocks noChangeArrowheads="1"/>
          </p:cNvSpPr>
          <p:nvPr/>
        </p:nvSpPr>
        <p:spPr bwMode="auto">
          <a:xfrm>
            <a:off x="4057650" y="3124201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zh-TW" sz="1800">
                <a:latin typeface="Times New Roman" panose="02020603050405020304" pitchFamily="18" charset="0"/>
                <a:ea typeface="新細明體" pitchFamily="18" charset="-120"/>
              </a:rPr>
              <a:t>9</a:t>
            </a:r>
          </a:p>
        </p:txBody>
      </p:sp>
      <p:sp>
        <p:nvSpPr>
          <p:cNvPr id="64548" name="Freeform 34"/>
          <p:cNvSpPr>
            <a:spLocks/>
          </p:cNvSpPr>
          <p:nvPr/>
        </p:nvSpPr>
        <p:spPr bwMode="auto">
          <a:xfrm>
            <a:off x="6454776" y="3810000"/>
            <a:ext cx="3567113" cy="2459038"/>
          </a:xfrm>
          <a:custGeom>
            <a:avLst/>
            <a:gdLst>
              <a:gd name="T0" fmla="*/ 2147483647 w 2247"/>
              <a:gd name="T1" fmla="*/ 57964399 h 1549"/>
              <a:gd name="T2" fmla="*/ 2147483647 w 2247"/>
              <a:gd name="T3" fmla="*/ 375504151 h 1549"/>
              <a:gd name="T4" fmla="*/ 2147483647 w 2247"/>
              <a:gd name="T5" fmla="*/ 2147483647 h 1549"/>
              <a:gd name="T6" fmla="*/ 2147483647 w 2247"/>
              <a:gd name="T7" fmla="*/ 2147483647 h 1549"/>
              <a:gd name="T8" fmla="*/ 1139110785 w 2247"/>
              <a:gd name="T9" fmla="*/ 2147483647 h 1549"/>
              <a:gd name="T10" fmla="*/ 126007830 w 2247"/>
              <a:gd name="T11" fmla="*/ 2147483647 h 1549"/>
              <a:gd name="T12" fmla="*/ 383063804 w 2247"/>
              <a:gd name="T13" fmla="*/ 1149191484 h 1549"/>
              <a:gd name="T14" fmla="*/ 1350803939 w 2247"/>
              <a:gd name="T15" fmla="*/ 347781633 h 1549"/>
              <a:gd name="T16" fmla="*/ 2147483647 w 2247"/>
              <a:gd name="T17" fmla="*/ 57964399 h 154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247"/>
              <a:gd name="T28" fmla="*/ 0 h 1549"/>
              <a:gd name="T29" fmla="*/ 2247 w 2247"/>
              <a:gd name="T30" fmla="*/ 1549 h 154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247" h="1549">
                <a:moveTo>
                  <a:pt x="1274" y="23"/>
                </a:moveTo>
                <a:cubicBezTo>
                  <a:pt x="1508" y="25"/>
                  <a:pt x="1779" y="0"/>
                  <a:pt x="1940" y="149"/>
                </a:cubicBezTo>
                <a:cubicBezTo>
                  <a:pt x="2101" y="298"/>
                  <a:pt x="2247" y="698"/>
                  <a:pt x="2240" y="917"/>
                </a:cubicBezTo>
                <a:cubicBezTo>
                  <a:pt x="2233" y="1136"/>
                  <a:pt x="2197" y="1373"/>
                  <a:pt x="1899" y="1461"/>
                </a:cubicBezTo>
                <a:cubicBezTo>
                  <a:pt x="1601" y="1549"/>
                  <a:pt x="760" y="1516"/>
                  <a:pt x="452" y="1446"/>
                </a:cubicBezTo>
                <a:cubicBezTo>
                  <a:pt x="144" y="1376"/>
                  <a:pt x="100" y="1203"/>
                  <a:pt x="50" y="1038"/>
                </a:cubicBezTo>
                <a:cubicBezTo>
                  <a:pt x="0" y="873"/>
                  <a:pt x="71" y="606"/>
                  <a:pt x="152" y="456"/>
                </a:cubicBezTo>
                <a:cubicBezTo>
                  <a:pt x="233" y="306"/>
                  <a:pt x="349" y="210"/>
                  <a:pt x="536" y="138"/>
                </a:cubicBezTo>
                <a:cubicBezTo>
                  <a:pt x="723" y="66"/>
                  <a:pt x="1040" y="21"/>
                  <a:pt x="1274" y="23"/>
                </a:cubicBezTo>
                <a:close/>
              </a:path>
            </a:pathLst>
          </a:custGeom>
          <a:solidFill>
            <a:srgbClr val="FFFFFF">
              <a:alpha val="50196"/>
            </a:srgbClr>
          </a:solidFill>
          <a:ln w="12700">
            <a:solidFill>
              <a:schemeClr val="tx2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64549" name="Oval 35"/>
          <p:cNvSpPr>
            <a:spLocks noChangeAspect="1" noChangeArrowheads="1"/>
          </p:cNvSpPr>
          <p:nvPr/>
        </p:nvSpPr>
        <p:spPr bwMode="auto">
          <a:xfrm>
            <a:off x="8097838" y="4862513"/>
            <a:ext cx="366712" cy="36671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zh-TW" sz="1800">
                <a:solidFill>
                  <a:schemeClr val="tx2"/>
                </a:solidFill>
                <a:ea typeface="新細明體" pitchFamily="18" charset="-120"/>
              </a:rPr>
              <a:t>C</a:t>
            </a:r>
          </a:p>
        </p:txBody>
      </p:sp>
      <p:sp>
        <p:nvSpPr>
          <p:cNvPr id="64550" name="Oval 36"/>
          <p:cNvSpPr>
            <a:spLocks noChangeAspect="1" noChangeArrowheads="1"/>
          </p:cNvSpPr>
          <p:nvPr/>
        </p:nvSpPr>
        <p:spPr bwMode="auto">
          <a:xfrm>
            <a:off x="6724651" y="4862513"/>
            <a:ext cx="366713" cy="36671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zh-TW" sz="1800">
                <a:solidFill>
                  <a:schemeClr val="tx2"/>
                </a:solidFill>
                <a:ea typeface="新細明體" pitchFamily="18" charset="-120"/>
              </a:rPr>
              <a:t>B</a:t>
            </a:r>
          </a:p>
        </p:txBody>
      </p:sp>
      <p:sp>
        <p:nvSpPr>
          <p:cNvPr id="64551" name="Oval 37"/>
          <p:cNvSpPr>
            <a:spLocks noChangeAspect="1" noChangeArrowheads="1"/>
          </p:cNvSpPr>
          <p:nvPr/>
        </p:nvSpPr>
        <p:spPr bwMode="auto">
          <a:xfrm>
            <a:off x="8096251" y="4056063"/>
            <a:ext cx="366713" cy="36671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zh-TW" sz="1800">
                <a:solidFill>
                  <a:schemeClr val="tx2"/>
                </a:solidFill>
                <a:ea typeface="新細明體" pitchFamily="18" charset="-120"/>
              </a:rPr>
              <a:t>A</a:t>
            </a:r>
          </a:p>
        </p:txBody>
      </p:sp>
      <p:sp>
        <p:nvSpPr>
          <p:cNvPr id="64552" name="Oval 38"/>
          <p:cNvSpPr>
            <a:spLocks noChangeAspect="1" noChangeArrowheads="1"/>
          </p:cNvSpPr>
          <p:nvPr/>
        </p:nvSpPr>
        <p:spPr bwMode="auto">
          <a:xfrm>
            <a:off x="7334251" y="5670551"/>
            <a:ext cx="366713" cy="366713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zh-TW" sz="1800">
                <a:solidFill>
                  <a:schemeClr val="tx2"/>
                </a:solidFill>
                <a:ea typeface="新細明體" pitchFamily="18" charset="-120"/>
              </a:rPr>
              <a:t>E</a:t>
            </a:r>
          </a:p>
        </p:txBody>
      </p:sp>
      <p:cxnSp>
        <p:nvCxnSpPr>
          <p:cNvPr id="64553" name="AutoShape 39"/>
          <p:cNvCxnSpPr>
            <a:cxnSpLocks noChangeAspect="1" noChangeShapeType="1"/>
            <a:stCxn id="64551" idx="2"/>
            <a:endCxn id="64550" idx="0"/>
          </p:cNvCxnSpPr>
          <p:nvPr/>
        </p:nvCxnSpPr>
        <p:spPr bwMode="auto">
          <a:xfrm rot="10800000" flipV="1">
            <a:off x="6907213" y="4238625"/>
            <a:ext cx="1168400" cy="603250"/>
          </a:xfrm>
          <a:prstGeom prst="curvedConnector2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4554" name="AutoShape 40"/>
          <p:cNvCxnSpPr>
            <a:cxnSpLocks noChangeAspect="1" noChangeShapeType="1"/>
            <a:stCxn id="64552" idx="2"/>
            <a:endCxn id="64550" idx="4"/>
          </p:cNvCxnSpPr>
          <p:nvPr/>
        </p:nvCxnSpPr>
        <p:spPr bwMode="auto">
          <a:xfrm rot="10800000">
            <a:off x="6907213" y="5246689"/>
            <a:ext cx="406400" cy="606425"/>
          </a:xfrm>
          <a:prstGeom prst="curvedConnector2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4555" name="AutoShape 41"/>
          <p:cNvCxnSpPr>
            <a:cxnSpLocks noChangeAspect="1" noChangeShapeType="1"/>
            <a:stCxn id="64552" idx="6"/>
            <a:endCxn id="64549" idx="3"/>
          </p:cNvCxnSpPr>
          <p:nvPr/>
        </p:nvCxnSpPr>
        <p:spPr bwMode="auto">
          <a:xfrm flipV="1">
            <a:off x="7718425" y="5194301"/>
            <a:ext cx="431800" cy="658813"/>
          </a:xfrm>
          <a:prstGeom prst="curvedConnector2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4556" name="AutoShape 42"/>
          <p:cNvCxnSpPr>
            <a:cxnSpLocks noChangeAspect="1" noChangeShapeType="1"/>
            <a:stCxn id="64551" idx="4"/>
            <a:endCxn id="64549" idx="0"/>
          </p:cNvCxnSpPr>
          <p:nvPr/>
        </p:nvCxnSpPr>
        <p:spPr bwMode="auto">
          <a:xfrm>
            <a:off x="8278814" y="4440239"/>
            <a:ext cx="1587" cy="401637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4557" name="AutoShape 43"/>
          <p:cNvCxnSpPr>
            <a:cxnSpLocks noChangeAspect="1" noChangeShapeType="1"/>
            <a:stCxn id="64550" idx="6"/>
            <a:endCxn id="64549" idx="2"/>
          </p:cNvCxnSpPr>
          <p:nvPr/>
        </p:nvCxnSpPr>
        <p:spPr bwMode="auto">
          <a:xfrm>
            <a:off x="7108826" y="5045075"/>
            <a:ext cx="968375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4558" name="Oval 44"/>
          <p:cNvSpPr>
            <a:spLocks noChangeAspect="1" noChangeArrowheads="1"/>
          </p:cNvSpPr>
          <p:nvPr/>
        </p:nvSpPr>
        <p:spPr bwMode="auto">
          <a:xfrm>
            <a:off x="9459913" y="4862513"/>
            <a:ext cx="366712" cy="36671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zh-TW" sz="1800">
                <a:solidFill>
                  <a:schemeClr val="tx2"/>
                </a:solidFill>
                <a:ea typeface="新細明體" pitchFamily="18" charset="-120"/>
              </a:rPr>
              <a:t>D</a:t>
            </a:r>
          </a:p>
        </p:txBody>
      </p:sp>
      <p:cxnSp>
        <p:nvCxnSpPr>
          <p:cNvPr id="64559" name="AutoShape 45"/>
          <p:cNvCxnSpPr>
            <a:cxnSpLocks noChangeAspect="1" noChangeShapeType="1"/>
            <a:stCxn id="64562" idx="6"/>
            <a:endCxn id="64558" idx="4"/>
          </p:cNvCxnSpPr>
          <p:nvPr/>
        </p:nvCxnSpPr>
        <p:spPr bwMode="auto">
          <a:xfrm flipV="1">
            <a:off x="9232901" y="5246689"/>
            <a:ext cx="409575" cy="606425"/>
          </a:xfrm>
          <a:prstGeom prst="curvedConnector2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4560" name="AutoShape 46"/>
          <p:cNvCxnSpPr>
            <a:cxnSpLocks noChangeAspect="1" noChangeShapeType="1"/>
            <a:stCxn id="64558" idx="0"/>
            <a:endCxn id="64551" idx="6"/>
          </p:cNvCxnSpPr>
          <p:nvPr/>
        </p:nvCxnSpPr>
        <p:spPr bwMode="auto">
          <a:xfrm rot="5400000" flipH="1">
            <a:off x="8759825" y="3959225"/>
            <a:ext cx="603250" cy="1162050"/>
          </a:xfrm>
          <a:prstGeom prst="curvedConnector2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4561" name="AutoShape 47"/>
          <p:cNvCxnSpPr>
            <a:cxnSpLocks noChangeAspect="1" noChangeShapeType="1"/>
            <a:stCxn id="64549" idx="6"/>
            <a:endCxn id="64558" idx="2"/>
          </p:cNvCxnSpPr>
          <p:nvPr/>
        </p:nvCxnSpPr>
        <p:spPr bwMode="auto">
          <a:xfrm>
            <a:off x="8482013" y="5045075"/>
            <a:ext cx="957262" cy="0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4562" name="Oval 48"/>
          <p:cNvSpPr>
            <a:spLocks noChangeAspect="1" noChangeArrowheads="1"/>
          </p:cNvSpPr>
          <p:nvPr/>
        </p:nvSpPr>
        <p:spPr bwMode="auto">
          <a:xfrm>
            <a:off x="8848726" y="5670551"/>
            <a:ext cx="366713" cy="366713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zh-TW" sz="1800">
                <a:solidFill>
                  <a:schemeClr val="tx2"/>
                </a:solidFill>
                <a:ea typeface="新細明體" pitchFamily="18" charset="-120"/>
              </a:rPr>
              <a:t>F</a:t>
            </a:r>
          </a:p>
        </p:txBody>
      </p:sp>
      <p:cxnSp>
        <p:nvCxnSpPr>
          <p:cNvPr id="64563" name="AutoShape 49"/>
          <p:cNvCxnSpPr>
            <a:cxnSpLocks noChangeAspect="1" noChangeShapeType="1"/>
            <a:stCxn id="64549" idx="5"/>
            <a:endCxn id="64562" idx="2"/>
          </p:cNvCxnSpPr>
          <p:nvPr/>
        </p:nvCxnSpPr>
        <p:spPr bwMode="auto">
          <a:xfrm rot="16200000" flipH="1">
            <a:off x="8289926" y="5314951"/>
            <a:ext cx="658813" cy="417513"/>
          </a:xfrm>
          <a:prstGeom prst="curvedConnector2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4564" name="Text Box 50"/>
          <p:cNvSpPr txBox="1">
            <a:spLocks noChangeArrowheads="1"/>
          </p:cNvSpPr>
          <p:nvPr/>
        </p:nvSpPr>
        <p:spPr bwMode="auto">
          <a:xfrm>
            <a:off x="8331200" y="3827463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zh-TW" sz="1800" b="1" i="1">
                <a:solidFill>
                  <a:schemeClr val="accent4"/>
                </a:solidFill>
                <a:latin typeface="Times New Roman" panose="02020603050405020304" pitchFamily="18" charset="0"/>
                <a:ea typeface="新細明體" pitchFamily="18" charset="-120"/>
              </a:rPr>
              <a:t>0</a:t>
            </a:r>
          </a:p>
        </p:txBody>
      </p:sp>
      <p:sp>
        <p:nvSpPr>
          <p:cNvPr id="64565" name="Text Box 51"/>
          <p:cNvSpPr txBox="1">
            <a:spLocks noChangeArrowheads="1"/>
          </p:cNvSpPr>
          <p:nvPr/>
        </p:nvSpPr>
        <p:spPr bwMode="auto">
          <a:xfrm>
            <a:off x="9721850" y="4654551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zh-TW" sz="1800" b="1" i="1">
                <a:solidFill>
                  <a:schemeClr val="accent4"/>
                </a:solidFill>
                <a:latin typeface="Times New Roman" panose="02020603050405020304" pitchFamily="18" charset="0"/>
                <a:ea typeface="新細明體" pitchFamily="18" charset="-120"/>
                <a:sym typeface="Symbol" panose="05050102010706020507" pitchFamily="18" charset="2"/>
              </a:rPr>
              <a:t>3</a:t>
            </a:r>
          </a:p>
        </p:txBody>
      </p:sp>
      <p:sp>
        <p:nvSpPr>
          <p:cNvPr id="64566" name="Text Box 52"/>
          <p:cNvSpPr txBox="1">
            <a:spLocks noChangeArrowheads="1"/>
          </p:cNvSpPr>
          <p:nvPr/>
        </p:nvSpPr>
        <p:spPr bwMode="auto">
          <a:xfrm>
            <a:off x="8362950" y="4654551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zh-TW" sz="1800" b="1" i="1">
                <a:solidFill>
                  <a:schemeClr val="accent4"/>
                </a:solidFill>
                <a:latin typeface="Times New Roman" panose="02020603050405020304" pitchFamily="18" charset="0"/>
                <a:ea typeface="新細明體" pitchFamily="18" charset="-120"/>
                <a:sym typeface="Symbol" panose="05050102010706020507" pitchFamily="18" charset="2"/>
              </a:rPr>
              <a:t>2</a:t>
            </a:r>
          </a:p>
        </p:txBody>
      </p:sp>
      <p:sp>
        <p:nvSpPr>
          <p:cNvPr id="64567" name="Text Box 53"/>
          <p:cNvSpPr txBox="1">
            <a:spLocks noChangeArrowheads="1"/>
          </p:cNvSpPr>
          <p:nvPr/>
        </p:nvSpPr>
        <p:spPr bwMode="auto">
          <a:xfrm>
            <a:off x="6991350" y="4654551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zh-TW" sz="1800" b="1" i="1">
                <a:solidFill>
                  <a:schemeClr val="accent4"/>
                </a:solidFill>
                <a:latin typeface="Times New Roman" panose="02020603050405020304" pitchFamily="18" charset="0"/>
                <a:ea typeface="新細明體" pitchFamily="18" charset="-120"/>
                <a:sym typeface="Symbol" panose="05050102010706020507" pitchFamily="18" charset="2"/>
              </a:rPr>
              <a:t>7</a:t>
            </a:r>
          </a:p>
        </p:txBody>
      </p:sp>
      <p:sp>
        <p:nvSpPr>
          <p:cNvPr id="64568" name="Text Box 54"/>
          <p:cNvSpPr txBox="1">
            <a:spLocks noChangeArrowheads="1"/>
          </p:cNvSpPr>
          <p:nvPr/>
        </p:nvSpPr>
        <p:spPr bwMode="auto">
          <a:xfrm>
            <a:off x="7205663" y="5378451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zh-TW" sz="1800" b="1" i="1">
                <a:solidFill>
                  <a:schemeClr val="accent4"/>
                </a:solidFill>
                <a:latin typeface="Times New Roman" panose="02020603050405020304" pitchFamily="18" charset="0"/>
                <a:ea typeface="新細明體" pitchFamily="18" charset="-120"/>
                <a:sym typeface="Symbol" panose="05050102010706020507" pitchFamily="18" charset="2"/>
              </a:rPr>
              <a:t>5</a:t>
            </a:r>
          </a:p>
        </p:txBody>
      </p:sp>
      <p:sp>
        <p:nvSpPr>
          <p:cNvPr id="64569" name="Text Box 55"/>
          <p:cNvSpPr txBox="1">
            <a:spLocks noChangeArrowheads="1"/>
          </p:cNvSpPr>
          <p:nvPr/>
        </p:nvSpPr>
        <p:spPr bwMode="auto">
          <a:xfrm>
            <a:off x="9029700" y="5378451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zh-TW" sz="1800" b="1" i="1">
                <a:solidFill>
                  <a:schemeClr val="accent4"/>
                </a:solidFill>
                <a:latin typeface="Times New Roman" panose="02020603050405020304" pitchFamily="18" charset="0"/>
                <a:ea typeface="新細明體" pitchFamily="18" charset="-120"/>
                <a:sym typeface="Symbol" panose="05050102010706020507" pitchFamily="18" charset="2"/>
              </a:rPr>
              <a:t>8</a:t>
            </a:r>
          </a:p>
        </p:txBody>
      </p:sp>
      <p:sp>
        <p:nvSpPr>
          <p:cNvPr id="64570" name="Text Box 56"/>
          <p:cNvSpPr txBox="1">
            <a:spLocks noChangeArrowheads="1"/>
          </p:cNvSpPr>
          <p:nvPr/>
        </p:nvSpPr>
        <p:spPr bwMode="auto">
          <a:xfrm>
            <a:off x="9169400" y="4070351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zh-TW" sz="1800">
                <a:latin typeface="Times New Roman" panose="02020603050405020304" pitchFamily="18" charset="0"/>
                <a:ea typeface="新細明體" pitchFamily="18" charset="-120"/>
              </a:rPr>
              <a:t>4</a:t>
            </a:r>
          </a:p>
        </p:txBody>
      </p:sp>
      <p:sp>
        <p:nvSpPr>
          <p:cNvPr id="64571" name="Text Box 57"/>
          <p:cNvSpPr txBox="1">
            <a:spLocks noChangeArrowheads="1"/>
          </p:cNvSpPr>
          <p:nvPr/>
        </p:nvSpPr>
        <p:spPr bwMode="auto">
          <a:xfrm>
            <a:off x="7029450" y="4132263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zh-TW" sz="1800">
                <a:latin typeface="Times New Roman" panose="02020603050405020304" pitchFamily="18" charset="0"/>
                <a:ea typeface="新細明體" pitchFamily="18" charset="-120"/>
              </a:rPr>
              <a:t>8</a:t>
            </a:r>
          </a:p>
        </p:txBody>
      </p:sp>
      <p:sp>
        <p:nvSpPr>
          <p:cNvPr id="64572" name="Text Box 58"/>
          <p:cNvSpPr txBox="1">
            <a:spLocks noChangeArrowheads="1"/>
          </p:cNvSpPr>
          <p:nvPr/>
        </p:nvSpPr>
        <p:spPr bwMode="auto">
          <a:xfrm>
            <a:off x="7410450" y="4741863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zh-TW" sz="1800">
                <a:latin typeface="Times New Roman" panose="02020603050405020304" pitchFamily="18" charset="0"/>
                <a:ea typeface="新細明體" pitchFamily="18" charset="-120"/>
              </a:rPr>
              <a:t>7</a:t>
            </a:r>
          </a:p>
        </p:txBody>
      </p:sp>
      <p:sp>
        <p:nvSpPr>
          <p:cNvPr id="64573" name="Text Box 59"/>
          <p:cNvSpPr txBox="1">
            <a:spLocks noChangeArrowheads="1"/>
          </p:cNvSpPr>
          <p:nvPr/>
        </p:nvSpPr>
        <p:spPr bwMode="auto">
          <a:xfrm>
            <a:off x="8858250" y="4741863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zh-TW" sz="1800">
                <a:solidFill>
                  <a:schemeClr val="tx2"/>
                </a:solidFill>
                <a:latin typeface="Times New Roman" panose="02020603050405020304" pitchFamily="18" charset="0"/>
                <a:ea typeface="新細明體" pitchFamily="18" charset="-120"/>
              </a:rPr>
              <a:t>1</a:t>
            </a:r>
          </a:p>
        </p:txBody>
      </p:sp>
      <p:sp>
        <p:nvSpPr>
          <p:cNvPr id="64574" name="Text Box 60"/>
          <p:cNvSpPr txBox="1">
            <a:spLocks noChangeArrowheads="1"/>
          </p:cNvSpPr>
          <p:nvPr/>
        </p:nvSpPr>
        <p:spPr bwMode="auto">
          <a:xfrm>
            <a:off x="6724650" y="5541963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zh-TW" sz="1800">
                <a:solidFill>
                  <a:schemeClr val="tx2"/>
                </a:solidFill>
                <a:latin typeface="Times New Roman" panose="02020603050405020304" pitchFamily="18" charset="0"/>
                <a:ea typeface="新細明體" pitchFamily="18" charset="-120"/>
              </a:rPr>
              <a:t>2</a:t>
            </a:r>
          </a:p>
        </p:txBody>
      </p:sp>
      <p:sp>
        <p:nvSpPr>
          <p:cNvPr id="64575" name="Text Box 61"/>
          <p:cNvSpPr txBox="1">
            <a:spLocks noChangeArrowheads="1"/>
          </p:cNvSpPr>
          <p:nvPr/>
        </p:nvSpPr>
        <p:spPr bwMode="auto">
          <a:xfrm>
            <a:off x="9467850" y="5541963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zh-TW" sz="1800">
                <a:solidFill>
                  <a:schemeClr val="tx2"/>
                </a:solidFill>
                <a:latin typeface="Times New Roman" panose="02020603050405020304" pitchFamily="18" charset="0"/>
                <a:ea typeface="新細明體" pitchFamily="18" charset="-120"/>
              </a:rPr>
              <a:t>5</a:t>
            </a:r>
          </a:p>
        </p:txBody>
      </p:sp>
      <p:sp>
        <p:nvSpPr>
          <p:cNvPr id="64576" name="Text Box 62"/>
          <p:cNvSpPr txBox="1">
            <a:spLocks noChangeArrowheads="1"/>
          </p:cNvSpPr>
          <p:nvPr/>
        </p:nvSpPr>
        <p:spPr bwMode="auto">
          <a:xfrm>
            <a:off x="7943850" y="4437063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zh-TW" sz="1800">
                <a:solidFill>
                  <a:schemeClr val="tx2"/>
                </a:solidFill>
                <a:latin typeface="Times New Roman" panose="02020603050405020304" pitchFamily="18" charset="0"/>
                <a:ea typeface="新細明體" pitchFamily="18" charset="-120"/>
              </a:rPr>
              <a:t>2</a:t>
            </a:r>
          </a:p>
        </p:txBody>
      </p:sp>
      <p:sp>
        <p:nvSpPr>
          <p:cNvPr id="64577" name="Text Box 63"/>
          <p:cNvSpPr txBox="1">
            <a:spLocks noChangeArrowheads="1"/>
          </p:cNvSpPr>
          <p:nvPr/>
        </p:nvSpPr>
        <p:spPr bwMode="auto">
          <a:xfrm>
            <a:off x="7791450" y="5275263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zh-TW" sz="1800">
                <a:solidFill>
                  <a:schemeClr val="tx2"/>
                </a:solidFill>
                <a:latin typeface="Times New Roman" panose="02020603050405020304" pitchFamily="18" charset="0"/>
                <a:ea typeface="新細明體" pitchFamily="18" charset="-120"/>
              </a:rPr>
              <a:t>3</a:t>
            </a:r>
          </a:p>
        </p:txBody>
      </p:sp>
      <p:sp>
        <p:nvSpPr>
          <p:cNvPr id="64578" name="Text Box 64"/>
          <p:cNvSpPr txBox="1">
            <a:spLocks noChangeArrowheads="1"/>
          </p:cNvSpPr>
          <p:nvPr/>
        </p:nvSpPr>
        <p:spPr bwMode="auto">
          <a:xfrm>
            <a:off x="8439150" y="5275263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zh-TW" sz="1800">
                <a:latin typeface="Times New Roman" panose="02020603050405020304" pitchFamily="18" charset="0"/>
                <a:ea typeface="新細明體" pitchFamily="18" charset="-120"/>
              </a:rPr>
              <a:t>9</a:t>
            </a:r>
          </a:p>
        </p:txBody>
      </p:sp>
      <p:sp>
        <p:nvSpPr>
          <p:cNvPr id="64579" name="AutoShape 65"/>
          <p:cNvSpPr>
            <a:spLocks noChangeArrowheads="1"/>
          </p:cNvSpPr>
          <p:nvPr/>
        </p:nvSpPr>
        <p:spPr bwMode="auto">
          <a:xfrm rot="-8100000" flipH="1" flipV="1">
            <a:off x="6034088" y="3871913"/>
            <a:ext cx="609600" cy="333375"/>
          </a:xfrm>
          <a:prstGeom prst="rightArrow">
            <a:avLst>
              <a:gd name="adj1" fmla="val 50000"/>
              <a:gd name="adj2" fmla="val 45714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087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Exercise</a:t>
            </a:r>
            <a:br>
              <a:rPr lang="en-US" altLang="zh-TW" dirty="0" smtClean="0"/>
            </a:br>
            <a:r>
              <a:rPr lang="en-US" altLang="zh-TW" sz="2800" dirty="0" smtClean="0"/>
              <a:t>Dijkstra’s algorithm</a:t>
            </a:r>
            <a:endParaRPr lang="en-US" altLang="zh-TW" sz="2800" dirty="0" smtClean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5539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 smtClean="0"/>
                  <a:t>Show how Dijkstra’s algorithm works on the following graph, assuming you start with SFO, i.e.,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zh-TW" dirty="0" smtClean="0"/>
                  <a:t>SFO.</a:t>
                </a:r>
              </a:p>
              <a:p>
                <a:pPr lvl="1"/>
                <a:r>
                  <a:rPr lang="en-US" altLang="zh-TW" dirty="0" smtClean="0"/>
                  <a:t>Show how the labels are updated in each iteration (a separate figure for each iteration).</a:t>
                </a:r>
                <a:endParaRPr lang="en-US" altLang="zh-TW" dirty="0" smtClean="0"/>
              </a:p>
            </p:txBody>
          </p:sp>
        </mc:Choice>
        <mc:Fallback>
          <p:sp>
            <p:nvSpPr>
              <p:cNvPr id="65539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31" t="-22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2349498" y="4020344"/>
            <a:ext cx="7489825" cy="2384424"/>
            <a:chOff x="2286001" y="3810001"/>
            <a:chExt cx="7489825" cy="2384424"/>
          </a:xfrm>
        </p:grpSpPr>
        <p:sp>
          <p:nvSpPr>
            <p:cNvPr id="65542" name="Oval 4"/>
            <p:cNvSpPr>
              <a:spLocks noChangeArrowheads="1"/>
            </p:cNvSpPr>
            <p:nvPr/>
          </p:nvSpPr>
          <p:spPr bwMode="auto">
            <a:xfrm>
              <a:off x="6324601" y="3984625"/>
              <a:ext cx="936625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>
                  <a:ea typeface="新細明體" pitchFamily="18" charset="-120"/>
                </a:rPr>
                <a:t>ORD</a:t>
              </a:r>
            </a:p>
          </p:txBody>
        </p:sp>
        <p:sp>
          <p:nvSpPr>
            <p:cNvPr id="65543" name="Oval 5"/>
            <p:cNvSpPr>
              <a:spLocks noChangeArrowheads="1"/>
            </p:cNvSpPr>
            <p:nvPr/>
          </p:nvSpPr>
          <p:spPr bwMode="auto">
            <a:xfrm>
              <a:off x="8839201" y="3829050"/>
              <a:ext cx="936625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>
                  <a:ea typeface="新細明體" pitchFamily="18" charset="-120"/>
                </a:rPr>
                <a:t>PVD</a:t>
              </a:r>
            </a:p>
          </p:txBody>
        </p:sp>
        <p:sp>
          <p:nvSpPr>
            <p:cNvPr id="65544" name="Oval 6"/>
            <p:cNvSpPr>
              <a:spLocks noChangeArrowheads="1"/>
            </p:cNvSpPr>
            <p:nvPr/>
          </p:nvSpPr>
          <p:spPr bwMode="auto">
            <a:xfrm>
              <a:off x="8588376" y="5737225"/>
              <a:ext cx="936625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>
                  <a:ea typeface="新細明體" pitchFamily="18" charset="-120"/>
                </a:rPr>
                <a:t>MIA</a:t>
              </a:r>
            </a:p>
          </p:txBody>
        </p:sp>
        <p:sp>
          <p:nvSpPr>
            <p:cNvPr id="65545" name="Oval 7"/>
            <p:cNvSpPr>
              <a:spLocks noChangeArrowheads="1"/>
            </p:cNvSpPr>
            <p:nvPr/>
          </p:nvSpPr>
          <p:spPr bwMode="auto">
            <a:xfrm>
              <a:off x="6035676" y="5499100"/>
              <a:ext cx="936625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>
                  <a:ea typeface="新細明體" pitchFamily="18" charset="-120"/>
                </a:rPr>
                <a:t>DFW</a:t>
              </a:r>
            </a:p>
          </p:txBody>
        </p:sp>
        <p:sp>
          <p:nvSpPr>
            <p:cNvPr id="65546" name="Oval 8"/>
            <p:cNvSpPr>
              <a:spLocks noChangeArrowheads="1"/>
            </p:cNvSpPr>
            <p:nvPr/>
          </p:nvSpPr>
          <p:spPr bwMode="auto">
            <a:xfrm>
              <a:off x="4114801" y="4213225"/>
              <a:ext cx="936625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>
                  <a:ea typeface="新細明體" pitchFamily="18" charset="-120"/>
                </a:rPr>
                <a:t>SFO</a:t>
              </a:r>
            </a:p>
          </p:txBody>
        </p:sp>
        <p:sp>
          <p:nvSpPr>
            <p:cNvPr id="65547" name="Oval 9"/>
            <p:cNvSpPr>
              <a:spLocks noChangeArrowheads="1"/>
            </p:cNvSpPr>
            <p:nvPr/>
          </p:nvSpPr>
          <p:spPr bwMode="auto">
            <a:xfrm>
              <a:off x="4267201" y="5356225"/>
              <a:ext cx="936625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>
                  <a:ea typeface="新細明體" pitchFamily="18" charset="-120"/>
                </a:rPr>
                <a:t>LAX</a:t>
              </a:r>
            </a:p>
          </p:txBody>
        </p:sp>
        <p:sp>
          <p:nvSpPr>
            <p:cNvPr id="65548" name="Oval 10"/>
            <p:cNvSpPr>
              <a:spLocks noChangeArrowheads="1"/>
            </p:cNvSpPr>
            <p:nvPr/>
          </p:nvSpPr>
          <p:spPr bwMode="auto">
            <a:xfrm>
              <a:off x="7902576" y="4594225"/>
              <a:ext cx="936625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>
                  <a:ea typeface="新細明體" pitchFamily="18" charset="-120"/>
                </a:rPr>
                <a:t>LGA</a:t>
              </a:r>
            </a:p>
          </p:txBody>
        </p:sp>
        <p:sp>
          <p:nvSpPr>
            <p:cNvPr id="65549" name="Oval 11"/>
            <p:cNvSpPr>
              <a:spLocks noChangeArrowheads="1"/>
            </p:cNvSpPr>
            <p:nvPr/>
          </p:nvSpPr>
          <p:spPr bwMode="auto">
            <a:xfrm>
              <a:off x="2286001" y="5127625"/>
              <a:ext cx="936625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>
                  <a:ea typeface="新細明體" pitchFamily="18" charset="-120"/>
                </a:rPr>
                <a:t>HNL</a:t>
              </a:r>
            </a:p>
          </p:txBody>
        </p:sp>
        <p:cxnSp>
          <p:nvCxnSpPr>
            <p:cNvPr id="65550" name="AutoShape 12"/>
            <p:cNvCxnSpPr>
              <a:cxnSpLocks noChangeShapeType="1"/>
              <a:stCxn id="65546" idx="6"/>
              <a:endCxn id="65542" idx="2"/>
            </p:cNvCxnSpPr>
            <p:nvPr/>
          </p:nvCxnSpPr>
          <p:spPr bwMode="auto">
            <a:xfrm flipV="1">
              <a:off x="5060951" y="4213225"/>
              <a:ext cx="1254125" cy="2286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5551" name="AutoShape 13"/>
            <p:cNvCxnSpPr>
              <a:cxnSpLocks noChangeShapeType="1"/>
              <a:stCxn id="65545" idx="0"/>
              <a:endCxn id="65542" idx="4"/>
            </p:cNvCxnSpPr>
            <p:nvPr/>
          </p:nvCxnSpPr>
          <p:spPr bwMode="auto">
            <a:xfrm flipV="1">
              <a:off x="6503989" y="4451351"/>
              <a:ext cx="288925" cy="103822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5552" name="AutoShape 14"/>
            <p:cNvCxnSpPr>
              <a:cxnSpLocks noChangeShapeType="1"/>
              <a:stCxn id="65545" idx="7"/>
              <a:endCxn id="65548" idx="3"/>
            </p:cNvCxnSpPr>
            <p:nvPr/>
          </p:nvCxnSpPr>
          <p:spPr bwMode="auto">
            <a:xfrm flipV="1">
              <a:off x="6835776" y="4994276"/>
              <a:ext cx="1203325" cy="56197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5553" name="AutoShape 15"/>
            <p:cNvCxnSpPr>
              <a:cxnSpLocks noChangeShapeType="1"/>
              <a:stCxn id="65548" idx="0"/>
              <a:endCxn id="65543" idx="3"/>
            </p:cNvCxnSpPr>
            <p:nvPr/>
          </p:nvCxnSpPr>
          <p:spPr bwMode="auto">
            <a:xfrm flipV="1">
              <a:off x="8370889" y="4229100"/>
              <a:ext cx="604837" cy="3556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5554" name="AutoShape 16"/>
            <p:cNvCxnSpPr>
              <a:cxnSpLocks noChangeShapeType="1"/>
              <a:stCxn id="65542" idx="6"/>
              <a:endCxn id="65543" idx="2"/>
            </p:cNvCxnSpPr>
            <p:nvPr/>
          </p:nvCxnSpPr>
          <p:spPr bwMode="auto">
            <a:xfrm flipV="1">
              <a:off x="7270751" y="4057651"/>
              <a:ext cx="1558925" cy="15557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5555" name="AutoShape 17"/>
            <p:cNvCxnSpPr>
              <a:cxnSpLocks noChangeShapeType="1"/>
              <a:stCxn id="65549" idx="6"/>
              <a:endCxn id="65547" idx="2"/>
            </p:cNvCxnSpPr>
            <p:nvPr/>
          </p:nvCxnSpPr>
          <p:spPr bwMode="auto">
            <a:xfrm>
              <a:off x="3232151" y="5356225"/>
              <a:ext cx="1025525" cy="2286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5556" name="AutoShape 18"/>
            <p:cNvCxnSpPr>
              <a:cxnSpLocks noChangeShapeType="1"/>
              <a:stCxn id="65546" idx="4"/>
              <a:endCxn id="65547" idx="0"/>
            </p:cNvCxnSpPr>
            <p:nvPr/>
          </p:nvCxnSpPr>
          <p:spPr bwMode="auto">
            <a:xfrm>
              <a:off x="4583113" y="4679950"/>
              <a:ext cx="152400" cy="6667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5557" name="AutoShape 19"/>
            <p:cNvCxnSpPr>
              <a:cxnSpLocks noChangeShapeType="1"/>
              <a:stCxn id="65548" idx="4"/>
              <a:endCxn id="65544" idx="0"/>
            </p:cNvCxnSpPr>
            <p:nvPr/>
          </p:nvCxnSpPr>
          <p:spPr bwMode="auto">
            <a:xfrm>
              <a:off x="8370888" y="5060950"/>
              <a:ext cx="685800" cy="6667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5558" name="AutoShape 20"/>
            <p:cNvCxnSpPr>
              <a:cxnSpLocks noChangeShapeType="1"/>
              <a:endCxn id="65545" idx="6"/>
            </p:cNvCxnSpPr>
            <p:nvPr/>
          </p:nvCxnSpPr>
          <p:spPr bwMode="auto">
            <a:xfrm flipH="1" flipV="1">
              <a:off x="6981826" y="5727701"/>
              <a:ext cx="1597025" cy="23812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5559" name="AutoShape 21"/>
            <p:cNvCxnSpPr>
              <a:cxnSpLocks noChangeShapeType="1"/>
              <a:stCxn id="65547" idx="6"/>
              <a:endCxn id="65545" idx="2"/>
            </p:cNvCxnSpPr>
            <p:nvPr/>
          </p:nvCxnSpPr>
          <p:spPr bwMode="auto">
            <a:xfrm>
              <a:off x="5213350" y="5584826"/>
              <a:ext cx="812800" cy="14287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5560" name="AutoShape 22"/>
            <p:cNvCxnSpPr>
              <a:cxnSpLocks noChangeShapeType="1"/>
              <a:stCxn id="65547" idx="7"/>
              <a:endCxn id="65542" idx="3"/>
            </p:cNvCxnSpPr>
            <p:nvPr/>
          </p:nvCxnSpPr>
          <p:spPr bwMode="auto">
            <a:xfrm flipV="1">
              <a:off x="5067301" y="4384675"/>
              <a:ext cx="1393825" cy="10287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5561" name="Text Box 23"/>
            <p:cNvSpPr txBox="1">
              <a:spLocks noChangeArrowheads="1"/>
            </p:cNvSpPr>
            <p:nvPr/>
          </p:nvSpPr>
          <p:spPr bwMode="auto">
            <a:xfrm rot="-347285">
              <a:off x="7605714" y="3810001"/>
              <a:ext cx="598487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2000">
                  <a:ea typeface="新細明體" pitchFamily="18" charset="-120"/>
                </a:rPr>
                <a:t>849</a:t>
              </a:r>
            </a:p>
          </p:txBody>
        </p:sp>
        <p:sp>
          <p:nvSpPr>
            <p:cNvPr id="65562" name="Text Box 24"/>
            <p:cNvSpPr txBox="1">
              <a:spLocks noChangeArrowheads="1"/>
            </p:cNvSpPr>
            <p:nvPr/>
          </p:nvSpPr>
          <p:spPr bwMode="auto">
            <a:xfrm rot="-4662247">
              <a:off x="6283326" y="4540251"/>
              <a:ext cx="598487" cy="398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2000">
                  <a:ea typeface="新細明體" pitchFamily="18" charset="-120"/>
                </a:rPr>
                <a:t>802</a:t>
              </a:r>
            </a:p>
          </p:txBody>
        </p:sp>
        <p:sp>
          <p:nvSpPr>
            <p:cNvPr id="65563" name="Text Box 25"/>
            <p:cNvSpPr txBox="1">
              <a:spLocks noChangeArrowheads="1"/>
            </p:cNvSpPr>
            <p:nvPr/>
          </p:nvSpPr>
          <p:spPr bwMode="auto">
            <a:xfrm rot="-1544869">
              <a:off x="6959600" y="4959351"/>
              <a:ext cx="736600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2000">
                  <a:ea typeface="新細明體" pitchFamily="18" charset="-120"/>
                </a:rPr>
                <a:t>1387</a:t>
              </a:r>
            </a:p>
          </p:txBody>
        </p:sp>
        <p:sp>
          <p:nvSpPr>
            <p:cNvPr id="65564" name="Text Box 26"/>
            <p:cNvSpPr txBox="1">
              <a:spLocks noChangeArrowheads="1"/>
            </p:cNvSpPr>
            <p:nvPr/>
          </p:nvSpPr>
          <p:spPr bwMode="auto">
            <a:xfrm rot="-2136302">
              <a:off x="5146675" y="4721226"/>
              <a:ext cx="736600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2000">
                  <a:ea typeface="新細明體" pitchFamily="18" charset="-120"/>
                </a:rPr>
                <a:t>1743</a:t>
              </a:r>
            </a:p>
          </p:txBody>
        </p:sp>
        <p:sp>
          <p:nvSpPr>
            <p:cNvPr id="65565" name="Text Box 27"/>
            <p:cNvSpPr txBox="1">
              <a:spLocks noChangeArrowheads="1"/>
            </p:cNvSpPr>
            <p:nvPr/>
          </p:nvSpPr>
          <p:spPr bwMode="auto">
            <a:xfrm rot="-689345">
              <a:off x="5257800" y="3984626"/>
              <a:ext cx="736600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2000">
                  <a:ea typeface="新細明體" pitchFamily="18" charset="-120"/>
                </a:rPr>
                <a:t>1843</a:t>
              </a:r>
            </a:p>
          </p:txBody>
        </p:sp>
        <p:sp>
          <p:nvSpPr>
            <p:cNvPr id="65566" name="Text Box 28"/>
            <p:cNvSpPr txBox="1">
              <a:spLocks noChangeArrowheads="1"/>
            </p:cNvSpPr>
            <p:nvPr/>
          </p:nvSpPr>
          <p:spPr bwMode="auto">
            <a:xfrm rot="2626382">
              <a:off x="8555038" y="5187951"/>
              <a:ext cx="736600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2000">
                  <a:ea typeface="新細明體" pitchFamily="18" charset="-120"/>
                </a:rPr>
                <a:t>1099</a:t>
              </a:r>
            </a:p>
          </p:txBody>
        </p:sp>
        <p:sp>
          <p:nvSpPr>
            <p:cNvPr id="65567" name="Text Box 29"/>
            <p:cNvSpPr txBox="1">
              <a:spLocks noChangeArrowheads="1"/>
            </p:cNvSpPr>
            <p:nvPr/>
          </p:nvSpPr>
          <p:spPr bwMode="auto">
            <a:xfrm rot="565849">
              <a:off x="7499350" y="5492751"/>
              <a:ext cx="736600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2000">
                  <a:ea typeface="新細明體" pitchFamily="18" charset="-120"/>
                </a:rPr>
                <a:t>1120</a:t>
              </a:r>
            </a:p>
          </p:txBody>
        </p:sp>
        <p:sp>
          <p:nvSpPr>
            <p:cNvPr id="65568" name="Text Box 30"/>
            <p:cNvSpPr txBox="1">
              <a:spLocks noChangeArrowheads="1"/>
            </p:cNvSpPr>
            <p:nvPr/>
          </p:nvSpPr>
          <p:spPr bwMode="auto">
            <a:xfrm rot="695916">
              <a:off x="5299075" y="5311776"/>
              <a:ext cx="736600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2000">
                  <a:ea typeface="新細明體" pitchFamily="18" charset="-120"/>
                </a:rPr>
                <a:t>1233</a:t>
              </a:r>
            </a:p>
          </p:txBody>
        </p:sp>
        <p:sp>
          <p:nvSpPr>
            <p:cNvPr id="65569" name="Text Box 31"/>
            <p:cNvSpPr txBox="1">
              <a:spLocks noChangeArrowheads="1"/>
            </p:cNvSpPr>
            <p:nvPr/>
          </p:nvSpPr>
          <p:spPr bwMode="auto">
            <a:xfrm rot="4665015">
              <a:off x="4516439" y="4848226"/>
              <a:ext cx="598487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2000">
                  <a:ea typeface="新細明體" pitchFamily="18" charset="-120"/>
                </a:rPr>
                <a:t>337</a:t>
              </a:r>
            </a:p>
          </p:txBody>
        </p:sp>
        <p:sp>
          <p:nvSpPr>
            <p:cNvPr id="65570" name="Text Box 32"/>
            <p:cNvSpPr txBox="1">
              <a:spLocks noChangeArrowheads="1"/>
            </p:cNvSpPr>
            <p:nvPr/>
          </p:nvSpPr>
          <p:spPr bwMode="auto">
            <a:xfrm rot="832501">
              <a:off x="3451225" y="5127626"/>
              <a:ext cx="736600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2000">
                  <a:ea typeface="新細明體" pitchFamily="18" charset="-120"/>
                </a:rPr>
                <a:t>2555</a:t>
              </a:r>
            </a:p>
          </p:txBody>
        </p:sp>
        <p:sp>
          <p:nvSpPr>
            <p:cNvPr id="65571" name="Text Box 33"/>
            <p:cNvSpPr txBox="1">
              <a:spLocks noChangeArrowheads="1"/>
            </p:cNvSpPr>
            <p:nvPr/>
          </p:nvSpPr>
          <p:spPr bwMode="auto">
            <a:xfrm rot="-1891667">
              <a:off x="8307389" y="4111626"/>
              <a:ext cx="598487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2000">
                  <a:ea typeface="新細明體" pitchFamily="18" charset="-120"/>
                </a:rPr>
                <a:t>142</a:t>
              </a:r>
            </a:p>
          </p:txBody>
        </p:sp>
        <p:cxnSp>
          <p:nvCxnSpPr>
            <p:cNvPr id="65572" name="AutoShape 34"/>
            <p:cNvCxnSpPr>
              <a:cxnSpLocks noChangeShapeType="1"/>
              <a:stCxn id="65543" idx="4"/>
              <a:endCxn id="65544" idx="7"/>
            </p:cNvCxnSpPr>
            <p:nvPr/>
          </p:nvCxnSpPr>
          <p:spPr bwMode="auto">
            <a:xfrm>
              <a:off x="9307513" y="4295775"/>
              <a:ext cx="80962" cy="14986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5573" name="Text Box 35"/>
            <p:cNvSpPr txBox="1">
              <a:spLocks noChangeArrowheads="1"/>
            </p:cNvSpPr>
            <p:nvPr/>
          </p:nvSpPr>
          <p:spPr bwMode="auto">
            <a:xfrm rot="5207815">
              <a:off x="9184482" y="4695032"/>
              <a:ext cx="736600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2000">
                  <a:ea typeface="新細明體" pitchFamily="18" charset="-120"/>
                </a:rPr>
                <a:t>1205</a:t>
              </a:r>
            </a:p>
          </p:txBody>
        </p:sp>
      </p:grpSp>
      <p:pic>
        <p:nvPicPr>
          <p:cNvPr id="65574" name="Picture 36" descr="BD19857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0888" y="214314"/>
            <a:ext cx="1916112" cy="136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9065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Dijkstra’s Algorithm</a:t>
            </a:r>
            <a:endParaRPr lang="en-US" altLang="zh-TW" smtClean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6563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sz="half" idx="1"/>
              </p:nvPr>
            </p:nvSpPr>
            <p:spPr/>
            <p:txBody>
              <a:bodyPr>
                <a:normAutofit fontScale="62500" lnSpcReduction="20000"/>
              </a:bodyPr>
              <a:lstStyle/>
              <a:p>
                <a:r>
                  <a:rPr lang="en-US" altLang="zh-TW" dirty="0" smtClean="0"/>
                  <a:t>A locator-based priority queue stores the</a:t>
                </a:r>
                <a:br>
                  <a:rPr lang="en-US" altLang="zh-TW" dirty="0" smtClean="0"/>
                </a:br>
                <a:r>
                  <a:rPr lang="en-US" altLang="zh-TW" dirty="0" smtClean="0"/>
                  <a:t>vertices outside the cloud</a:t>
                </a:r>
              </a:p>
              <a:p>
                <a:pPr lvl="1"/>
                <a:r>
                  <a:rPr lang="en-US" altLang="zh-TW" dirty="0" smtClean="0"/>
                  <a:t>Key: distance</a:t>
                </a:r>
              </a:p>
              <a:p>
                <a:pPr lvl="1"/>
                <a:r>
                  <a:rPr lang="en-US" altLang="zh-TW" dirty="0" smtClean="0"/>
                  <a:t>Element: vertex</a:t>
                </a:r>
              </a:p>
              <a:p>
                <a:r>
                  <a:rPr lang="en-US" altLang="zh-TW" dirty="0" smtClean="0"/>
                  <a:t>We store with each vertex:</a:t>
                </a:r>
              </a:p>
              <a:p>
                <a:pPr lvl="1"/>
                <a:r>
                  <a:rPr lang="en-US" altLang="zh-TW" dirty="0" smtClean="0"/>
                  <a:t>distance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begChr m:val="["/>
                        <m:endChr m:val="]"/>
                        <m:ctrlPr>
                          <a:rPr lang="en-US" altLang="zh-TW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altLang="zh-TW" dirty="0" smtClean="0"/>
                  <a:t> label</a:t>
                </a:r>
              </a:p>
              <a:p>
                <a:pPr lvl="1"/>
                <a:r>
                  <a:rPr lang="en-US" altLang="zh-TW" dirty="0" smtClean="0"/>
                  <a:t>locator in priority queue</a:t>
                </a:r>
              </a:p>
            </p:txBody>
          </p:sp>
        </mc:Choice>
        <mc:Fallback>
          <p:sp>
            <p:nvSpPr>
              <p:cNvPr id="66563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0">
                <a:blip r:embed="rId3"/>
                <a:stretch>
                  <a:fillRect l="-875" t="-17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5670401" y="2097088"/>
                <a:ext cx="6019800" cy="4608514"/>
              </a:xfrm>
            </p:spPr>
            <p:txBody>
              <a:bodyPr>
                <a:normAutofit fontScale="62500" lnSpcReduction="20000"/>
              </a:bodyPr>
              <a:lstStyle/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b="1" u="sng" dirty="0" smtClean="0"/>
                  <a:t>Algorithm</a:t>
                </a:r>
                <a:r>
                  <a:rPr lang="en-US" u="sng" dirty="0" smtClean="0"/>
                  <a:t>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u="sng" smtClean="0">
                        <a:latin typeface="Cambria Math" panose="02040503050406030204" pitchFamily="18" charset="0"/>
                      </a:rPr>
                      <m:t>Dijkstras</m:t>
                    </m:r>
                    <m:r>
                      <a:rPr lang="en-US" b="0" i="0" u="sng" smtClean="0">
                        <a:latin typeface="Cambria Math" panose="02040503050406030204" pitchFamily="18" charset="0"/>
                      </a:rPr>
                      <m:t>_</m:t>
                    </m:r>
                    <m:r>
                      <m:rPr>
                        <m:sty m:val="p"/>
                      </m:rPr>
                      <a:rPr lang="en-US" b="0" i="0" u="sng" smtClean="0">
                        <a:latin typeface="Cambria Math" panose="02040503050406030204" pitchFamily="18" charset="0"/>
                      </a:rPr>
                      <m:t>sssp</m:t>
                    </m:r>
                    <m:d>
                      <m:dPr>
                        <m:ctrlPr>
                          <a:rPr lang="en-US" b="0" i="1" u="sng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u="sng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b="0" i="1" u="sng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u="sng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endParaRPr lang="en-US" u="sng" dirty="0" smtClean="0"/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b="1" dirty="0" smtClean="0"/>
                  <a:t>Input</a:t>
                </a:r>
                <a:r>
                  <a:rPr lang="en-US" dirty="0" smtClean="0"/>
                  <a:t>: A simple undirected weighted 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> with nonnegative edge weights </a:t>
                </a:r>
                <a:br>
                  <a:rPr lang="en-US" dirty="0" smtClean="0"/>
                </a:br>
                <a:r>
                  <a:rPr lang="en-US" dirty="0" smtClean="0"/>
                  <a:t>          and a source vertex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dirty="0" smtClean="0"/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b="1" dirty="0" smtClean="0"/>
                  <a:t>Output</a:t>
                </a:r>
                <a:r>
                  <a:rPr lang="en-US" dirty="0" smtClean="0"/>
                  <a:t>: A label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dirty="0" smtClean="0"/>
                  <a:t> for each vertex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 smtClean="0"/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>,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</m:oMath>
                </a14:m>
                <a:r>
                  <a:rPr lang="en-US" dirty="0" smtClean="0"/>
                  <a:t> is the length</a:t>
                </a:r>
                <a:br>
                  <a:rPr lang="en-US" dirty="0" smtClean="0"/>
                </a:br>
                <a:r>
                  <a:rPr lang="en-US" dirty="0" smtClean="0"/>
                  <a:t>            of the shorted path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 smtClean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dirty="0" smtClean="0"/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←0</m:t>
                    </m:r>
                  </m:oMath>
                </a14:m>
                <a:r>
                  <a:rPr lang="en-US" dirty="0" smtClean="0"/>
                  <a:t>;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←∞</m:t>
                    </m:r>
                  </m:oMath>
                </a14:m>
                <a:r>
                  <a:rPr lang="en-US" dirty="0" smtClean="0"/>
                  <a:t> for each vertex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dirty="0" smtClean="0"/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 smtClean="0"/>
                  <a:t>Let priority queue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 smtClean="0"/>
                  <a:t> contain all the vertices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> using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dirty="0" smtClean="0"/>
                  <a:t> as the key</a:t>
                </a: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b="1" dirty="0" smtClean="0"/>
                  <a:t>while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empty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b="1" dirty="0" smtClean="0"/>
                  <a:t> do</a:t>
                </a:r>
                <a:r>
                  <a:rPr lang="en-US" dirty="0" smtClean="0"/>
                  <a:t> </a:t>
                </a:r>
                <a:r>
                  <a:rPr lang="en-US" dirty="0" smtClean="0">
                    <a:solidFill>
                      <a:schemeClr val="accent2"/>
                    </a:solidFill>
                  </a:rPr>
                  <a:t>//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b="0" i="0" dirty="0" smtClean="0">
                    <a:solidFill>
                      <a:schemeClr val="accent2"/>
                    </a:solidFill>
                    <a:latin typeface="+mj-lt"/>
                  </a:rPr>
                  <a:t> iterations</a:t>
                </a:r>
                <a:endParaRPr lang="en-US" dirty="0" smtClean="0"/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 </a:t>
                </a:r>
                <a:r>
                  <a:rPr lang="en-US" dirty="0" smtClean="0"/>
                  <a:t> </a:t>
                </a:r>
                <a:r>
                  <a:rPr lang="en-US" dirty="0" smtClean="0">
                    <a:solidFill>
                      <a:schemeClr val="accent1"/>
                    </a:solidFill>
                  </a:rPr>
                  <a:t>//pull a new vertex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 smtClean="0">
                    <a:solidFill>
                      <a:schemeClr val="accent1"/>
                    </a:solidFill>
                  </a:rPr>
                  <a:t> in the cloud</a:t>
                </a: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 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removeMin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dirty="0" smtClean="0"/>
                  <a:t> </a:t>
                </a:r>
                <a:r>
                  <a:rPr lang="en-US" dirty="0" smtClean="0">
                    <a:solidFill>
                      <a:schemeClr val="accent2"/>
                    </a:solidFill>
                  </a:rPr>
                  <a:t>//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dirty="0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dirty="0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endParaRPr lang="en-US" dirty="0" smtClean="0"/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b="1" dirty="0"/>
                  <a:t> </a:t>
                </a:r>
                <a:r>
                  <a:rPr lang="en-US" b="1" dirty="0" smtClean="0"/>
                  <a:t> for each </a:t>
                </a:r>
                <a:r>
                  <a:rPr lang="en-US" dirty="0" smtClean="0"/>
                  <a:t>edge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incidentEdges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 )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b="1" dirty="0" smtClean="0"/>
                  <a:t>do </a:t>
                </a:r>
                <a:r>
                  <a:rPr lang="en-US" dirty="0" smtClean="0">
                    <a:solidFill>
                      <a:schemeClr val="accent2"/>
                    </a:solidFill>
                  </a:rPr>
                  <a:t>//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𝑑𝑒𝑔</m:t>
                        </m:r>
                        <m:d>
                          <m:dPr>
                            <m:ctrlPr>
                              <a:rPr lang="en-US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 smtClean="0">
                    <a:solidFill>
                      <a:schemeClr val="accent2"/>
                    </a:solidFill>
                  </a:rPr>
                  <a:t> iterations</a:t>
                </a: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 </a:t>
                </a:r>
                <a:r>
                  <a:rPr lang="en-US" dirty="0" smtClean="0"/>
                  <a:t>   </a:t>
                </a:r>
                <a:r>
                  <a:rPr lang="en-US" dirty="0" smtClean="0">
                    <a:solidFill>
                      <a:schemeClr val="accent1"/>
                    </a:solidFill>
                  </a:rPr>
                  <a:t>//relax edge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endParaRPr lang="en-US" dirty="0" smtClean="0">
                  <a:solidFill>
                    <a:schemeClr val="accent1"/>
                  </a:solidFill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 </a:t>
                </a:r>
                <a:r>
                  <a:rPr lang="en-US" dirty="0" smtClean="0"/>
                  <a:t>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opposite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b="1" dirty="0"/>
                  <a:t> </a:t>
                </a:r>
                <a:r>
                  <a:rPr lang="en-US" b="1" dirty="0" smtClean="0"/>
                  <a:t>  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weight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b="1" dirty="0" smtClean="0"/>
                  <a:t>then</a:t>
                </a: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 </a:t>
                </a:r>
                <a:r>
                  <a:rPr lang="en-US" dirty="0" smtClean="0"/>
                  <a:t>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weight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 </a:t>
                </a:r>
                <a:r>
                  <a:rPr lang="en-US" dirty="0" smtClean="0"/>
                  <a:t>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updateKey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</m:oMath>
                </a14:m>
                <a:r>
                  <a:rPr lang="en-US" dirty="0" smtClean="0"/>
                  <a:t> </a:t>
                </a:r>
                <a:r>
                  <a:rPr lang="en-US" dirty="0" smtClean="0">
                    <a:solidFill>
                      <a:schemeClr val="accent2"/>
                    </a:solidFill>
                  </a:rPr>
                  <a:t>//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dirty="0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dirty="0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endParaRPr lang="en-US" dirty="0" smtClean="0"/>
              </a:p>
            </p:txBody>
          </p:sp>
        </mc:Choice>
        <mc:Fallback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5670401" y="2097088"/>
                <a:ext cx="6019800" cy="4608514"/>
              </a:xfrm>
              <a:blipFill rotWithShape="0">
                <a:blip r:embed="rId4"/>
                <a:stretch>
                  <a:fillRect l="-810" t="-132" r="-10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6567" name="Picture 5" descr="TN00621_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0" y="152401"/>
            <a:ext cx="1390650" cy="137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56232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Analysis</a:t>
            </a:r>
            <a:endParaRPr lang="en-US" altLang="zh-TW" smtClean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7587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141412" y="2249487"/>
                <a:ext cx="9905999" cy="4452396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altLang="zh-TW" dirty="0" smtClean="0"/>
                  <a:t>Graph operations</a:t>
                </a:r>
              </a:p>
              <a:p>
                <a:pPr lvl="1"/>
                <a:r>
                  <a:rPr lang="en-US" altLang="zh-TW" dirty="0" smtClean="0"/>
                  <a:t>Method </a:t>
                </a:r>
                <a:r>
                  <a:rPr lang="en-US" altLang="zh-TW" dirty="0" err="1" smtClean="0"/>
                  <a:t>incidentEdges</a:t>
                </a:r>
                <a:r>
                  <a:rPr lang="en-US" altLang="zh-TW" dirty="0" smtClean="0"/>
                  <a:t> is called once for each vertex</a:t>
                </a:r>
              </a:p>
              <a:p>
                <a:r>
                  <a:rPr lang="en-US" altLang="zh-TW" dirty="0" smtClean="0"/>
                  <a:t>Label operations</a:t>
                </a:r>
              </a:p>
              <a:p>
                <a:pPr lvl="1"/>
                <a:r>
                  <a:rPr lang="en-US" altLang="zh-TW" dirty="0" smtClean="0"/>
                  <a:t>We set/get the distance and locator labels of vertex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altLang="zh-TW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TW" b="0" i="1" dirty="0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altLang="zh-TW" b="0" i="1" dirty="0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TW" b="0" i="0" dirty="0" smtClean="0">
                                <a:latin typeface="Cambria Math" panose="02040503050406030204" pitchFamily="18" charset="0"/>
                              </a:rPr>
                              <m:t>deg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altLang="zh-TW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b="0" i="1" dirty="0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d>
                          </m:e>
                        </m:func>
                      </m:e>
                    </m:d>
                  </m:oMath>
                </a14:m>
                <a:r>
                  <a:rPr lang="en-US" altLang="zh-TW" dirty="0" smtClean="0"/>
                  <a:t> times</a:t>
                </a:r>
              </a:p>
              <a:p>
                <a:pPr lvl="1"/>
                <a:r>
                  <a:rPr lang="en-US" altLang="zh-TW" dirty="0" smtClean="0"/>
                  <a:t>Setting/getting a label takes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altLang="zh-TW" dirty="0" smtClean="0"/>
                  <a:t> time</a:t>
                </a:r>
              </a:p>
              <a:p>
                <a:r>
                  <a:rPr lang="en-US" altLang="zh-TW" dirty="0" smtClean="0"/>
                  <a:t>Priority queue operations</a:t>
                </a:r>
              </a:p>
              <a:p>
                <a:pPr lvl="1"/>
                <a:r>
                  <a:rPr lang="en-US" altLang="zh-TW" dirty="0" smtClean="0"/>
                  <a:t>Each vertex is inserted once into and removed once from the priority queue, where each insertion or removal takes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TW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altLang="zh-TW" dirty="0" smtClean="0"/>
                  <a:t> time</a:t>
                </a:r>
              </a:p>
              <a:p>
                <a:pPr lvl="1"/>
                <a:r>
                  <a:rPr lang="en-US" altLang="zh-TW" dirty="0" smtClean="0"/>
                  <a:t>The key of a vertex in the priority queue is modified at most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 b="0" i="0" smtClean="0">
                            <a:latin typeface="Cambria Math" panose="02040503050406030204" pitchFamily="18" charset="0"/>
                          </a:rPr>
                          <m:t>deg</m:t>
                        </m:r>
                      </m:fName>
                      <m:e>
                        <m:d>
                          <m:d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d>
                      </m:e>
                    </m:func>
                  </m:oMath>
                </a14:m>
                <a:r>
                  <a:rPr lang="en-US" altLang="zh-TW" dirty="0" smtClean="0"/>
                  <a:t> times, where each key change takes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TW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altLang="zh-TW" dirty="0" smtClean="0"/>
                  <a:t> time </a:t>
                </a:r>
              </a:p>
              <a:p>
                <a:r>
                  <a:rPr lang="en-US" altLang="zh-TW" dirty="0" smtClean="0"/>
                  <a:t>Dijkstra’s algorithm runs in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  <m:func>
                          <m:func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TW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altLang="zh-TW" dirty="0" smtClean="0"/>
                  <a:t> time provided the graph is represented by the adjacency list structure</a:t>
                </a:r>
              </a:p>
              <a:p>
                <a:pPr lvl="1"/>
                <a:r>
                  <a:rPr lang="en-US" altLang="zh-TW" dirty="0" smtClean="0"/>
                  <a:t>Recall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TW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func>
                      <m:func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 b="0" i="0" smtClean="0">
                            <a:latin typeface="Cambria Math" panose="02040503050406030204" pitchFamily="18" charset="0"/>
                          </a:rPr>
                          <m:t>deg</m:t>
                        </m:r>
                      </m:fName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func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altLang="zh-TW" dirty="0" smtClean="0"/>
              </a:p>
              <a:p>
                <a:r>
                  <a:rPr lang="en-US" altLang="zh-TW" dirty="0" smtClean="0"/>
                  <a:t>The running time can also be expressed as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func>
                          <m:func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TW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altLang="zh-TW" dirty="0" smtClean="0"/>
                  <a:t> since the graph is connected</a:t>
                </a:r>
              </a:p>
              <a:p>
                <a:r>
                  <a:rPr lang="en-US" altLang="zh-TW" dirty="0" smtClean="0"/>
                  <a:t>The running time can be expressed as a function of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zh-TW" dirty="0" smtClean="0"/>
                  <a:t>,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func>
                          <m:func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TW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endParaRPr lang="en-US" altLang="zh-TW" dirty="0"/>
              </a:p>
            </p:txBody>
          </p:sp>
        </mc:Choice>
        <mc:Fallback>
          <p:sp>
            <p:nvSpPr>
              <p:cNvPr id="67587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1412" y="2249487"/>
                <a:ext cx="9905999" cy="4452396"/>
              </a:xfrm>
              <a:blipFill rotWithShape="0">
                <a:blip r:embed="rId3"/>
                <a:stretch>
                  <a:fillRect l="-615" t="-1644" b="-2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7590" name="Picture 4" descr="TN00621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0" y="152401"/>
            <a:ext cx="1390650" cy="137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12074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Extension</a:t>
            </a:r>
            <a:endParaRPr lang="en-US" altLang="zh-TW" smtClean="0"/>
          </a:p>
        </p:txBody>
      </p:sp>
      <p:sp>
        <p:nvSpPr>
          <p:cNvPr id="6963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Using the template method pattern, we can extend Dijkstra’s algorithm to return a tree of shortest paths from the start vertex to all other vertices</a:t>
            </a:r>
          </a:p>
          <a:p>
            <a:r>
              <a:rPr lang="en-US" altLang="zh-TW" dirty="0" smtClean="0"/>
              <a:t>We store with each vertex a third label:</a:t>
            </a:r>
          </a:p>
          <a:p>
            <a:pPr lvl="1"/>
            <a:r>
              <a:rPr lang="en-US" altLang="zh-TW" dirty="0" smtClean="0"/>
              <a:t>parent edge in the shortest path tree</a:t>
            </a:r>
          </a:p>
          <a:p>
            <a:r>
              <a:rPr lang="en-US" altLang="zh-TW" dirty="0" smtClean="0"/>
              <a:t>Parents are all initialized to null</a:t>
            </a:r>
            <a:endParaRPr lang="en-US" altLang="zh-TW" dirty="0" smtClean="0"/>
          </a:p>
          <a:p>
            <a:r>
              <a:rPr lang="en-US" altLang="zh-TW" dirty="0" smtClean="0"/>
              <a:t>In the edge relaxation step, we update the parent label as well</a:t>
            </a:r>
            <a:endParaRPr lang="en-US" altLang="zh-TW" dirty="0"/>
          </a:p>
        </p:txBody>
      </p:sp>
      <p:pic>
        <p:nvPicPr>
          <p:cNvPr id="69639" name="Picture 5" descr="NA02330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1" y="152401"/>
            <a:ext cx="1597025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98595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Why Dijkstra’s Algorithm Works</a:t>
            </a:r>
            <a:endParaRPr lang="en-US" altLang="zh-TW" smtClean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0659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sz="half"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altLang="zh-TW" dirty="0" smtClean="0"/>
                  <a:t>Dijkstra’s algorithm is based on the greedy method. It adds vertices by increasing distance.</a:t>
                </a:r>
              </a:p>
              <a:p>
                <a:r>
                  <a:rPr lang="en-US" altLang="zh-TW" dirty="0" smtClean="0"/>
                  <a:t>Proof by contradiction</a:t>
                </a:r>
              </a:p>
              <a:p>
                <a:pPr lvl="1"/>
                <a:r>
                  <a:rPr lang="en-US" altLang="zh-TW" dirty="0" smtClean="0"/>
                  <a:t>Suppose </a:t>
                </a:r>
                <a:r>
                  <a:rPr lang="en-US" altLang="zh-TW" dirty="0"/>
                  <a:t>it didn’t find all shortest distances. Let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altLang="zh-TW" dirty="0" smtClean="0"/>
                  <a:t> </a:t>
                </a:r>
                <a:r>
                  <a:rPr lang="en-US" altLang="zh-TW" dirty="0"/>
                  <a:t>be the first wrong vertex the algorithm processed.</a:t>
                </a:r>
              </a:p>
              <a:p>
                <a:pPr lvl="1"/>
                <a:r>
                  <a:rPr lang="en-US" altLang="zh-TW" dirty="0"/>
                  <a:t>When the previous node,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altLang="zh-TW" dirty="0"/>
                  <a:t>, on the true shortest path was considered, its distance was correct.</a:t>
                </a:r>
              </a:p>
              <a:p>
                <a:pPr lvl="1"/>
                <a:r>
                  <a:rPr lang="en-US" altLang="zh-TW" dirty="0"/>
                  <a:t>But the edge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TW" b="0" i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d>
                  </m:oMath>
                </a14:m>
                <a:r>
                  <a:rPr lang="en-US" altLang="zh-TW" dirty="0" smtClean="0"/>
                  <a:t> </a:t>
                </a:r>
                <a:r>
                  <a:rPr lang="en-US" altLang="zh-TW" dirty="0"/>
                  <a:t>was relaxed at that time!</a:t>
                </a:r>
              </a:p>
              <a:p>
                <a:pPr lvl="1"/>
                <a:r>
                  <a:rPr lang="en-US" altLang="zh-TW" dirty="0"/>
                  <a:t>Thus, so long </a:t>
                </a:r>
                <a:r>
                  <a:rPr lang="en-US" altLang="zh-TW" dirty="0" smtClean="0"/>
                  <a:t>as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begChr m:val="["/>
                        <m:endChr m:val="]"/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begChr m:val="["/>
                        <m:endChr m:val="]"/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</m:oMath>
                </a14:m>
                <a:r>
                  <a:rPr lang="en-US" altLang="zh-TW" dirty="0" smtClean="0"/>
                  <a:t>,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altLang="zh-TW" dirty="0" smtClean="0"/>
                  <a:t>’s </a:t>
                </a:r>
                <a:r>
                  <a:rPr lang="en-US" altLang="zh-TW" dirty="0"/>
                  <a:t>distance cannot be wrong.  That is, there is no wrong vertex</a:t>
                </a:r>
                <a:r>
                  <a:rPr lang="en-US" altLang="zh-TW" dirty="0" smtClean="0"/>
                  <a:t>.</a:t>
                </a:r>
                <a:endParaRPr lang="en-US" altLang="zh-TW" dirty="0"/>
              </a:p>
            </p:txBody>
          </p:sp>
        </mc:Choice>
        <mc:Fallback>
          <p:sp>
            <p:nvSpPr>
              <p:cNvPr id="70659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0">
                <a:blip r:embed="rId3"/>
                <a:stretch>
                  <a:fillRect l="-1500" t="-2238" r="-2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0662" name="Picture 35" descr="j023216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4763" y="228601"/>
            <a:ext cx="963612" cy="179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4" name="Freeform 67"/>
          <p:cNvSpPr>
            <a:spLocks/>
          </p:cNvSpPr>
          <p:nvPr/>
        </p:nvSpPr>
        <p:spPr bwMode="auto">
          <a:xfrm>
            <a:off x="6880226" y="2717800"/>
            <a:ext cx="3711575" cy="2387600"/>
          </a:xfrm>
          <a:custGeom>
            <a:avLst/>
            <a:gdLst>
              <a:gd name="T0" fmla="*/ 2147483647 w 2338"/>
              <a:gd name="T1" fmla="*/ 0 h 1504"/>
              <a:gd name="T2" fmla="*/ 2147483647 w 2338"/>
              <a:gd name="T3" fmla="*/ 463708750 h 1504"/>
              <a:gd name="T4" fmla="*/ 2147483647 w 2338"/>
              <a:gd name="T5" fmla="*/ 2147483647 h 1504"/>
              <a:gd name="T6" fmla="*/ 2147483647 w 2338"/>
              <a:gd name="T7" fmla="*/ 2147483647 h 1504"/>
              <a:gd name="T8" fmla="*/ 2147483647 w 2338"/>
              <a:gd name="T9" fmla="*/ 2147483647 h 1504"/>
              <a:gd name="T10" fmla="*/ 1055946263 w 2338"/>
              <a:gd name="T11" fmla="*/ 2147483647 h 1504"/>
              <a:gd name="T12" fmla="*/ 254536575 w 2338"/>
              <a:gd name="T13" fmla="*/ 2147483647 h 1504"/>
              <a:gd name="T14" fmla="*/ 103327200 w 2338"/>
              <a:gd name="T15" fmla="*/ 1572577500 h 1504"/>
              <a:gd name="T16" fmla="*/ 874495013 w 2338"/>
              <a:gd name="T17" fmla="*/ 347781563 h 1504"/>
              <a:gd name="T18" fmla="*/ 2147483647 w 2338"/>
              <a:gd name="T19" fmla="*/ 75604688 h 1504"/>
              <a:gd name="T20" fmla="*/ 2147483647 w 2338"/>
              <a:gd name="T21" fmla="*/ 0 h 150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338"/>
              <a:gd name="T34" fmla="*/ 0 h 1504"/>
              <a:gd name="T35" fmla="*/ 2338 w 2338"/>
              <a:gd name="T36" fmla="*/ 1504 h 150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338" h="1504">
                <a:moveTo>
                  <a:pt x="1271" y="0"/>
                </a:moveTo>
                <a:cubicBezTo>
                  <a:pt x="1459" y="15"/>
                  <a:pt x="1840" y="26"/>
                  <a:pt x="1996" y="184"/>
                </a:cubicBezTo>
                <a:cubicBezTo>
                  <a:pt x="2152" y="342"/>
                  <a:pt x="2338" y="822"/>
                  <a:pt x="2207" y="950"/>
                </a:cubicBezTo>
                <a:cubicBezTo>
                  <a:pt x="2076" y="1078"/>
                  <a:pt x="1426" y="883"/>
                  <a:pt x="1211" y="954"/>
                </a:cubicBezTo>
                <a:cubicBezTo>
                  <a:pt x="996" y="1025"/>
                  <a:pt x="1049" y="1286"/>
                  <a:pt x="917" y="1374"/>
                </a:cubicBezTo>
                <a:cubicBezTo>
                  <a:pt x="785" y="1462"/>
                  <a:pt x="555" y="1504"/>
                  <a:pt x="419" y="1482"/>
                </a:cubicBezTo>
                <a:cubicBezTo>
                  <a:pt x="283" y="1460"/>
                  <a:pt x="164" y="1385"/>
                  <a:pt x="101" y="1242"/>
                </a:cubicBezTo>
                <a:cubicBezTo>
                  <a:pt x="38" y="1099"/>
                  <a:pt x="0" y="808"/>
                  <a:pt x="41" y="624"/>
                </a:cubicBezTo>
                <a:cubicBezTo>
                  <a:pt x="82" y="440"/>
                  <a:pt x="210" y="237"/>
                  <a:pt x="347" y="138"/>
                </a:cubicBezTo>
                <a:cubicBezTo>
                  <a:pt x="484" y="39"/>
                  <a:pt x="709" y="53"/>
                  <a:pt x="863" y="30"/>
                </a:cubicBezTo>
                <a:cubicBezTo>
                  <a:pt x="1017" y="7"/>
                  <a:pt x="1186" y="6"/>
                  <a:pt x="1271" y="0"/>
                </a:cubicBezTo>
                <a:close/>
              </a:path>
            </a:pathLst>
          </a:custGeom>
          <a:solidFill>
            <a:srgbClr val="FFFFFF">
              <a:alpha val="50196"/>
            </a:srgbClr>
          </a:solidFill>
          <a:ln w="12700">
            <a:solidFill>
              <a:schemeClr val="tx2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70665" name="Oval 68"/>
          <p:cNvSpPr>
            <a:spLocks noChangeAspect="1" noChangeArrowheads="1"/>
          </p:cNvSpPr>
          <p:nvPr/>
        </p:nvSpPr>
        <p:spPr bwMode="auto">
          <a:xfrm>
            <a:off x="8404226" y="3733801"/>
            <a:ext cx="366713" cy="366713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zh-TW" sz="1800">
                <a:ea typeface="新細明體" pitchFamily="18" charset="-120"/>
              </a:rPr>
              <a:t>C</a:t>
            </a:r>
          </a:p>
        </p:txBody>
      </p:sp>
      <p:sp>
        <p:nvSpPr>
          <p:cNvPr id="70666" name="Oval 69"/>
          <p:cNvSpPr>
            <a:spLocks noChangeAspect="1" noChangeArrowheads="1"/>
          </p:cNvSpPr>
          <p:nvPr/>
        </p:nvSpPr>
        <p:spPr bwMode="auto">
          <a:xfrm>
            <a:off x="7031038" y="3733801"/>
            <a:ext cx="366712" cy="366713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zh-TW" sz="1800">
                <a:solidFill>
                  <a:schemeClr val="tx2"/>
                </a:solidFill>
                <a:ea typeface="新細明體" pitchFamily="18" charset="-120"/>
              </a:rPr>
              <a:t>B</a:t>
            </a:r>
          </a:p>
        </p:txBody>
      </p:sp>
      <p:sp>
        <p:nvSpPr>
          <p:cNvPr id="70667" name="Oval 70"/>
          <p:cNvSpPr>
            <a:spLocks noChangeAspect="1" noChangeArrowheads="1"/>
          </p:cNvSpPr>
          <p:nvPr/>
        </p:nvSpPr>
        <p:spPr bwMode="auto">
          <a:xfrm>
            <a:off x="8402638" y="2927351"/>
            <a:ext cx="366712" cy="366713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zh-TW" sz="1800">
                <a:solidFill>
                  <a:schemeClr val="tx2"/>
                </a:solidFill>
                <a:ea typeface="新細明體" pitchFamily="18" charset="-120"/>
              </a:rPr>
              <a:t>s</a:t>
            </a:r>
          </a:p>
        </p:txBody>
      </p:sp>
      <p:sp>
        <p:nvSpPr>
          <p:cNvPr id="70668" name="Oval 71"/>
          <p:cNvSpPr>
            <a:spLocks noChangeAspect="1" noChangeArrowheads="1"/>
          </p:cNvSpPr>
          <p:nvPr/>
        </p:nvSpPr>
        <p:spPr bwMode="auto">
          <a:xfrm>
            <a:off x="7640638" y="4541838"/>
            <a:ext cx="366712" cy="36671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zh-TW" sz="1800">
                <a:solidFill>
                  <a:schemeClr val="tx2"/>
                </a:solidFill>
                <a:ea typeface="新細明體" pitchFamily="18" charset="-120"/>
              </a:rPr>
              <a:t>E</a:t>
            </a:r>
          </a:p>
        </p:txBody>
      </p:sp>
      <p:cxnSp>
        <p:nvCxnSpPr>
          <p:cNvPr id="70669" name="AutoShape 72"/>
          <p:cNvCxnSpPr>
            <a:cxnSpLocks noChangeAspect="1" noChangeShapeType="1"/>
            <a:stCxn id="70667" idx="2"/>
            <a:endCxn id="70666" idx="0"/>
          </p:cNvCxnSpPr>
          <p:nvPr/>
        </p:nvCxnSpPr>
        <p:spPr bwMode="auto">
          <a:xfrm rot="10800000" flipV="1">
            <a:off x="7213600" y="3109913"/>
            <a:ext cx="1168400" cy="603250"/>
          </a:xfrm>
          <a:prstGeom prst="curvedConnector2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0670" name="AutoShape 73"/>
          <p:cNvCxnSpPr>
            <a:cxnSpLocks noChangeAspect="1" noChangeShapeType="1"/>
            <a:stCxn id="70668" idx="2"/>
            <a:endCxn id="70666" idx="4"/>
          </p:cNvCxnSpPr>
          <p:nvPr/>
        </p:nvCxnSpPr>
        <p:spPr bwMode="auto">
          <a:xfrm rot="10800000">
            <a:off x="7213600" y="4117976"/>
            <a:ext cx="406400" cy="606425"/>
          </a:xfrm>
          <a:prstGeom prst="curvedConnector2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0671" name="AutoShape 74"/>
          <p:cNvCxnSpPr>
            <a:cxnSpLocks noChangeAspect="1" noChangeShapeType="1"/>
            <a:stCxn id="70668" idx="6"/>
            <a:endCxn id="70665" idx="3"/>
          </p:cNvCxnSpPr>
          <p:nvPr/>
        </p:nvCxnSpPr>
        <p:spPr bwMode="auto">
          <a:xfrm flipV="1">
            <a:off x="8024813" y="4065588"/>
            <a:ext cx="431800" cy="658812"/>
          </a:xfrm>
          <a:prstGeom prst="curvedConnector2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0672" name="AutoShape 75"/>
          <p:cNvCxnSpPr>
            <a:cxnSpLocks noChangeAspect="1" noChangeShapeType="1"/>
            <a:stCxn id="70667" idx="4"/>
            <a:endCxn id="70665" idx="0"/>
          </p:cNvCxnSpPr>
          <p:nvPr/>
        </p:nvCxnSpPr>
        <p:spPr bwMode="auto">
          <a:xfrm>
            <a:off x="8585200" y="3311525"/>
            <a:ext cx="1588" cy="401638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0673" name="AutoShape 76"/>
          <p:cNvCxnSpPr>
            <a:cxnSpLocks noChangeAspect="1" noChangeShapeType="1"/>
            <a:stCxn id="70666" idx="6"/>
            <a:endCxn id="70665" idx="2"/>
          </p:cNvCxnSpPr>
          <p:nvPr/>
        </p:nvCxnSpPr>
        <p:spPr bwMode="auto">
          <a:xfrm>
            <a:off x="7415214" y="3916363"/>
            <a:ext cx="968375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0674" name="Oval 77"/>
          <p:cNvSpPr>
            <a:spLocks noChangeAspect="1" noChangeArrowheads="1"/>
          </p:cNvSpPr>
          <p:nvPr/>
        </p:nvSpPr>
        <p:spPr bwMode="auto">
          <a:xfrm>
            <a:off x="9766301" y="3733801"/>
            <a:ext cx="366713" cy="366713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zh-TW" sz="1800">
                <a:solidFill>
                  <a:schemeClr val="tx2"/>
                </a:solidFill>
                <a:ea typeface="新細明體" pitchFamily="18" charset="-120"/>
              </a:rPr>
              <a:t>D</a:t>
            </a:r>
          </a:p>
        </p:txBody>
      </p:sp>
      <p:cxnSp>
        <p:nvCxnSpPr>
          <p:cNvPr id="70675" name="AutoShape 78"/>
          <p:cNvCxnSpPr>
            <a:cxnSpLocks noChangeAspect="1" noChangeShapeType="1"/>
            <a:stCxn id="70678" idx="6"/>
            <a:endCxn id="70674" idx="4"/>
          </p:cNvCxnSpPr>
          <p:nvPr/>
        </p:nvCxnSpPr>
        <p:spPr bwMode="auto">
          <a:xfrm flipV="1">
            <a:off x="9529763" y="4117976"/>
            <a:ext cx="419100" cy="606425"/>
          </a:xfrm>
          <a:prstGeom prst="curvedConnector2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0676" name="AutoShape 79"/>
          <p:cNvCxnSpPr>
            <a:cxnSpLocks noChangeAspect="1" noChangeShapeType="1"/>
            <a:stCxn id="70674" idx="0"/>
            <a:endCxn id="70667" idx="6"/>
          </p:cNvCxnSpPr>
          <p:nvPr/>
        </p:nvCxnSpPr>
        <p:spPr bwMode="auto">
          <a:xfrm rot="5400000" flipH="1">
            <a:off x="9066213" y="2830513"/>
            <a:ext cx="603250" cy="1162050"/>
          </a:xfrm>
          <a:prstGeom prst="curvedConnector2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0677" name="AutoShape 80"/>
          <p:cNvCxnSpPr>
            <a:cxnSpLocks noChangeAspect="1" noChangeShapeType="1"/>
            <a:stCxn id="70665" idx="6"/>
            <a:endCxn id="70674" idx="2"/>
          </p:cNvCxnSpPr>
          <p:nvPr/>
        </p:nvCxnSpPr>
        <p:spPr bwMode="auto">
          <a:xfrm>
            <a:off x="8788401" y="3916363"/>
            <a:ext cx="957263" cy="0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0678" name="Oval 81"/>
          <p:cNvSpPr>
            <a:spLocks noChangeAspect="1" noChangeArrowheads="1"/>
          </p:cNvSpPr>
          <p:nvPr/>
        </p:nvSpPr>
        <p:spPr bwMode="auto">
          <a:xfrm>
            <a:off x="9155113" y="4541838"/>
            <a:ext cx="366712" cy="366712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zh-TW" sz="1800">
                <a:ea typeface="新細明體" pitchFamily="18" charset="-120"/>
              </a:rPr>
              <a:t>F</a:t>
            </a:r>
          </a:p>
        </p:txBody>
      </p:sp>
      <p:cxnSp>
        <p:nvCxnSpPr>
          <p:cNvPr id="70679" name="AutoShape 82"/>
          <p:cNvCxnSpPr>
            <a:cxnSpLocks noChangeAspect="1" noChangeShapeType="1"/>
            <a:stCxn id="70665" idx="5"/>
            <a:endCxn id="70678" idx="2"/>
          </p:cNvCxnSpPr>
          <p:nvPr/>
        </p:nvCxnSpPr>
        <p:spPr bwMode="auto">
          <a:xfrm rot="16200000" flipH="1">
            <a:off x="8601076" y="4181476"/>
            <a:ext cx="658812" cy="427037"/>
          </a:xfrm>
          <a:prstGeom prst="curvedConnector2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0680" name="Text Box 83"/>
          <p:cNvSpPr txBox="1">
            <a:spLocks noChangeArrowheads="1"/>
          </p:cNvSpPr>
          <p:nvPr/>
        </p:nvSpPr>
        <p:spPr bwMode="auto">
          <a:xfrm>
            <a:off x="8637588" y="2698751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zh-TW" sz="1800" b="1" i="1">
                <a:solidFill>
                  <a:schemeClr val="accent4"/>
                </a:solidFill>
                <a:latin typeface="Times New Roman" panose="02020603050405020304" pitchFamily="18" charset="0"/>
                <a:ea typeface="新細明體" pitchFamily="18" charset="-120"/>
              </a:rPr>
              <a:t>0</a:t>
            </a:r>
          </a:p>
        </p:txBody>
      </p:sp>
      <p:sp>
        <p:nvSpPr>
          <p:cNvPr id="70681" name="Text Box 84"/>
          <p:cNvSpPr txBox="1">
            <a:spLocks noChangeArrowheads="1"/>
          </p:cNvSpPr>
          <p:nvPr/>
        </p:nvSpPr>
        <p:spPr bwMode="auto">
          <a:xfrm>
            <a:off x="10028238" y="35258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zh-TW" sz="1800" b="1" i="1" dirty="0">
                <a:solidFill>
                  <a:schemeClr val="accent4"/>
                </a:solidFill>
                <a:latin typeface="Times New Roman" panose="02020603050405020304" pitchFamily="18" charset="0"/>
                <a:ea typeface="新細明體" pitchFamily="18" charset="-120"/>
                <a:sym typeface="Symbol" panose="05050102010706020507" pitchFamily="18" charset="2"/>
              </a:rPr>
              <a:t>3</a:t>
            </a:r>
          </a:p>
        </p:txBody>
      </p:sp>
      <p:sp>
        <p:nvSpPr>
          <p:cNvPr id="70682" name="Text Box 85"/>
          <p:cNvSpPr txBox="1">
            <a:spLocks noChangeArrowheads="1"/>
          </p:cNvSpPr>
          <p:nvPr/>
        </p:nvSpPr>
        <p:spPr bwMode="auto">
          <a:xfrm>
            <a:off x="8669338" y="35258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zh-TW" sz="1800" b="1" i="1">
                <a:solidFill>
                  <a:schemeClr val="accent4"/>
                </a:solidFill>
                <a:latin typeface="Times New Roman" panose="02020603050405020304" pitchFamily="18" charset="0"/>
                <a:ea typeface="新細明體" pitchFamily="18" charset="-120"/>
                <a:sym typeface="Symbol" panose="05050102010706020507" pitchFamily="18" charset="2"/>
              </a:rPr>
              <a:t>2</a:t>
            </a:r>
          </a:p>
        </p:txBody>
      </p:sp>
      <p:sp>
        <p:nvSpPr>
          <p:cNvPr id="70683" name="Text Box 86"/>
          <p:cNvSpPr txBox="1">
            <a:spLocks noChangeArrowheads="1"/>
          </p:cNvSpPr>
          <p:nvPr/>
        </p:nvSpPr>
        <p:spPr bwMode="auto">
          <a:xfrm>
            <a:off x="7297738" y="35258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zh-TW" sz="1800" b="1" i="1">
                <a:solidFill>
                  <a:schemeClr val="accent4"/>
                </a:solidFill>
                <a:latin typeface="Times New Roman" panose="02020603050405020304" pitchFamily="18" charset="0"/>
                <a:ea typeface="新細明體" pitchFamily="18" charset="-120"/>
                <a:sym typeface="Symbol" panose="05050102010706020507" pitchFamily="18" charset="2"/>
              </a:rPr>
              <a:t>7</a:t>
            </a:r>
          </a:p>
        </p:txBody>
      </p:sp>
      <p:sp>
        <p:nvSpPr>
          <p:cNvPr id="70684" name="Text Box 87"/>
          <p:cNvSpPr txBox="1">
            <a:spLocks noChangeArrowheads="1"/>
          </p:cNvSpPr>
          <p:nvPr/>
        </p:nvSpPr>
        <p:spPr bwMode="auto">
          <a:xfrm>
            <a:off x="7512050" y="42497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zh-TW" sz="1800" b="1" i="1">
                <a:solidFill>
                  <a:schemeClr val="accent4"/>
                </a:solidFill>
                <a:latin typeface="Times New Roman" panose="02020603050405020304" pitchFamily="18" charset="0"/>
                <a:ea typeface="新細明體" pitchFamily="18" charset="-120"/>
                <a:sym typeface="Symbol" panose="05050102010706020507" pitchFamily="18" charset="2"/>
              </a:rPr>
              <a:t>5</a:t>
            </a:r>
          </a:p>
        </p:txBody>
      </p:sp>
      <p:sp>
        <p:nvSpPr>
          <p:cNvPr id="70685" name="Text Box 88"/>
          <p:cNvSpPr txBox="1">
            <a:spLocks noChangeArrowheads="1"/>
          </p:cNvSpPr>
          <p:nvPr/>
        </p:nvSpPr>
        <p:spPr bwMode="auto">
          <a:xfrm>
            <a:off x="9297988" y="4221163"/>
            <a:ext cx="37702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zh-TW" sz="3000" b="1" i="1" dirty="0">
                <a:solidFill>
                  <a:schemeClr val="accent2"/>
                </a:solidFill>
                <a:latin typeface="Times New Roman" panose="02020603050405020304" pitchFamily="18" charset="0"/>
                <a:ea typeface="新細明體" pitchFamily="18" charset="-120"/>
                <a:sym typeface="Symbol" panose="05050102010706020507" pitchFamily="18" charset="2"/>
              </a:rPr>
              <a:t>8</a:t>
            </a:r>
          </a:p>
        </p:txBody>
      </p:sp>
      <p:sp>
        <p:nvSpPr>
          <p:cNvPr id="70686" name="Text Box 89"/>
          <p:cNvSpPr txBox="1">
            <a:spLocks noChangeArrowheads="1"/>
          </p:cNvSpPr>
          <p:nvPr/>
        </p:nvSpPr>
        <p:spPr bwMode="auto">
          <a:xfrm>
            <a:off x="9475788" y="29416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zh-TW" sz="1800">
                <a:latin typeface="Times New Roman" panose="02020603050405020304" pitchFamily="18" charset="0"/>
                <a:ea typeface="新細明體" pitchFamily="18" charset="-120"/>
              </a:rPr>
              <a:t>4</a:t>
            </a:r>
          </a:p>
        </p:txBody>
      </p:sp>
      <p:sp>
        <p:nvSpPr>
          <p:cNvPr id="70687" name="Text Box 90"/>
          <p:cNvSpPr txBox="1">
            <a:spLocks noChangeArrowheads="1"/>
          </p:cNvSpPr>
          <p:nvPr/>
        </p:nvSpPr>
        <p:spPr bwMode="auto">
          <a:xfrm>
            <a:off x="7335838" y="3003551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zh-TW" sz="1800">
                <a:latin typeface="Times New Roman" panose="02020603050405020304" pitchFamily="18" charset="0"/>
                <a:ea typeface="新細明體" pitchFamily="18" charset="-120"/>
              </a:rPr>
              <a:t>8</a:t>
            </a:r>
          </a:p>
        </p:txBody>
      </p:sp>
      <p:sp>
        <p:nvSpPr>
          <p:cNvPr id="70688" name="Text Box 91"/>
          <p:cNvSpPr txBox="1">
            <a:spLocks noChangeArrowheads="1"/>
          </p:cNvSpPr>
          <p:nvPr/>
        </p:nvSpPr>
        <p:spPr bwMode="auto">
          <a:xfrm>
            <a:off x="7716838" y="3613151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zh-TW" sz="1800">
                <a:latin typeface="Times New Roman" panose="02020603050405020304" pitchFamily="18" charset="0"/>
                <a:ea typeface="新細明體" pitchFamily="18" charset="-120"/>
              </a:rPr>
              <a:t>7</a:t>
            </a:r>
          </a:p>
        </p:txBody>
      </p:sp>
      <p:sp>
        <p:nvSpPr>
          <p:cNvPr id="70689" name="Text Box 92"/>
          <p:cNvSpPr txBox="1">
            <a:spLocks noChangeArrowheads="1"/>
          </p:cNvSpPr>
          <p:nvPr/>
        </p:nvSpPr>
        <p:spPr bwMode="auto">
          <a:xfrm>
            <a:off x="9164638" y="3613151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zh-TW" sz="1800">
                <a:solidFill>
                  <a:schemeClr val="tx2"/>
                </a:solidFill>
                <a:latin typeface="Times New Roman" panose="02020603050405020304" pitchFamily="18" charset="0"/>
                <a:ea typeface="新細明體" pitchFamily="18" charset="-120"/>
              </a:rPr>
              <a:t>1</a:t>
            </a:r>
          </a:p>
        </p:txBody>
      </p:sp>
      <p:sp>
        <p:nvSpPr>
          <p:cNvPr id="70690" name="Text Box 93"/>
          <p:cNvSpPr txBox="1">
            <a:spLocks noChangeArrowheads="1"/>
          </p:cNvSpPr>
          <p:nvPr/>
        </p:nvSpPr>
        <p:spPr bwMode="auto">
          <a:xfrm>
            <a:off x="7031038" y="4413251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zh-TW" sz="1800">
                <a:latin typeface="Times New Roman" panose="02020603050405020304" pitchFamily="18" charset="0"/>
                <a:ea typeface="新細明體" pitchFamily="18" charset="-120"/>
              </a:rPr>
              <a:t>2</a:t>
            </a:r>
          </a:p>
        </p:txBody>
      </p:sp>
      <p:sp>
        <p:nvSpPr>
          <p:cNvPr id="70691" name="Text Box 94"/>
          <p:cNvSpPr txBox="1">
            <a:spLocks noChangeArrowheads="1"/>
          </p:cNvSpPr>
          <p:nvPr/>
        </p:nvSpPr>
        <p:spPr bwMode="auto">
          <a:xfrm>
            <a:off x="9774238" y="4413251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zh-TW" sz="1800">
                <a:solidFill>
                  <a:schemeClr val="tx2"/>
                </a:solidFill>
                <a:latin typeface="Times New Roman" panose="02020603050405020304" pitchFamily="18" charset="0"/>
                <a:ea typeface="新細明體" pitchFamily="18" charset="-120"/>
              </a:rPr>
              <a:t>5</a:t>
            </a:r>
          </a:p>
        </p:txBody>
      </p:sp>
      <p:sp>
        <p:nvSpPr>
          <p:cNvPr id="70692" name="Text Box 95"/>
          <p:cNvSpPr txBox="1">
            <a:spLocks noChangeArrowheads="1"/>
          </p:cNvSpPr>
          <p:nvPr/>
        </p:nvSpPr>
        <p:spPr bwMode="auto">
          <a:xfrm>
            <a:off x="8250238" y="3308351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zh-TW" sz="1800">
                <a:solidFill>
                  <a:schemeClr val="tx2"/>
                </a:solidFill>
                <a:latin typeface="Times New Roman" panose="02020603050405020304" pitchFamily="18" charset="0"/>
                <a:ea typeface="新細明體" pitchFamily="18" charset="-120"/>
              </a:rPr>
              <a:t>2</a:t>
            </a:r>
          </a:p>
        </p:txBody>
      </p:sp>
      <p:sp>
        <p:nvSpPr>
          <p:cNvPr id="70693" name="Text Box 96"/>
          <p:cNvSpPr txBox="1">
            <a:spLocks noChangeArrowheads="1"/>
          </p:cNvSpPr>
          <p:nvPr/>
        </p:nvSpPr>
        <p:spPr bwMode="auto">
          <a:xfrm>
            <a:off x="8097838" y="4146551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zh-TW" sz="1800">
                <a:solidFill>
                  <a:schemeClr val="tx2"/>
                </a:solidFill>
                <a:latin typeface="Times New Roman" panose="02020603050405020304" pitchFamily="18" charset="0"/>
                <a:ea typeface="新細明體" pitchFamily="18" charset="-120"/>
              </a:rPr>
              <a:t>3</a:t>
            </a:r>
          </a:p>
        </p:txBody>
      </p:sp>
      <p:sp>
        <p:nvSpPr>
          <p:cNvPr id="70694" name="Text Box 97"/>
          <p:cNvSpPr txBox="1">
            <a:spLocks noChangeArrowheads="1"/>
          </p:cNvSpPr>
          <p:nvPr/>
        </p:nvSpPr>
        <p:spPr bwMode="auto">
          <a:xfrm>
            <a:off x="8745538" y="4146551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zh-TW" sz="1800">
                <a:latin typeface="Times New Roman" panose="02020603050405020304" pitchFamily="18" charset="0"/>
                <a:ea typeface="新細明體" pitchFamily="18" charset="-12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517901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ea typeface="新細明體" pitchFamily="18" charset="-120"/>
              </a:rPr>
              <a:t>Why It Doesn’t Work for</a:t>
            </a:r>
            <a:br>
              <a:rPr lang="en-US" altLang="zh-TW" dirty="0" smtClean="0">
                <a:ea typeface="新細明體" pitchFamily="18" charset="-120"/>
              </a:rPr>
            </a:br>
            <a:r>
              <a:rPr lang="en-US" altLang="zh-TW" dirty="0" smtClean="0">
                <a:ea typeface="新細明體" pitchFamily="18" charset="-120"/>
              </a:rPr>
              <a:t>Negative-Weight Edges</a:t>
            </a:r>
            <a:endParaRPr lang="en-US" altLang="zh-TW" dirty="0" smtClean="0">
              <a:ea typeface="新細明體" pitchFamily="18" charset="-12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Dijkstra’s algorithm is based on the greedy method. It adds vertices by increasing distance.</a:t>
            </a:r>
          </a:p>
          <a:p>
            <a:pPr lvl="1"/>
            <a:r>
              <a:rPr lang="en-US" dirty="0"/>
              <a:t>If a node with a negative incident edge were to be added late to the cloud, it could mess up distances for vertices already in the cloud. </a:t>
            </a:r>
          </a:p>
          <a:p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9452705" y="120253"/>
            <a:ext cx="1630363" cy="1815307"/>
            <a:chOff x="9452705" y="120253"/>
            <a:chExt cx="1630363" cy="1815307"/>
          </a:xfrm>
        </p:grpSpPr>
        <p:pic>
          <p:nvPicPr>
            <p:cNvPr id="71685" name="Picture 35" descr="j023216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74640" y="140097"/>
              <a:ext cx="963612" cy="1795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686" name="Picture 36" descr="NA01595_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52705" y="120253"/>
              <a:ext cx="1630363" cy="165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71688" name="Text Box 38"/>
              <p:cNvSpPr txBox="1">
                <a:spLocks noChangeArrowheads="1"/>
              </p:cNvSpPr>
              <p:nvPr/>
            </p:nvSpPr>
            <p:spPr bwMode="auto">
              <a:xfrm>
                <a:off x="10082060" y="3138488"/>
                <a:ext cx="1944687" cy="1631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lang="en-US" altLang="zh-TW" sz="2000" dirty="0" smtClean="0">
                    <a:ea typeface="新細明體" pitchFamily="18" charset="-120"/>
                  </a:rPr>
                  <a:t>C’s true distance is 1, but it is already in the cloud with </a:t>
                </a:r>
                <a14:m>
                  <m:oMath xmlns:m="http://schemas.openxmlformats.org/officeDocument/2006/math">
                    <m:r>
                      <a:rPr lang="en-US" altLang="zh-TW" sz="2000" b="0" i="1" smtClean="0">
                        <a:latin typeface="Cambria Math" panose="02040503050406030204" pitchFamily="18" charset="0"/>
                        <a:ea typeface="新細明體" pitchFamily="18" charset="-120"/>
                      </a:rPr>
                      <m:t>𝐷</m:t>
                    </m:r>
                    <m:d>
                      <m:dPr>
                        <m:begChr m:val="["/>
                        <m:endChr m:val="]"/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d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  <a:ea typeface="新細明體" pitchFamily="18" charset="-120"/>
                          </a:rPr>
                          <m:t>𝐶</m:t>
                        </m:r>
                      </m:e>
                    </m:d>
                    <m:r>
                      <a:rPr lang="en-US" altLang="zh-TW" sz="2000" b="0" i="1" smtClean="0">
                        <a:latin typeface="Cambria Math" panose="02040503050406030204" pitchFamily="18" charset="0"/>
                        <a:ea typeface="新細明體" pitchFamily="18" charset="-120"/>
                      </a:rPr>
                      <m:t>=2</m:t>
                    </m:r>
                  </m:oMath>
                </a14:m>
                <a:r>
                  <a:rPr lang="en-US" altLang="zh-TW" sz="2000" dirty="0">
                    <a:ea typeface="新細明體" pitchFamily="18" charset="-120"/>
                  </a:rPr>
                  <a:t>!</a:t>
                </a:r>
              </a:p>
            </p:txBody>
          </p:sp>
        </mc:Choice>
        <mc:Fallback>
          <p:sp>
            <p:nvSpPr>
              <p:cNvPr id="71688" name="Text 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082060" y="3138488"/>
                <a:ext cx="1944687" cy="1631216"/>
              </a:xfrm>
              <a:prstGeom prst="rect">
                <a:avLst/>
              </a:prstGeom>
              <a:blipFill rotWithShape="0">
                <a:blip r:embed="rId4"/>
                <a:stretch>
                  <a:fillRect l="-3448" t="-2247" r="-5956" b="-599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689" name="Line 39"/>
          <p:cNvSpPr>
            <a:spLocks noChangeShapeType="1"/>
          </p:cNvSpPr>
          <p:nvPr/>
        </p:nvSpPr>
        <p:spPr bwMode="auto">
          <a:xfrm flipH="1">
            <a:off x="9046312" y="4014788"/>
            <a:ext cx="611187" cy="1027112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71690" name="Freeform 40"/>
          <p:cNvSpPr>
            <a:spLocks/>
          </p:cNvSpPr>
          <p:nvPr/>
        </p:nvSpPr>
        <p:spPr bwMode="auto">
          <a:xfrm>
            <a:off x="8047774" y="1412875"/>
            <a:ext cx="1044575" cy="736600"/>
          </a:xfrm>
          <a:custGeom>
            <a:avLst/>
            <a:gdLst>
              <a:gd name="T0" fmla="*/ 829132200 w 658"/>
              <a:gd name="T1" fmla="*/ 32762825 h 464"/>
              <a:gd name="T2" fmla="*/ 1645662825 w 658"/>
              <a:gd name="T3" fmla="*/ 652721263 h 464"/>
              <a:gd name="T4" fmla="*/ 753527513 w 658"/>
              <a:gd name="T5" fmla="*/ 1136591263 h 464"/>
              <a:gd name="T6" fmla="*/ 12601575 w 658"/>
              <a:gd name="T7" fmla="*/ 456149075 h 464"/>
              <a:gd name="T8" fmla="*/ 829132200 w 658"/>
              <a:gd name="T9" fmla="*/ 32762825 h 4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58"/>
              <a:gd name="T16" fmla="*/ 0 h 464"/>
              <a:gd name="T17" fmla="*/ 658 w 658"/>
              <a:gd name="T18" fmla="*/ 464 h 4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58" h="464">
                <a:moveTo>
                  <a:pt x="329" y="13"/>
                </a:moveTo>
                <a:cubicBezTo>
                  <a:pt x="437" y="26"/>
                  <a:pt x="658" y="186"/>
                  <a:pt x="653" y="259"/>
                </a:cubicBezTo>
                <a:cubicBezTo>
                  <a:pt x="647" y="328"/>
                  <a:pt x="407" y="464"/>
                  <a:pt x="299" y="451"/>
                </a:cubicBezTo>
                <a:cubicBezTo>
                  <a:pt x="191" y="438"/>
                  <a:pt x="0" y="254"/>
                  <a:pt x="5" y="181"/>
                </a:cubicBezTo>
                <a:cubicBezTo>
                  <a:pt x="10" y="108"/>
                  <a:pt x="221" y="0"/>
                  <a:pt x="329" y="13"/>
                </a:cubicBezTo>
                <a:close/>
              </a:path>
            </a:pathLst>
          </a:custGeom>
          <a:solidFill>
            <a:srgbClr val="FFFFFF">
              <a:alpha val="50196"/>
            </a:srgbClr>
          </a:solidFill>
          <a:ln w="12700">
            <a:solidFill>
              <a:schemeClr val="tx2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71691" name="Oval 41"/>
          <p:cNvSpPr>
            <a:spLocks noChangeAspect="1" noChangeArrowheads="1"/>
          </p:cNvSpPr>
          <p:nvPr/>
        </p:nvSpPr>
        <p:spPr bwMode="auto">
          <a:xfrm>
            <a:off x="8323999" y="2459038"/>
            <a:ext cx="366713" cy="366712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zh-TW" sz="1800">
                <a:ea typeface="新細明體" pitchFamily="18" charset="-120"/>
              </a:rPr>
              <a:t>C</a:t>
            </a:r>
          </a:p>
        </p:txBody>
      </p:sp>
      <p:sp>
        <p:nvSpPr>
          <p:cNvPr id="71692" name="Oval 42"/>
          <p:cNvSpPr>
            <a:spLocks noChangeAspect="1" noChangeArrowheads="1"/>
          </p:cNvSpPr>
          <p:nvPr/>
        </p:nvSpPr>
        <p:spPr bwMode="auto">
          <a:xfrm>
            <a:off x="6950811" y="2459038"/>
            <a:ext cx="366712" cy="366712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zh-TW" sz="1800">
                <a:ea typeface="新細明體" pitchFamily="18" charset="-120"/>
              </a:rPr>
              <a:t>B</a:t>
            </a:r>
          </a:p>
        </p:txBody>
      </p:sp>
      <p:sp>
        <p:nvSpPr>
          <p:cNvPr id="71693" name="Oval 43"/>
          <p:cNvSpPr>
            <a:spLocks noChangeAspect="1" noChangeArrowheads="1"/>
          </p:cNvSpPr>
          <p:nvPr/>
        </p:nvSpPr>
        <p:spPr bwMode="auto">
          <a:xfrm>
            <a:off x="8322411" y="1652588"/>
            <a:ext cx="366712" cy="36671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zh-TW" sz="1800">
                <a:solidFill>
                  <a:schemeClr val="tx2"/>
                </a:solidFill>
                <a:ea typeface="新細明體" pitchFamily="18" charset="-120"/>
              </a:rPr>
              <a:t>A</a:t>
            </a:r>
          </a:p>
        </p:txBody>
      </p:sp>
      <p:sp>
        <p:nvSpPr>
          <p:cNvPr id="71694" name="Oval 44"/>
          <p:cNvSpPr>
            <a:spLocks noChangeAspect="1" noChangeArrowheads="1"/>
          </p:cNvSpPr>
          <p:nvPr/>
        </p:nvSpPr>
        <p:spPr bwMode="auto">
          <a:xfrm>
            <a:off x="7560411" y="3267076"/>
            <a:ext cx="366712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zh-TW" sz="1800">
                <a:ea typeface="新細明體" pitchFamily="18" charset="-120"/>
              </a:rPr>
              <a:t>E</a:t>
            </a:r>
          </a:p>
        </p:txBody>
      </p:sp>
      <p:cxnSp>
        <p:nvCxnSpPr>
          <p:cNvPr id="71695" name="AutoShape 45"/>
          <p:cNvCxnSpPr>
            <a:cxnSpLocks noChangeAspect="1" noChangeShapeType="1"/>
            <a:stCxn id="71693" idx="2"/>
            <a:endCxn id="71692" idx="0"/>
          </p:cNvCxnSpPr>
          <p:nvPr/>
        </p:nvCxnSpPr>
        <p:spPr bwMode="auto">
          <a:xfrm rot="10800000" flipV="1">
            <a:off x="7133373" y="1835151"/>
            <a:ext cx="1169988" cy="614363"/>
          </a:xfrm>
          <a:prstGeom prst="curvedConnector2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696" name="AutoShape 46"/>
          <p:cNvCxnSpPr>
            <a:cxnSpLocks noChangeAspect="1" noChangeShapeType="1"/>
            <a:stCxn id="71694" idx="2"/>
            <a:endCxn id="71692" idx="4"/>
          </p:cNvCxnSpPr>
          <p:nvPr/>
        </p:nvCxnSpPr>
        <p:spPr bwMode="auto">
          <a:xfrm rot="10800000">
            <a:off x="7133374" y="2835276"/>
            <a:ext cx="417513" cy="614363"/>
          </a:xfrm>
          <a:prstGeom prst="curvedConnector2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697" name="AutoShape 47"/>
          <p:cNvCxnSpPr>
            <a:cxnSpLocks noChangeAspect="1" noChangeShapeType="1"/>
            <a:stCxn id="71694" idx="6"/>
            <a:endCxn id="71691" idx="3"/>
          </p:cNvCxnSpPr>
          <p:nvPr/>
        </p:nvCxnSpPr>
        <p:spPr bwMode="auto">
          <a:xfrm flipV="1">
            <a:off x="7936648" y="2781300"/>
            <a:ext cx="439738" cy="668338"/>
          </a:xfrm>
          <a:prstGeom prst="curvedConnector2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698" name="AutoShape 48"/>
          <p:cNvCxnSpPr>
            <a:cxnSpLocks noChangeAspect="1" noChangeShapeType="1"/>
            <a:stCxn id="71693" idx="4"/>
            <a:endCxn id="71691" idx="0"/>
          </p:cNvCxnSpPr>
          <p:nvPr/>
        </p:nvCxnSpPr>
        <p:spPr bwMode="auto">
          <a:xfrm>
            <a:off x="8504973" y="2038351"/>
            <a:ext cx="1588" cy="411163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699" name="AutoShape 49"/>
          <p:cNvCxnSpPr>
            <a:cxnSpLocks noChangeAspect="1" noChangeShapeType="1"/>
            <a:stCxn id="71692" idx="6"/>
            <a:endCxn id="71691" idx="2"/>
          </p:cNvCxnSpPr>
          <p:nvPr/>
        </p:nvCxnSpPr>
        <p:spPr bwMode="auto">
          <a:xfrm>
            <a:off x="7327049" y="2641600"/>
            <a:ext cx="987425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700" name="Oval 50"/>
          <p:cNvSpPr>
            <a:spLocks noChangeAspect="1" noChangeArrowheads="1"/>
          </p:cNvSpPr>
          <p:nvPr/>
        </p:nvSpPr>
        <p:spPr bwMode="auto">
          <a:xfrm>
            <a:off x="9686074" y="2459038"/>
            <a:ext cx="366713" cy="366712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zh-TW" sz="1800">
                <a:ea typeface="新細明體" pitchFamily="18" charset="-120"/>
              </a:rPr>
              <a:t>D</a:t>
            </a:r>
          </a:p>
        </p:txBody>
      </p:sp>
      <p:cxnSp>
        <p:nvCxnSpPr>
          <p:cNvPr id="71701" name="AutoShape 51"/>
          <p:cNvCxnSpPr>
            <a:cxnSpLocks noChangeAspect="1" noChangeShapeType="1"/>
            <a:stCxn id="71704" idx="6"/>
            <a:endCxn id="71700" idx="4"/>
          </p:cNvCxnSpPr>
          <p:nvPr/>
        </p:nvCxnSpPr>
        <p:spPr bwMode="auto">
          <a:xfrm flipV="1">
            <a:off x="9451124" y="2835276"/>
            <a:ext cx="417513" cy="614363"/>
          </a:xfrm>
          <a:prstGeom prst="curvedConnector2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702" name="AutoShape 52"/>
          <p:cNvCxnSpPr>
            <a:cxnSpLocks noChangeAspect="1" noChangeShapeType="1"/>
            <a:stCxn id="71700" idx="0"/>
            <a:endCxn id="71693" idx="6"/>
          </p:cNvCxnSpPr>
          <p:nvPr/>
        </p:nvCxnSpPr>
        <p:spPr bwMode="auto">
          <a:xfrm rot="5400000" flipH="1">
            <a:off x="8981224" y="1562101"/>
            <a:ext cx="614363" cy="1160463"/>
          </a:xfrm>
          <a:prstGeom prst="curvedConnector2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703" name="AutoShape 53"/>
          <p:cNvCxnSpPr>
            <a:cxnSpLocks noChangeAspect="1" noChangeShapeType="1"/>
            <a:stCxn id="71691" idx="6"/>
            <a:endCxn id="71700" idx="2"/>
          </p:cNvCxnSpPr>
          <p:nvPr/>
        </p:nvCxnSpPr>
        <p:spPr bwMode="auto">
          <a:xfrm>
            <a:off x="8700236" y="2641600"/>
            <a:ext cx="976312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704" name="Oval 54"/>
          <p:cNvSpPr>
            <a:spLocks noChangeAspect="1" noChangeArrowheads="1"/>
          </p:cNvSpPr>
          <p:nvPr/>
        </p:nvSpPr>
        <p:spPr bwMode="auto">
          <a:xfrm>
            <a:off x="9074886" y="3267076"/>
            <a:ext cx="366712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zh-TW" sz="1800">
                <a:ea typeface="新細明體" pitchFamily="18" charset="-120"/>
              </a:rPr>
              <a:t>F</a:t>
            </a:r>
          </a:p>
        </p:txBody>
      </p:sp>
      <p:cxnSp>
        <p:nvCxnSpPr>
          <p:cNvPr id="71705" name="AutoShape 55"/>
          <p:cNvCxnSpPr>
            <a:cxnSpLocks noChangeAspect="1" noChangeShapeType="1"/>
            <a:stCxn id="71691" idx="5"/>
            <a:endCxn id="71704" idx="2"/>
          </p:cNvCxnSpPr>
          <p:nvPr/>
        </p:nvCxnSpPr>
        <p:spPr bwMode="auto">
          <a:xfrm rot="16200000" flipH="1">
            <a:off x="8516880" y="2901157"/>
            <a:ext cx="668338" cy="428625"/>
          </a:xfrm>
          <a:prstGeom prst="curvedConnector2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706" name="AutoShape 56"/>
          <p:cNvSpPr>
            <a:spLocks noChangeArrowheads="1"/>
          </p:cNvSpPr>
          <p:nvPr/>
        </p:nvSpPr>
        <p:spPr bwMode="auto">
          <a:xfrm rot="5400000">
            <a:off x="8327174" y="3619501"/>
            <a:ext cx="457200" cy="333375"/>
          </a:xfrm>
          <a:prstGeom prst="rightArrow">
            <a:avLst>
              <a:gd name="adj1" fmla="val 50000"/>
              <a:gd name="adj2" fmla="val 34286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71707" name="Text Box 57"/>
          <p:cNvSpPr txBox="1">
            <a:spLocks noChangeArrowheads="1"/>
          </p:cNvSpPr>
          <p:nvPr/>
        </p:nvSpPr>
        <p:spPr bwMode="auto">
          <a:xfrm>
            <a:off x="8557361" y="142398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zh-TW" sz="1800" b="1" i="1" dirty="0">
                <a:solidFill>
                  <a:schemeClr val="accent4"/>
                </a:solidFill>
                <a:latin typeface="Times New Roman" panose="02020603050405020304" pitchFamily="18" charset="0"/>
                <a:ea typeface="新細明體" pitchFamily="18" charset="-120"/>
              </a:rPr>
              <a:t>0</a:t>
            </a:r>
          </a:p>
        </p:txBody>
      </p:sp>
      <p:sp>
        <p:nvSpPr>
          <p:cNvPr id="71708" name="Text Box 58"/>
          <p:cNvSpPr txBox="1">
            <a:spLocks noChangeArrowheads="1"/>
          </p:cNvSpPr>
          <p:nvPr/>
        </p:nvSpPr>
        <p:spPr bwMode="auto">
          <a:xfrm>
            <a:off x="9909911" y="2109788"/>
            <a:ext cx="37702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zh-TW" sz="3000" b="1" i="1">
                <a:solidFill>
                  <a:schemeClr val="accent2"/>
                </a:solidFill>
                <a:latin typeface="Times New Roman" panose="02020603050405020304" pitchFamily="18" charset="0"/>
                <a:ea typeface="新細明體" pitchFamily="18" charset="-120"/>
                <a:sym typeface="Symbol" panose="05050102010706020507" pitchFamily="18" charset="2"/>
              </a:rPr>
              <a:t>4</a:t>
            </a:r>
          </a:p>
        </p:txBody>
      </p:sp>
      <p:sp>
        <p:nvSpPr>
          <p:cNvPr id="71709" name="Text Box 59"/>
          <p:cNvSpPr txBox="1">
            <a:spLocks noChangeArrowheads="1"/>
          </p:cNvSpPr>
          <p:nvPr/>
        </p:nvSpPr>
        <p:spPr bwMode="auto">
          <a:xfrm>
            <a:off x="8551011" y="2109788"/>
            <a:ext cx="37702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zh-TW" sz="3000" b="1" i="1">
                <a:solidFill>
                  <a:schemeClr val="accent2"/>
                </a:solidFill>
                <a:latin typeface="Times New Roman" panose="02020603050405020304" pitchFamily="18" charset="0"/>
                <a:ea typeface="新細明體" pitchFamily="18" charset="-120"/>
                <a:sym typeface="Symbol" panose="05050102010706020507" pitchFamily="18" charset="2"/>
              </a:rPr>
              <a:t>2</a:t>
            </a:r>
          </a:p>
        </p:txBody>
      </p:sp>
      <p:sp>
        <p:nvSpPr>
          <p:cNvPr id="71710" name="Text Box 60"/>
          <p:cNvSpPr txBox="1">
            <a:spLocks noChangeArrowheads="1"/>
          </p:cNvSpPr>
          <p:nvPr/>
        </p:nvSpPr>
        <p:spPr bwMode="auto">
          <a:xfrm>
            <a:off x="7179411" y="2103438"/>
            <a:ext cx="37702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zh-TW" sz="3000" b="1" i="1" dirty="0">
                <a:solidFill>
                  <a:schemeClr val="accent2"/>
                </a:solidFill>
                <a:latin typeface="Times New Roman" panose="02020603050405020304" pitchFamily="18" charset="0"/>
                <a:ea typeface="新細明體" pitchFamily="18" charset="-120"/>
                <a:sym typeface="Symbol" panose="05050102010706020507" pitchFamily="18" charset="2"/>
              </a:rPr>
              <a:t>8</a:t>
            </a:r>
          </a:p>
        </p:txBody>
      </p:sp>
      <p:sp>
        <p:nvSpPr>
          <p:cNvPr id="71711" name="Text Box 61"/>
          <p:cNvSpPr txBox="1">
            <a:spLocks noChangeArrowheads="1"/>
          </p:cNvSpPr>
          <p:nvPr/>
        </p:nvSpPr>
        <p:spPr bwMode="auto">
          <a:xfrm>
            <a:off x="7408011" y="2970213"/>
            <a:ext cx="3476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zh-TW" altLang="en-US" sz="1800" b="1" i="1">
                <a:solidFill>
                  <a:schemeClr val="accent2"/>
                </a:solidFill>
                <a:latin typeface="Times New Roman" panose="02020603050405020304" pitchFamily="18" charset="0"/>
                <a:ea typeface="新細明體" pitchFamily="18" charset="-120"/>
                <a:sym typeface="Symbol" panose="05050102010706020507" pitchFamily="18" charset="2"/>
              </a:rPr>
              <a:t></a:t>
            </a:r>
          </a:p>
        </p:txBody>
      </p:sp>
      <p:sp>
        <p:nvSpPr>
          <p:cNvPr id="71712" name="Text Box 62"/>
          <p:cNvSpPr txBox="1">
            <a:spLocks noChangeArrowheads="1"/>
          </p:cNvSpPr>
          <p:nvPr/>
        </p:nvSpPr>
        <p:spPr bwMode="auto">
          <a:xfrm>
            <a:off x="9270149" y="2970213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zh-TW" altLang="en-US" sz="1800" b="1" i="1">
                <a:solidFill>
                  <a:schemeClr val="accent2"/>
                </a:solidFill>
                <a:latin typeface="Times New Roman" panose="02020603050405020304" pitchFamily="18" charset="0"/>
                <a:ea typeface="新細明體" pitchFamily="18" charset="-120"/>
                <a:sym typeface="Symbol" panose="05050102010706020507" pitchFamily="18" charset="2"/>
              </a:rPr>
              <a:t></a:t>
            </a:r>
          </a:p>
        </p:txBody>
      </p:sp>
      <p:sp>
        <p:nvSpPr>
          <p:cNvPr id="71713" name="Text Box 63"/>
          <p:cNvSpPr txBox="1">
            <a:spLocks noChangeArrowheads="1"/>
          </p:cNvSpPr>
          <p:nvPr/>
        </p:nvSpPr>
        <p:spPr bwMode="auto">
          <a:xfrm>
            <a:off x="9395561" y="1666876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zh-TW" sz="1800">
                <a:solidFill>
                  <a:schemeClr val="tx2"/>
                </a:solidFill>
                <a:latin typeface="Times New Roman" panose="02020603050405020304" pitchFamily="18" charset="0"/>
                <a:ea typeface="新細明體" pitchFamily="18" charset="-120"/>
              </a:rPr>
              <a:t>4</a:t>
            </a:r>
          </a:p>
        </p:txBody>
      </p:sp>
      <p:sp>
        <p:nvSpPr>
          <p:cNvPr id="71714" name="Text Box 64"/>
          <p:cNvSpPr txBox="1">
            <a:spLocks noChangeArrowheads="1"/>
          </p:cNvSpPr>
          <p:nvPr/>
        </p:nvSpPr>
        <p:spPr bwMode="auto">
          <a:xfrm>
            <a:off x="7255611" y="172878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zh-TW" sz="1800">
                <a:solidFill>
                  <a:schemeClr val="tx2"/>
                </a:solidFill>
                <a:latin typeface="Times New Roman" panose="02020603050405020304" pitchFamily="18" charset="0"/>
                <a:ea typeface="新細明體" pitchFamily="18" charset="-120"/>
              </a:rPr>
              <a:t>8</a:t>
            </a:r>
          </a:p>
        </p:txBody>
      </p:sp>
      <p:sp>
        <p:nvSpPr>
          <p:cNvPr id="71715" name="Text Box 65"/>
          <p:cNvSpPr txBox="1">
            <a:spLocks noChangeArrowheads="1"/>
          </p:cNvSpPr>
          <p:nvPr/>
        </p:nvSpPr>
        <p:spPr bwMode="auto">
          <a:xfrm>
            <a:off x="7636611" y="233838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zh-TW" sz="1800">
                <a:latin typeface="Times New Roman" panose="02020603050405020304" pitchFamily="18" charset="0"/>
                <a:ea typeface="新細明體" pitchFamily="18" charset="-120"/>
              </a:rPr>
              <a:t>7</a:t>
            </a:r>
          </a:p>
        </p:txBody>
      </p:sp>
      <p:sp>
        <p:nvSpPr>
          <p:cNvPr id="71716" name="Text Box 66"/>
          <p:cNvSpPr txBox="1">
            <a:spLocks noChangeArrowheads="1"/>
          </p:cNvSpPr>
          <p:nvPr/>
        </p:nvSpPr>
        <p:spPr bwMode="auto">
          <a:xfrm>
            <a:off x="9046311" y="2338388"/>
            <a:ext cx="374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zh-TW" sz="1800">
                <a:latin typeface="Times New Roman" panose="02020603050405020304" pitchFamily="18" charset="0"/>
                <a:ea typeface="新細明體" pitchFamily="18" charset="-120"/>
              </a:rPr>
              <a:t>-3</a:t>
            </a:r>
          </a:p>
        </p:txBody>
      </p:sp>
      <p:sp>
        <p:nvSpPr>
          <p:cNvPr id="71717" name="Text Box 67"/>
          <p:cNvSpPr txBox="1">
            <a:spLocks noChangeArrowheads="1"/>
          </p:cNvSpPr>
          <p:nvPr/>
        </p:nvSpPr>
        <p:spPr bwMode="auto">
          <a:xfrm>
            <a:off x="6950811" y="313848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zh-TW" sz="1800">
                <a:latin typeface="Times New Roman" panose="02020603050405020304" pitchFamily="18" charset="0"/>
                <a:ea typeface="新細明體" pitchFamily="18" charset="-120"/>
              </a:rPr>
              <a:t>2</a:t>
            </a:r>
          </a:p>
        </p:txBody>
      </p:sp>
      <p:sp>
        <p:nvSpPr>
          <p:cNvPr id="71718" name="Text Box 68"/>
          <p:cNvSpPr txBox="1">
            <a:spLocks noChangeArrowheads="1"/>
          </p:cNvSpPr>
          <p:nvPr/>
        </p:nvSpPr>
        <p:spPr bwMode="auto">
          <a:xfrm>
            <a:off x="9694011" y="313848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zh-TW" sz="1800">
                <a:latin typeface="Times New Roman" panose="02020603050405020304" pitchFamily="18" charset="0"/>
                <a:ea typeface="新細明體" pitchFamily="18" charset="-120"/>
              </a:rPr>
              <a:t>5</a:t>
            </a:r>
          </a:p>
        </p:txBody>
      </p:sp>
      <p:sp>
        <p:nvSpPr>
          <p:cNvPr id="71719" name="Text Box 69"/>
          <p:cNvSpPr txBox="1">
            <a:spLocks noChangeArrowheads="1"/>
          </p:cNvSpPr>
          <p:nvPr/>
        </p:nvSpPr>
        <p:spPr bwMode="auto">
          <a:xfrm>
            <a:off x="8170011" y="203358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zh-TW" sz="1800">
                <a:solidFill>
                  <a:schemeClr val="tx2"/>
                </a:solidFill>
                <a:latin typeface="Times New Roman" panose="02020603050405020304" pitchFamily="18" charset="0"/>
                <a:ea typeface="新細明體" pitchFamily="18" charset="-120"/>
              </a:rPr>
              <a:t>2</a:t>
            </a:r>
          </a:p>
        </p:txBody>
      </p:sp>
      <p:sp>
        <p:nvSpPr>
          <p:cNvPr id="71720" name="Text Box 70"/>
          <p:cNvSpPr txBox="1">
            <a:spLocks noChangeArrowheads="1"/>
          </p:cNvSpPr>
          <p:nvPr/>
        </p:nvSpPr>
        <p:spPr bwMode="auto">
          <a:xfrm>
            <a:off x="8017611" y="287178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zh-TW" sz="1800">
                <a:latin typeface="Times New Roman" panose="02020603050405020304" pitchFamily="18" charset="0"/>
                <a:ea typeface="新細明體" pitchFamily="18" charset="-120"/>
              </a:rPr>
              <a:t>3</a:t>
            </a:r>
          </a:p>
        </p:txBody>
      </p:sp>
      <p:sp>
        <p:nvSpPr>
          <p:cNvPr id="71721" name="Text Box 71"/>
          <p:cNvSpPr txBox="1">
            <a:spLocks noChangeArrowheads="1"/>
          </p:cNvSpPr>
          <p:nvPr/>
        </p:nvSpPr>
        <p:spPr bwMode="auto">
          <a:xfrm>
            <a:off x="8665311" y="287178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zh-TW" sz="1800">
                <a:latin typeface="Times New Roman" panose="02020603050405020304" pitchFamily="18" charset="0"/>
                <a:ea typeface="新細明體" pitchFamily="18" charset="-120"/>
              </a:rPr>
              <a:t>9</a:t>
            </a:r>
          </a:p>
        </p:txBody>
      </p:sp>
      <p:sp>
        <p:nvSpPr>
          <p:cNvPr id="71722" name="Freeform 72"/>
          <p:cNvSpPr>
            <a:spLocks/>
          </p:cNvSpPr>
          <p:nvPr/>
        </p:nvSpPr>
        <p:spPr bwMode="auto">
          <a:xfrm>
            <a:off x="7992211" y="4127500"/>
            <a:ext cx="1073150" cy="1536700"/>
          </a:xfrm>
          <a:custGeom>
            <a:avLst/>
            <a:gdLst>
              <a:gd name="T0" fmla="*/ 932457813 w 676"/>
              <a:gd name="T1" fmla="*/ 17641888 h 968"/>
              <a:gd name="T2" fmla="*/ 1612900000 w 676"/>
              <a:gd name="T3" fmla="*/ 456149075 h 968"/>
              <a:gd name="T4" fmla="*/ 1476811563 w 676"/>
              <a:gd name="T5" fmla="*/ 1665824075 h 968"/>
              <a:gd name="T6" fmla="*/ 796369375 w 676"/>
              <a:gd name="T7" fmla="*/ 2147483647 h 968"/>
              <a:gd name="T8" fmla="*/ 146169063 w 676"/>
              <a:gd name="T9" fmla="*/ 1559977513 h 968"/>
              <a:gd name="T10" fmla="*/ 131048125 w 676"/>
              <a:gd name="T11" fmla="*/ 350302513 h 968"/>
              <a:gd name="T12" fmla="*/ 932457813 w 676"/>
              <a:gd name="T13" fmla="*/ 17641888 h 96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76"/>
              <a:gd name="T22" fmla="*/ 0 h 968"/>
              <a:gd name="T23" fmla="*/ 676 w 676"/>
              <a:gd name="T24" fmla="*/ 968 h 96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76" h="968">
                <a:moveTo>
                  <a:pt x="370" y="7"/>
                </a:moveTo>
                <a:cubicBezTo>
                  <a:pt x="468" y="14"/>
                  <a:pt x="604" y="72"/>
                  <a:pt x="640" y="181"/>
                </a:cubicBezTo>
                <a:cubicBezTo>
                  <a:pt x="676" y="290"/>
                  <a:pt x="640" y="531"/>
                  <a:pt x="586" y="661"/>
                </a:cubicBezTo>
                <a:cubicBezTo>
                  <a:pt x="532" y="791"/>
                  <a:pt x="404" y="968"/>
                  <a:pt x="316" y="961"/>
                </a:cubicBezTo>
                <a:cubicBezTo>
                  <a:pt x="228" y="954"/>
                  <a:pt x="102" y="756"/>
                  <a:pt x="58" y="619"/>
                </a:cubicBezTo>
                <a:cubicBezTo>
                  <a:pt x="14" y="482"/>
                  <a:pt x="0" y="241"/>
                  <a:pt x="52" y="139"/>
                </a:cubicBezTo>
                <a:cubicBezTo>
                  <a:pt x="104" y="37"/>
                  <a:pt x="272" y="0"/>
                  <a:pt x="370" y="7"/>
                </a:cubicBezTo>
                <a:close/>
              </a:path>
            </a:pathLst>
          </a:custGeom>
          <a:solidFill>
            <a:srgbClr val="FFFFFF">
              <a:alpha val="50196"/>
            </a:srgbClr>
          </a:solidFill>
          <a:ln w="12700">
            <a:solidFill>
              <a:schemeClr val="tx2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71723" name="Oval 73"/>
          <p:cNvSpPr>
            <a:spLocks noChangeAspect="1" noChangeArrowheads="1"/>
          </p:cNvSpPr>
          <p:nvPr/>
        </p:nvSpPr>
        <p:spPr bwMode="auto">
          <a:xfrm>
            <a:off x="8304949" y="5137151"/>
            <a:ext cx="366713" cy="366713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zh-TW" sz="1800">
                <a:solidFill>
                  <a:schemeClr val="tx2"/>
                </a:solidFill>
                <a:ea typeface="新細明體" pitchFamily="18" charset="-120"/>
              </a:rPr>
              <a:t>C</a:t>
            </a:r>
          </a:p>
        </p:txBody>
      </p:sp>
      <p:sp>
        <p:nvSpPr>
          <p:cNvPr id="71724" name="Oval 74"/>
          <p:cNvSpPr>
            <a:spLocks noChangeAspect="1" noChangeArrowheads="1"/>
          </p:cNvSpPr>
          <p:nvPr/>
        </p:nvSpPr>
        <p:spPr bwMode="auto">
          <a:xfrm>
            <a:off x="6931761" y="5137151"/>
            <a:ext cx="366712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zh-TW" sz="1800">
                <a:ea typeface="新細明體" pitchFamily="18" charset="-120"/>
              </a:rPr>
              <a:t>B</a:t>
            </a:r>
          </a:p>
        </p:txBody>
      </p:sp>
      <p:sp>
        <p:nvSpPr>
          <p:cNvPr id="71725" name="Oval 75"/>
          <p:cNvSpPr>
            <a:spLocks noChangeAspect="1" noChangeArrowheads="1"/>
          </p:cNvSpPr>
          <p:nvPr/>
        </p:nvSpPr>
        <p:spPr bwMode="auto">
          <a:xfrm>
            <a:off x="8303361" y="4330701"/>
            <a:ext cx="366712" cy="366713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zh-TW" sz="1800">
                <a:solidFill>
                  <a:schemeClr val="tx2"/>
                </a:solidFill>
                <a:ea typeface="新細明體" pitchFamily="18" charset="-120"/>
              </a:rPr>
              <a:t>A</a:t>
            </a:r>
          </a:p>
        </p:txBody>
      </p:sp>
      <p:sp>
        <p:nvSpPr>
          <p:cNvPr id="71726" name="Oval 76"/>
          <p:cNvSpPr>
            <a:spLocks noChangeAspect="1" noChangeArrowheads="1"/>
          </p:cNvSpPr>
          <p:nvPr/>
        </p:nvSpPr>
        <p:spPr bwMode="auto">
          <a:xfrm>
            <a:off x="7541361" y="5945188"/>
            <a:ext cx="366712" cy="366712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zh-TW" sz="1800">
                <a:ea typeface="新細明體" pitchFamily="18" charset="-120"/>
              </a:rPr>
              <a:t>E</a:t>
            </a:r>
          </a:p>
        </p:txBody>
      </p:sp>
      <p:cxnSp>
        <p:nvCxnSpPr>
          <p:cNvPr id="71727" name="AutoShape 77"/>
          <p:cNvCxnSpPr>
            <a:cxnSpLocks noChangeAspect="1" noChangeShapeType="1"/>
            <a:stCxn id="71725" idx="2"/>
            <a:endCxn id="71724" idx="0"/>
          </p:cNvCxnSpPr>
          <p:nvPr/>
        </p:nvCxnSpPr>
        <p:spPr bwMode="auto">
          <a:xfrm rot="10800000" flipV="1">
            <a:off x="7114323" y="4513263"/>
            <a:ext cx="1169988" cy="614362"/>
          </a:xfrm>
          <a:prstGeom prst="curvedConnector2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728" name="AutoShape 78"/>
          <p:cNvCxnSpPr>
            <a:cxnSpLocks noChangeAspect="1" noChangeShapeType="1"/>
            <a:stCxn id="71726" idx="2"/>
            <a:endCxn id="71724" idx="4"/>
          </p:cNvCxnSpPr>
          <p:nvPr/>
        </p:nvCxnSpPr>
        <p:spPr bwMode="auto">
          <a:xfrm rot="10800000">
            <a:off x="7114324" y="5513388"/>
            <a:ext cx="417513" cy="614362"/>
          </a:xfrm>
          <a:prstGeom prst="curvedConnector2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729" name="AutoShape 79"/>
          <p:cNvCxnSpPr>
            <a:cxnSpLocks noChangeAspect="1" noChangeShapeType="1"/>
            <a:stCxn id="71726" idx="6"/>
            <a:endCxn id="71723" idx="3"/>
          </p:cNvCxnSpPr>
          <p:nvPr/>
        </p:nvCxnSpPr>
        <p:spPr bwMode="auto">
          <a:xfrm flipV="1">
            <a:off x="7917598" y="5468938"/>
            <a:ext cx="439738" cy="658812"/>
          </a:xfrm>
          <a:prstGeom prst="curvedConnector2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730" name="AutoShape 80"/>
          <p:cNvCxnSpPr>
            <a:cxnSpLocks noChangeAspect="1" noChangeShapeType="1"/>
            <a:stCxn id="71725" idx="4"/>
            <a:endCxn id="71723" idx="0"/>
          </p:cNvCxnSpPr>
          <p:nvPr/>
        </p:nvCxnSpPr>
        <p:spPr bwMode="auto">
          <a:xfrm>
            <a:off x="8485923" y="4716464"/>
            <a:ext cx="1588" cy="401637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731" name="AutoShape 81"/>
          <p:cNvCxnSpPr>
            <a:cxnSpLocks noChangeAspect="1" noChangeShapeType="1"/>
            <a:stCxn id="71724" idx="6"/>
            <a:endCxn id="71723" idx="2"/>
          </p:cNvCxnSpPr>
          <p:nvPr/>
        </p:nvCxnSpPr>
        <p:spPr bwMode="auto">
          <a:xfrm>
            <a:off x="7307998" y="5319713"/>
            <a:ext cx="9779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732" name="Oval 82"/>
          <p:cNvSpPr>
            <a:spLocks noChangeAspect="1" noChangeArrowheads="1"/>
          </p:cNvSpPr>
          <p:nvPr/>
        </p:nvSpPr>
        <p:spPr bwMode="auto">
          <a:xfrm>
            <a:off x="9667024" y="5137151"/>
            <a:ext cx="366713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zh-TW" sz="1800">
                <a:ea typeface="新細明體" pitchFamily="18" charset="-120"/>
              </a:rPr>
              <a:t>D</a:t>
            </a:r>
          </a:p>
        </p:txBody>
      </p:sp>
      <p:cxnSp>
        <p:nvCxnSpPr>
          <p:cNvPr id="71733" name="AutoShape 83"/>
          <p:cNvCxnSpPr>
            <a:cxnSpLocks noChangeAspect="1" noChangeShapeType="1"/>
            <a:stCxn id="71736" idx="6"/>
            <a:endCxn id="71732" idx="4"/>
          </p:cNvCxnSpPr>
          <p:nvPr/>
        </p:nvCxnSpPr>
        <p:spPr bwMode="auto">
          <a:xfrm flipV="1">
            <a:off x="9432074" y="5513388"/>
            <a:ext cx="417513" cy="614362"/>
          </a:xfrm>
          <a:prstGeom prst="curvedConnector2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734" name="AutoShape 84"/>
          <p:cNvCxnSpPr>
            <a:cxnSpLocks noChangeAspect="1" noChangeShapeType="1"/>
            <a:stCxn id="71732" idx="0"/>
            <a:endCxn id="71725" idx="6"/>
          </p:cNvCxnSpPr>
          <p:nvPr/>
        </p:nvCxnSpPr>
        <p:spPr bwMode="auto">
          <a:xfrm rot="5400000" flipH="1">
            <a:off x="8962174" y="4240213"/>
            <a:ext cx="614362" cy="1160463"/>
          </a:xfrm>
          <a:prstGeom prst="curvedConnector2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735" name="AutoShape 85"/>
          <p:cNvCxnSpPr>
            <a:cxnSpLocks noChangeAspect="1" noChangeShapeType="1"/>
            <a:stCxn id="71723" idx="6"/>
            <a:endCxn id="71732" idx="2"/>
          </p:cNvCxnSpPr>
          <p:nvPr/>
        </p:nvCxnSpPr>
        <p:spPr bwMode="auto">
          <a:xfrm>
            <a:off x="8690712" y="5319713"/>
            <a:ext cx="966787" cy="0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736" name="Oval 86"/>
          <p:cNvSpPr>
            <a:spLocks noChangeAspect="1" noChangeArrowheads="1"/>
          </p:cNvSpPr>
          <p:nvPr/>
        </p:nvSpPr>
        <p:spPr bwMode="auto">
          <a:xfrm>
            <a:off x="9055836" y="5945188"/>
            <a:ext cx="366712" cy="366712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zh-TW" sz="1800">
                <a:ea typeface="新細明體" pitchFamily="18" charset="-120"/>
              </a:rPr>
              <a:t>F</a:t>
            </a:r>
          </a:p>
        </p:txBody>
      </p:sp>
      <p:cxnSp>
        <p:nvCxnSpPr>
          <p:cNvPr id="71737" name="AutoShape 87"/>
          <p:cNvCxnSpPr>
            <a:cxnSpLocks noChangeAspect="1" noChangeShapeType="1"/>
            <a:stCxn id="71723" idx="5"/>
            <a:endCxn id="71736" idx="2"/>
          </p:cNvCxnSpPr>
          <p:nvPr/>
        </p:nvCxnSpPr>
        <p:spPr bwMode="auto">
          <a:xfrm rot="16200000" flipH="1">
            <a:off x="8502593" y="5584032"/>
            <a:ext cx="658812" cy="428625"/>
          </a:xfrm>
          <a:prstGeom prst="curvedConnector2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738" name="Text Box 88"/>
          <p:cNvSpPr txBox="1">
            <a:spLocks noChangeArrowheads="1"/>
          </p:cNvSpPr>
          <p:nvPr/>
        </p:nvSpPr>
        <p:spPr bwMode="auto">
          <a:xfrm>
            <a:off x="8538311" y="4102101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zh-TW" sz="1800" b="1" i="1">
                <a:solidFill>
                  <a:schemeClr val="accent4"/>
                </a:solidFill>
                <a:latin typeface="Times New Roman" panose="02020603050405020304" pitchFamily="18" charset="0"/>
                <a:ea typeface="新細明體" pitchFamily="18" charset="-120"/>
              </a:rPr>
              <a:t>0</a:t>
            </a:r>
          </a:p>
        </p:txBody>
      </p:sp>
      <p:sp>
        <p:nvSpPr>
          <p:cNvPr id="71739" name="Text Box 89"/>
          <p:cNvSpPr txBox="1">
            <a:spLocks noChangeArrowheads="1"/>
          </p:cNvSpPr>
          <p:nvPr/>
        </p:nvSpPr>
        <p:spPr bwMode="auto">
          <a:xfrm>
            <a:off x="9890861" y="4845050"/>
            <a:ext cx="37702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zh-TW" sz="3000" b="1" i="1" dirty="0">
                <a:solidFill>
                  <a:schemeClr val="accent2"/>
                </a:solidFill>
                <a:latin typeface="Times New Roman" panose="02020603050405020304" pitchFamily="18" charset="0"/>
                <a:ea typeface="新細明體" pitchFamily="18" charset="-120"/>
                <a:sym typeface="Symbol" panose="05050102010706020507" pitchFamily="18" charset="2"/>
              </a:rPr>
              <a:t>0</a:t>
            </a:r>
          </a:p>
        </p:txBody>
      </p:sp>
      <p:sp>
        <p:nvSpPr>
          <p:cNvPr id="71740" name="Text Box 90"/>
          <p:cNvSpPr txBox="1">
            <a:spLocks noChangeArrowheads="1"/>
          </p:cNvSpPr>
          <p:nvPr/>
        </p:nvSpPr>
        <p:spPr bwMode="auto">
          <a:xfrm>
            <a:off x="8570061" y="492918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zh-TW" sz="1800" b="1" i="1">
                <a:solidFill>
                  <a:schemeClr val="accent4"/>
                </a:solidFill>
                <a:latin typeface="Times New Roman" panose="02020603050405020304" pitchFamily="18" charset="0"/>
                <a:ea typeface="新細明體" pitchFamily="18" charset="-120"/>
                <a:sym typeface="Symbol" panose="05050102010706020507" pitchFamily="18" charset="2"/>
              </a:rPr>
              <a:t>2</a:t>
            </a:r>
          </a:p>
        </p:txBody>
      </p:sp>
      <p:sp>
        <p:nvSpPr>
          <p:cNvPr id="71741" name="Text Box 91"/>
          <p:cNvSpPr txBox="1">
            <a:spLocks noChangeArrowheads="1"/>
          </p:cNvSpPr>
          <p:nvPr/>
        </p:nvSpPr>
        <p:spPr bwMode="auto">
          <a:xfrm>
            <a:off x="7198461" y="4929188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zh-TW" sz="1800" b="1" i="1">
                <a:solidFill>
                  <a:schemeClr val="accent2"/>
                </a:solidFill>
                <a:latin typeface="Times New Roman" panose="02020603050405020304" pitchFamily="18" charset="0"/>
                <a:ea typeface="新細明體" pitchFamily="18" charset="-120"/>
                <a:sym typeface="Symbol" panose="05050102010706020507" pitchFamily="18" charset="2"/>
              </a:rPr>
              <a:t>8</a:t>
            </a:r>
          </a:p>
        </p:txBody>
      </p:sp>
      <p:sp>
        <p:nvSpPr>
          <p:cNvPr id="71742" name="Text Box 92"/>
          <p:cNvSpPr txBox="1">
            <a:spLocks noChangeArrowheads="1"/>
          </p:cNvSpPr>
          <p:nvPr/>
        </p:nvSpPr>
        <p:spPr bwMode="auto">
          <a:xfrm>
            <a:off x="7433411" y="5565775"/>
            <a:ext cx="37702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zh-TW" sz="3000" b="1" i="1">
                <a:solidFill>
                  <a:schemeClr val="accent2"/>
                </a:solidFill>
                <a:latin typeface="Times New Roman" panose="02020603050405020304" pitchFamily="18" charset="0"/>
                <a:ea typeface="新細明體" pitchFamily="18" charset="-120"/>
                <a:sym typeface="Symbol" panose="05050102010706020507" pitchFamily="18" charset="2"/>
              </a:rPr>
              <a:t>5</a:t>
            </a:r>
          </a:p>
        </p:txBody>
      </p:sp>
      <p:sp>
        <p:nvSpPr>
          <p:cNvPr id="71743" name="Text Box 93"/>
          <p:cNvSpPr txBox="1">
            <a:spLocks noChangeArrowheads="1"/>
          </p:cNvSpPr>
          <p:nvPr/>
        </p:nvSpPr>
        <p:spPr bwMode="auto">
          <a:xfrm>
            <a:off x="9141562" y="5565775"/>
            <a:ext cx="54816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zh-TW" sz="3000" b="1" i="1">
                <a:solidFill>
                  <a:schemeClr val="accent2"/>
                </a:solidFill>
                <a:latin typeface="Times New Roman" panose="02020603050405020304" pitchFamily="18" charset="0"/>
                <a:ea typeface="新細明體" pitchFamily="18" charset="-120"/>
                <a:sym typeface="Symbol" panose="05050102010706020507" pitchFamily="18" charset="2"/>
              </a:rPr>
              <a:t>11</a:t>
            </a:r>
          </a:p>
        </p:txBody>
      </p:sp>
      <p:sp>
        <p:nvSpPr>
          <p:cNvPr id="71744" name="Text Box 94"/>
          <p:cNvSpPr txBox="1">
            <a:spLocks noChangeArrowheads="1"/>
          </p:cNvSpPr>
          <p:nvPr/>
        </p:nvSpPr>
        <p:spPr bwMode="auto">
          <a:xfrm>
            <a:off x="9376511" y="434498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zh-TW" sz="1800">
                <a:latin typeface="Times New Roman" panose="02020603050405020304" pitchFamily="18" charset="0"/>
                <a:ea typeface="新細明體" pitchFamily="18" charset="-120"/>
              </a:rPr>
              <a:t>4</a:t>
            </a:r>
          </a:p>
        </p:txBody>
      </p:sp>
      <p:sp>
        <p:nvSpPr>
          <p:cNvPr id="71745" name="Text Box 95"/>
          <p:cNvSpPr txBox="1">
            <a:spLocks noChangeArrowheads="1"/>
          </p:cNvSpPr>
          <p:nvPr/>
        </p:nvSpPr>
        <p:spPr bwMode="auto">
          <a:xfrm>
            <a:off x="7236561" y="4406901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zh-TW" sz="1800">
                <a:solidFill>
                  <a:schemeClr val="tx2"/>
                </a:solidFill>
                <a:latin typeface="Times New Roman" panose="02020603050405020304" pitchFamily="18" charset="0"/>
                <a:ea typeface="新細明體" pitchFamily="18" charset="-120"/>
              </a:rPr>
              <a:t>8</a:t>
            </a:r>
          </a:p>
        </p:txBody>
      </p:sp>
      <p:sp>
        <p:nvSpPr>
          <p:cNvPr id="71746" name="Text Box 96"/>
          <p:cNvSpPr txBox="1">
            <a:spLocks noChangeArrowheads="1"/>
          </p:cNvSpPr>
          <p:nvPr/>
        </p:nvSpPr>
        <p:spPr bwMode="auto">
          <a:xfrm>
            <a:off x="7617561" y="5016501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zh-TW" sz="1800">
                <a:latin typeface="Times New Roman" panose="02020603050405020304" pitchFamily="18" charset="0"/>
                <a:ea typeface="新細明體" pitchFamily="18" charset="-120"/>
              </a:rPr>
              <a:t>7</a:t>
            </a:r>
          </a:p>
        </p:txBody>
      </p:sp>
      <p:sp>
        <p:nvSpPr>
          <p:cNvPr id="71747" name="Text Box 97"/>
          <p:cNvSpPr txBox="1">
            <a:spLocks noChangeArrowheads="1"/>
          </p:cNvSpPr>
          <p:nvPr/>
        </p:nvSpPr>
        <p:spPr bwMode="auto">
          <a:xfrm>
            <a:off x="9027261" y="5016501"/>
            <a:ext cx="374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zh-TW" sz="1800">
                <a:solidFill>
                  <a:schemeClr val="tx2"/>
                </a:solidFill>
                <a:latin typeface="Times New Roman" panose="02020603050405020304" pitchFamily="18" charset="0"/>
                <a:ea typeface="新細明體" pitchFamily="18" charset="-120"/>
              </a:rPr>
              <a:t>-3</a:t>
            </a:r>
          </a:p>
        </p:txBody>
      </p:sp>
      <p:sp>
        <p:nvSpPr>
          <p:cNvPr id="71748" name="Text Box 98"/>
          <p:cNvSpPr txBox="1">
            <a:spLocks noChangeArrowheads="1"/>
          </p:cNvSpPr>
          <p:nvPr/>
        </p:nvSpPr>
        <p:spPr bwMode="auto">
          <a:xfrm>
            <a:off x="6931761" y="5816601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zh-TW" sz="1800">
                <a:latin typeface="Times New Roman" panose="02020603050405020304" pitchFamily="18" charset="0"/>
                <a:ea typeface="新細明體" pitchFamily="18" charset="-120"/>
              </a:rPr>
              <a:t>2</a:t>
            </a:r>
          </a:p>
        </p:txBody>
      </p:sp>
      <p:sp>
        <p:nvSpPr>
          <p:cNvPr id="71749" name="Text Box 99"/>
          <p:cNvSpPr txBox="1">
            <a:spLocks noChangeArrowheads="1"/>
          </p:cNvSpPr>
          <p:nvPr/>
        </p:nvSpPr>
        <p:spPr bwMode="auto">
          <a:xfrm>
            <a:off x="9674961" y="5816601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zh-TW" sz="1800">
                <a:latin typeface="Times New Roman" panose="02020603050405020304" pitchFamily="18" charset="0"/>
                <a:ea typeface="新細明體" pitchFamily="18" charset="-120"/>
              </a:rPr>
              <a:t>5</a:t>
            </a:r>
          </a:p>
        </p:txBody>
      </p:sp>
      <p:sp>
        <p:nvSpPr>
          <p:cNvPr id="71750" name="Text Box 100"/>
          <p:cNvSpPr txBox="1">
            <a:spLocks noChangeArrowheads="1"/>
          </p:cNvSpPr>
          <p:nvPr/>
        </p:nvSpPr>
        <p:spPr bwMode="auto">
          <a:xfrm>
            <a:off x="8150961" y="4711701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zh-TW" sz="1800">
                <a:solidFill>
                  <a:schemeClr val="tx2"/>
                </a:solidFill>
                <a:latin typeface="Times New Roman" panose="02020603050405020304" pitchFamily="18" charset="0"/>
                <a:ea typeface="新細明體" pitchFamily="18" charset="-120"/>
              </a:rPr>
              <a:t>2</a:t>
            </a:r>
          </a:p>
        </p:txBody>
      </p:sp>
      <p:sp>
        <p:nvSpPr>
          <p:cNvPr id="71751" name="Text Box 101"/>
          <p:cNvSpPr txBox="1">
            <a:spLocks noChangeArrowheads="1"/>
          </p:cNvSpPr>
          <p:nvPr/>
        </p:nvSpPr>
        <p:spPr bwMode="auto">
          <a:xfrm>
            <a:off x="7998561" y="5549901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zh-TW" sz="1800">
                <a:solidFill>
                  <a:schemeClr val="tx2"/>
                </a:solidFill>
                <a:latin typeface="Times New Roman" panose="02020603050405020304" pitchFamily="18" charset="0"/>
                <a:ea typeface="新細明體" pitchFamily="18" charset="-120"/>
              </a:rPr>
              <a:t>3</a:t>
            </a:r>
          </a:p>
        </p:txBody>
      </p:sp>
      <p:sp>
        <p:nvSpPr>
          <p:cNvPr id="71752" name="Text Box 102"/>
          <p:cNvSpPr txBox="1">
            <a:spLocks noChangeArrowheads="1"/>
          </p:cNvSpPr>
          <p:nvPr/>
        </p:nvSpPr>
        <p:spPr bwMode="auto">
          <a:xfrm>
            <a:off x="8646261" y="5549901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zh-TW" sz="1800">
                <a:solidFill>
                  <a:schemeClr val="tx2"/>
                </a:solidFill>
                <a:latin typeface="Times New Roman" panose="02020603050405020304" pitchFamily="18" charset="0"/>
                <a:ea typeface="新細明體" pitchFamily="18" charset="-12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1658179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Bellman-Ford Algorithm</a:t>
            </a:r>
            <a:endParaRPr lang="en-US" altLang="zh-TW" smtClean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2707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sz="half"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altLang="zh-TW" dirty="0" smtClean="0"/>
                  <a:t>Works even with negative-weight edges</a:t>
                </a:r>
              </a:p>
              <a:p>
                <a:r>
                  <a:rPr lang="en-US" altLang="zh-TW" dirty="0" smtClean="0"/>
                  <a:t>Must assume directed edges (for otherwise we would have negative-weight cycles)</a:t>
                </a:r>
              </a:p>
              <a:p>
                <a:r>
                  <a:rPr lang="en-US" altLang="zh-TW" dirty="0" smtClean="0"/>
                  <a:t>Iteration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zh-TW" dirty="0" smtClean="0"/>
                  <a:t> finds all shortest paths that use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zh-TW" dirty="0" smtClean="0"/>
                  <a:t> edges.</a:t>
                </a:r>
              </a:p>
              <a:p>
                <a:r>
                  <a:rPr lang="en-US" altLang="zh-TW" dirty="0" smtClean="0"/>
                  <a:t>Running time: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𝑛𝑚</m:t>
                        </m:r>
                      </m:e>
                    </m:d>
                  </m:oMath>
                </a14:m>
                <a:endParaRPr lang="en-US" altLang="zh-TW" dirty="0" smtClean="0"/>
              </a:p>
              <a:p>
                <a:r>
                  <a:rPr lang="en-US" altLang="zh-TW" dirty="0" smtClean="0"/>
                  <a:t>Can be extended to detect a negative-weight cycle if it exists </a:t>
                </a:r>
              </a:p>
              <a:p>
                <a:pPr lvl="1"/>
                <a:r>
                  <a:rPr lang="en-US" altLang="zh-TW" dirty="0" smtClean="0"/>
                  <a:t>How?</a:t>
                </a:r>
                <a:endParaRPr lang="en-US" altLang="zh-TW" dirty="0"/>
              </a:p>
            </p:txBody>
          </p:sp>
        </mc:Choice>
        <mc:Fallback>
          <p:sp>
            <p:nvSpPr>
              <p:cNvPr id="72707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0">
                <a:blip r:embed="rId3"/>
                <a:stretch>
                  <a:fillRect l="-1750" t="-25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/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:r>
                  <a:rPr lang="en-US" b="1" u="sng" dirty="0" smtClean="0"/>
                  <a:t>Algorithm</a:t>
                </a:r>
                <a:r>
                  <a:rPr lang="en-US" u="sng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u="sng" smtClean="0">
                        <a:latin typeface="Cambria Math" panose="02040503050406030204" pitchFamily="18" charset="0"/>
                      </a:rPr>
                      <m:t>BellmanFord</m:t>
                    </m:r>
                    <m:d>
                      <m:dPr>
                        <m:ctrlPr>
                          <a:rPr lang="en-US" b="0" i="1" u="sng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u="sng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b="0" i="1" u="sng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u="sng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endParaRPr lang="en-US" u="sng" dirty="0" smtClean="0"/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 smtClean="0"/>
                  <a:t>Initialize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←0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←∞</m:t>
                    </m:r>
                  </m:oMath>
                </a14:m>
                <a:r>
                  <a:rPr lang="en-US" dirty="0" smtClean="0"/>
                  <a:t> for all vertices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dirty="0" smtClean="0"/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b="1" dirty="0" smtClean="0"/>
                  <a:t>for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←1…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b="1" dirty="0" smtClean="0"/>
                  <a:t>do</a:t>
                </a: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 </a:t>
                </a:r>
                <a:r>
                  <a:rPr lang="en-US" dirty="0" smtClean="0"/>
                  <a:t> </a:t>
                </a:r>
                <a:r>
                  <a:rPr lang="en-US" b="1" dirty="0" smtClean="0"/>
                  <a:t>for each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edges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dirty="0" smtClean="0"/>
                  <a:t> </a:t>
                </a:r>
                <a:r>
                  <a:rPr lang="en-US" b="1" dirty="0" smtClean="0"/>
                  <a:t>do</a:t>
                </a: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 </a:t>
                </a:r>
                <a:r>
                  <a:rPr lang="en-US" dirty="0" smtClean="0"/>
                  <a:t>   </a:t>
                </a:r>
                <a:r>
                  <a:rPr lang="en-US" dirty="0" smtClean="0">
                    <a:solidFill>
                      <a:schemeClr val="accent1"/>
                    </a:solidFill>
                  </a:rPr>
                  <a:t>//relax edge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endParaRPr lang="en-US" dirty="0" smtClean="0">
                  <a:solidFill>
                    <a:schemeClr val="accent1"/>
                  </a:solidFill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 </a:t>
                </a:r>
                <a:r>
                  <a:rPr lang="en-US" dirty="0" smtClean="0"/>
                  <a:t>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source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dirty="0" smtClean="0"/>
                  <a:t>;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target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 </a:t>
                </a:r>
                <a:r>
                  <a:rPr lang="en-US" dirty="0" smtClean="0"/>
                  <a:t>   </a:t>
                </a:r>
                <a:r>
                  <a:rPr lang="en-US" b="1" dirty="0" smtClean="0"/>
                  <a:t>if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weight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</m:oMath>
                </a14:m>
                <a:r>
                  <a:rPr lang="en-US" dirty="0" smtClean="0"/>
                  <a:t> </a:t>
                </a:r>
                <a:r>
                  <a:rPr lang="en-US" b="1" dirty="0" smtClean="0"/>
                  <a:t>then</a:t>
                </a: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 </a:t>
                </a:r>
                <a:r>
                  <a:rPr lang="en-US" dirty="0" smtClean="0"/>
                  <a:t>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weight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endParaRPr lang="en-US" dirty="0" smtClean="0"/>
              </a:p>
            </p:txBody>
          </p:sp>
        </mc:Choice>
        <mc:Fallback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 rotWithShape="0">
                <a:blip r:embed="rId4"/>
                <a:stretch>
                  <a:fillRect l="-1752" t="-861" r="-16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2711" name="Picture 5" descr="TN00621_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0" y="152401"/>
            <a:ext cx="1390650" cy="137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23469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ea typeface="新細明體" pitchFamily="18" charset="-120"/>
              </a:rPr>
              <a:t>Bellman-Ford Example</a:t>
            </a:r>
          </a:p>
        </p:txBody>
      </p:sp>
      <p:sp>
        <p:nvSpPr>
          <p:cNvPr id="73733" name="Oval 2"/>
          <p:cNvSpPr>
            <a:spLocks noChangeAspect="1" noChangeArrowheads="1"/>
          </p:cNvSpPr>
          <p:nvPr/>
        </p:nvSpPr>
        <p:spPr bwMode="auto">
          <a:xfrm>
            <a:off x="6796088" y="2711451"/>
            <a:ext cx="366712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zh-TW" sz="1800" b="1" dirty="0" smtClean="0">
                <a:solidFill>
                  <a:schemeClr val="accent2"/>
                </a:solidFill>
                <a:latin typeface="Times New Roman" panose="02020603050405020304" pitchFamily="18" charset="0"/>
                <a:ea typeface="新細明體" pitchFamily="18" charset="-120"/>
                <a:sym typeface="Symbol" panose="05050102010706020507" pitchFamily="18" charset="2"/>
              </a:rPr>
              <a:t>8</a:t>
            </a:r>
            <a:endParaRPr lang="zh-TW" altLang="en-US" sz="1800" b="1" dirty="0">
              <a:solidFill>
                <a:schemeClr val="accent2"/>
              </a:solidFill>
              <a:latin typeface="Times New Roman" panose="02020603050405020304" pitchFamily="18" charset="0"/>
              <a:ea typeface="新細明體" pitchFamily="18" charset="-120"/>
              <a:sym typeface="Symbol" panose="05050102010706020507" pitchFamily="18" charset="2"/>
            </a:endParaRPr>
          </a:p>
        </p:txBody>
      </p:sp>
      <p:sp>
        <p:nvSpPr>
          <p:cNvPr id="73734" name="Text Box 3"/>
          <p:cNvSpPr txBox="1">
            <a:spLocks noChangeArrowheads="1"/>
          </p:cNvSpPr>
          <p:nvPr/>
        </p:nvSpPr>
        <p:spPr bwMode="auto">
          <a:xfrm>
            <a:off x="7962900" y="2286001"/>
            <a:ext cx="374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zh-TW" sz="1800">
                <a:latin typeface="Times New Roman" panose="02020603050405020304" pitchFamily="18" charset="0"/>
                <a:ea typeface="新細明體" pitchFamily="18" charset="-120"/>
              </a:rPr>
              <a:t>-2</a:t>
            </a:r>
          </a:p>
        </p:txBody>
      </p:sp>
      <p:sp>
        <p:nvSpPr>
          <p:cNvPr id="73735" name="Oval 5"/>
          <p:cNvSpPr>
            <a:spLocks noChangeAspect="1" noChangeArrowheads="1"/>
          </p:cNvSpPr>
          <p:nvPr/>
        </p:nvSpPr>
        <p:spPr bwMode="auto">
          <a:xfrm>
            <a:off x="3811588" y="2711451"/>
            <a:ext cx="366712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zh-TW" altLang="en-US" sz="1800" b="1">
                <a:solidFill>
                  <a:schemeClr val="tx2"/>
                </a:solidFill>
                <a:latin typeface="Times New Roman" panose="02020603050405020304" pitchFamily="18" charset="0"/>
                <a:ea typeface="新細明體" pitchFamily="18" charset="-120"/>
                <a:sym typeface="Symbol" panose="05050102010706020507" pitchFamily="18" charset="2"/>
              </a:rPr>
              <a:t></a:t>
            </a:r>
          </a:p>
        </p:txBody>
      </p:sp>
      <p:sp>
        <p:nvSpPr>
          <p:cNvPr id="73736" name="Oval 6"/>
          <p:cNvSpPr>
            <a:spLocks noChangeAspect="1" noChangeArrowheads="1"/>
          </p:cNvSpPr>
          <p:nvPr/>
        </p:nvSpPr>
        <p:spPr bwMode="auto">
          <a:xfrm>
            <a:off x="2438401" y="2711451"/>
            <a:ext cx="366713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zh-TW" altLang="en-US" sz="1800" b="1">
                <a:solidFill>
                  <a:schemeClr val="tx2"/>
                </a:solidFill>
                <a:latin typeface="Times New Roman" panose="02020603050405020304" pitchFamily="18" charset="0"/>
                <a:ea typeface="新細明體" pitchFamily="18" charset="-120"/>
                <a:sym typeface="Symbol" panose="05050102010706020507" pitchFamily="18" charset="2"/>
              </a:rPr>
              <a:t></a:t>
            </a:r>
          </a:p>
        </p:txBody>
      </p:sp>
      <p:sp>
        <p:nvSpPr>
          <p:cNvPr id="73737" name="Oval 7"/>
          <p:cNvSpPr>
            <a:spLocks noChangeAspect="1" noChangeArrowheads="1"/>
          </p:cNvSpPr>
          <p:nvPr/>
        </p:nvSpPr>
        <p:spPr bwMode="auto">
          <a:xfrm>
            <a:off x="3810001" y="1905001"/>
            <a:ext cx="366713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zh-TW" sz="1800">
                <a:solidFill>
                  <a:schemeClr val="tx2"/>
                </a:solidFill>
                <a:ea typeface="新細明體" pitchFamily="18" charset="-120"/>
              </a:rPr>
              <a:t>0</a:t>
            </a:r>
          </a:p>
        </p:txBody>
      </p:sp>
      <p:sp>
        <p:nvSpPr>
          <p:cNvPr id="73738" name="Oval 8"/>
          <p:cNvSpPr>
            <a:spLocks noChangeAspect="1" noChangeArrowheads="1"/>
          </p:cNvSpPr>
          <p:nvPr/>
        </p:nvSpPr>
        <p:spPr bwMode="auto">
          <a:xfrm>
            <a:off x="3048001" y="3519488"/>
            <a:ext cx="366713" cy="366712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zh-TW" altLang="en-US" sz="1800" b="1">
                <a:solidFill>
                  <a:schemeClr val="tx2"/>
                </a:solidFill>
                <a:latin typeface="Times New Roman" panose="02020603050405020304" pitchFamily="18" charset="0"/>
                <a:ea typeface="新細明體" pitchFamily="18" charset="-120"/>
                <a:sym typeface="Symbol" panose="05050102010706020507" pitchFamily="18" charset="2"/>
              </a:rPr>
              <a:t></a:t>
            </a:r>
          </a:p>
        </p:txBody>
      </p:sp>
      <p:cxnSp>
        <p:nvCxnSpPr>
          <p:cNvPr id="73739" name="AutoShape 9"/>
          <p:cNvCxnSpPr>
            <a:cxnSpLocks noChangeAspect="1" noChangeShapeType="1"/>
            <a:stCxn id="73737" idx="2"/>
            <a:endCxn id="73736" idx="0"/>
          </p:cNvCxnSpPr>
          <p:nvPr/>
        </p:nvCxnSpPr>
        <p:spPr bwMode="auto">
          <a:xfrm rot="10800000" flipV="1">
            <a:off x="2620964" y="2087564"/>
            <a:ext cx="1177925" cy="612775"/>
          </a:xfrm>
          <a:prstGeom prst="curvedConnector2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3740" name="AutoShape 10"/>
          <p:cNvCxnSpPr>
            <a:cxnSpLocks noChangeAspect="1" noChangeShapeType="1"/>
            <a:stCxn id="73738" idx="2"/>
            <a:endCxn id="73736" idx="4"/>
          </p:cNvCxnSpPr>
          <p:nvPr/>
        </p:nvCxnSpPr>
        <p:spPr bwMode="auto">
          <a:xfrm rot="10800000">
            <a:off x="2620964" y="3086100"/>
            <a:ext cx="415925" cy="615950"/>
          </a:xfrm>
          <a:prstGeom prst="curvedConnector2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3741" name="AutoShape 11"/>
          <p:cNvCxnSpPr>
            <a:cxnSpLocks noChangeAspect="1" noChangeShapeType="1"/>
            <a:stCxn id="73738" idx="6"/>
            <a:endCxn id="73735" idx="3"/>
          </p:cNvCxnSpPr>
          <p:nvPr/>
        </p:nvCxnSpPr>
        <p:spPr bwMode="auto">
          <a:xfrm flipV="1">
            <a:off x="3422651" y="3033714"/>
            <a:ext cx="441325" cy="668337"/>
          </a:xfrm>
          <a:prstGeom prst="curvedConnector2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3742" name="AutoShape 12"/>
          <p:cNvCxnSpPr>
            <a:cxnSpLocks noChangeAspect="1" noChangeShapeType="1"/>
            <a:stCxn id="73737" idx="4"/>
            <a:endCxn id="73735" idx="0"/>
          </p:cNvCxnSpPr>
          <p:nvPr/>
        </p:nvCxnSpPr>
        <p:spPr bwMode="auto">
          <a:xfrm>
            <a:off x="3992564" y="2279650"/>
            <a:ext cx="1587" cy="42068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3743" name="AutoShape 13"/>
          <p:cNvCxnSpPr>
            <a:cxnSpLocks noChangeAspect="1" noChangeShapeType="1"/>
            <a:stCxn id="73736" idx="6"/>
            <a:endCxn id="73735" idx="2"/>
          </p:cNvCxnSpPr>
          <p:nvPr/>
        </p:nvCxnSpPr>
        <p:spPr bwMode="auto">
          <a:xfrm>
            <a:off x="2813051" y="2894013"/>
            <a:ext cx="987425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3744" name="Oval 14"/>
          <p:cNvSpPr>
            <a:spLocks noChangeAspect="1" noChangeArrowheads="1"/>
          </p:cNvSpPr>
          <p:nvPr/>
        </p:nvSpPr>
        <p:spPr bwMode="auto">
          <a:xfrm>
            <a:off x="5173663" y="2711451"/>
            <a:ext cx="366712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zh-TW" altLang="en-US" sz="1800" b="1">
                <a:solidFill>
                  <a:schemeClr val="tx2"/>
                </a:solidFill>
                <a:latin typeface="Times New Roman" panose="02020603050405020304" pitchFamily="18" charset="0"/>
                <a:ea typeface="新細明體" pitchFamily="18" charset="-120"/>
                <a:sym typeface="Symbol" panose="05050102010706020507" pitchFamily="18" charset="2"/>
              </a:rPr>
              <a:t></a:t>
            </a:r>
          </a:p>
        </p:txBody>
      </p:sp>
      <p:cxnSp>
        <p:nvCxnSpPr>
          <p:cNvPr id="73745" name="AutoShape 15"/>
          <p:cNvCxnSpPr>
            <a:cxnSpLocks noChangeAspect="1" noChangeShapeType="1"/>
            <a:stCxn id="73748" idx="6"/>
            <a:endCxn id="73744" idx="4"/>
          </p:cNvCxnSpPr>
          <p:nvPr/>
        </p:nvCxnSpPr>
        <p:spPr bwMode="auto">
          <a:xfrm flipV="1">
            <a:off x="4937125" y="3086100"/>
            <a:ext cx="419100" cy="615950"/>
          </a:xfrm>
          <a:prstGeom prst="curvedConnector2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3746" name="AutoShape 16"/>
          <p:cNvCxnSpPr>
            <a:cxnSpLocks noChangeAspect="1" noChangeShapeType="1"/>
            <a:stCxn id="73744" idx="0"/>
            <a:endCxn id="73737" idx="6"/>
          </p:cNvCxnSpPr>
          <p:nvPr/>
        </p:nvCxnSpPr>
        <p:spPr bwMode="auto">
          <a:xfrm rot="5400000" flipH="1">
            <a:off x="4464051" y="1808164"/>
            <a:ext cx="612775" cy="1171575"/>
          </a:xfrm>
          <a:prstGeom prst="curvedConnector2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3747" name="AutoShape 17"/>
          <p:cNvCxnSpPr>
            <a:cxnSpLocks noChangeAspect="1" noChangeShapeType="1"/>
            <a:stCxn id="73735" idx="6"/>
            <a:endCxn id="73744" idx="2"/>
          </p:cNvCxnSpPr>
          <p:nvPr/>
        </p:nvCxnSpPr>
        <p:spPr bwMode="auto">
          <a:xfrm>
            <a:off x="4186238" y="2894013"/>
            <a:ext cx="976312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3748" name="Oval 18"/>
          <p:cNvSpPr>
            <a:spLocks noChangeAspect="1" noChangeArrowheads="1"/>
          </p:cNvSpPr>
          <p:nvPr/>
        </p:nvSpPr>
        <p:spPr bwMode="auto">
          <a:xfrm>
            <a:off x="4562476" y="3519488"/>
            <a:ext cx="366713" cy="366712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zh-TW" altLang="en-US" sz="1800" b="1">
                <a:solidFill>
                  <a:schemeClr val="tx2"/>
                </a:solidFill>
                <a:latin typeface="Times New Roman" panose="02020603050405020304" pitchFamily="18" charset="0"/>
                <a:ea typeface="新細明體" pitchFamily="18" charset="-120"/>
                <a:sym typeface="Symbol" panose="05050102010706020507" pitchFamily="18" charset="2"/>
              </a:rPr>
              <a:t></a:t>
            </a:r>
          </a:p>
        </p:txBody>
      </p:sp>
      <p:cxnSp>
        <p:nvCxnSpPr>
          <p:cNvPr id="73749" name="AutoShape 19"/>
          <p:cNvCxnSpPr>
            <a:cxnSpLocks noChangeAspect="1" noChangeShapeType="1"/>
            <a:stCxn id="73735" idx="5"/>
            <a:endCxn id="73748" idx="2"/>
          </p:cNvCxnSpPr>
          <p:nvPr/>
        </p:nvCxnSpPr>
        <p:spPr bwMode="auto">
          <a:xfrm rot="16200000" flipH="1">
            <a:off x="4003676" y="3154363"/>
            <a:ext cx="668337" cy="427038"/>
          </a:xfrm>
          <a:prstGeom prst="curvedConnector2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3750" name="Text Box 20"/>
          <p:cNvSpPr txBox="1">
            <a:spLocks noChangeArrowheads="1"/>
          </p:cNvSpPr>
          <p:nvPr/>
        </p:nvSpPr>
        <p:spPr bwMode="auto">
          <a:xfrm>
            <a:off x="4883150" y="191928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zh-TW" sz="1800">
                <a:latin typeface="Times New Roman" panose="02020603050405020304" pitchFamily="18" charset="0"/>
                <a:ea typeface="新細明體" pitchFamily="18" charset="-120"/>
              </a:rPr>
              <a:t>4</a:t>
            </a:r>
          </a:p>
        </p:txBody>
      </p:sp>
      <p:sp>
        <p:nvSpPr>
          <p:cNvPr id="73751" name="Text Box 21"/>
          <p:cNvSpPr txBox="1">
            <a:spLocks noChangeArrowheads="1"/>
          </p:cNvSpPr>
          <p:nvPr/>
        </p:nvSpPr>
        <p:spPr bwMode="auto">
          <a:xfrm>
            <a:off x="2743200" y="1981201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zh-TW" sz="1800">
                <a:latin typeface="Times New Roman" panose="02020603050405020304" pitchFamily="18" charset="0"/>
                <a:ea typeface="新細明體" pitchFamily="18" charset="-120"/>
              </a:rPr>
              <a:t>8</a:t>
            </a:r>
          </a:p>
        </p:txBody>
      </p:sp>
      <p:sp>
        <p:nvSpPr>
          <p:cNvPr id="73752" name="Text Box 22"/>
          <p:cNvSpPr txBox="1">
            <a:spLocks noChangeArrowheads="1"/>
          </p:cNvSpPr>
          <p:nvPr/>
        </p:nvSpPr>
        <p:spPr bwMode="auto">
          <a:xfrm>
            <a:off x="3124200" y="2590801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zh-TW" sz="1800">
                <a:latin typeface="Times New Roman" panose="02020603050405020304" pitchFamily="18" charset="0"/>
                <a:ea typeface="新細明體" pitchFamily="18" charset="-120"/>
              </a:rPr>
              <a:t>7</a:t>
            </a:r>
          </a:p>
        </p:txBody>
      </p:sp>
      <p:sp>
        <p:nvSpPr>
          <p:cNvPr id="73753" name="Text Box 23"/>
          <p:cNvSpPr txBox="1">
            <a:spLocks noChangeArrowheads="1"/>
          </p:cNvSpPr>
          <p:nvPr/>
        </p:nvSpPr>
        <p:spPr bwMode="auto">
          <a:xfrm>
            <a:off x="4572000" y="2590801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zh-TW" sz="1800">
                <a:latin typeface="Times New Roman" panose="02020603050405020304" pitchFamily="18" charset="0"/>
                <a:ea typeface="新細明體" pitchFamily="18" charset="-120"/>
              </a:rPr>
              <a:t>1</a:t>
            </a:r>
          </a:p>
        </p:txBody>
      </p:sp>
      <p:sp>
        <p:nvSpPr>
          <p:cNvPr id="73754" name="Text Box 24"/>
          <p:cNvSpPr txBox="1">
            <a:spLocks noChangeArrowheads="1"/>
          </p:cNvSpPr>
          <p:nvPr/>
        </p:nvSpPr>
        <p:spPr bwMode="auto">
          <a:xfrm>
            <a:off x="2400300" y="3390901"/>
            <a:ext cx="374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zh-TW" sz="1800">
                <a:latin typeface="Times New Roman" panose="02020603050405020304" pitchFamily="18" charset="0"/>
                <a:ea typeface="新細明體" pitchFamily="18" charset="-120"/>
              </a:rPr>
              <a:t>-2</a:t>
            </a:r>
          </a:p>
        </p:txBody>
      </p:sp>
      <p:sp>
        <p:nvSpPr>
          <p:cNvPr id="73755" name="Text Box 25"/>
          <p:cNvSpPr txBox="1">
            <a:spLocks noChangeArrowheads="1"/>
          </p:cNvSpPr>
          <p:nvPr/>
        </p:nvSpPr>
        <p:spPr bwMode="auto">
          <a:xfrm>
            <a:off x="5181600" y="3390901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zh-TW" sz="1800">
                <a:latin typeface="Times New Roman" panose="02020603050405020304" pitchFamily="18" charset="0"/>
                <a:ea typeface="新細明體" pitchFamily="18" charset="-120"/>
              </a:rPr>
              <a:t>5</a:t>
            </a:r>
          </a:p>
        </p:txBody>
      </p:sp>
      <p:sp>
        <p:nvSpPr>
          <p:cNvPr id="73756" name="Text Box 26"/>
          <p:cNvSpPr txBox="1">
            <a:spLocks noChangeArrowheads="1"/>
          </p:cNvSpPr>
          <p:nvPr/>
        </p:nvSpPr>
        <p:spPr bwMode="auto">
          <a:xfrm>
            <a:off x="3619500" y="2286001"/>
            <a:ext cx="374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zh-TW" sz="1800">
                <a:latin typeface="Times New Roman" panose="02020603050405020304" pitchFamily="18" charset="0"/>
                <a:ea typeface="新細明體" pitchFamily="18" charset="-120"/>
              </a:rPr>
              <a:t>-2</a:t>
            </a:r>
          </a:p>
        </p:txBody>
      </p:sp>
      <p:sp>
        <p:nvSpPr>
          <p:cNvPr id="73757" name="Text Box 27"/>
          <p:cNvSpPr txBox="1">
            <a:spLocks noChangeArrowheads="1"/>
          </p:cNvSpPr>
          <p:nvPr/>
        </p:nvSpPr>
        <p:spPr bwMode="auto">
          <a:xfrm>
            <a:off x="3505200" y="3124201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zh-TW" sz="1800">
                <a:latin typeface="Times New Roman" panose="02020603050405020304" pitchFamily="18" charset="0"/>
                <a:ea typeface="新細明體" pitchFamily="18" charset="-120"/>
              </a:rPr>
              <a:t>3</a:t>
            </a:r>
          </a:p>
        </p:txBody>
      </p:sp>
      <p:sp>
        <p:nvSpPr>
          <p:cNvPr id="73758" name="Text Box 28"/>
          <p:cNvSpPr txBox="1">
            <a:spLocks noChangeArrowheads="1"/>
          </p:cNvSpPr>
          <p:nvPr/>
        </p:nvSpPr>
        <p:spPr bwMode="auto">
          <a:xfrm>
            <a:off x="4152900" y="3124201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zh-TW" sz="1800">
                <a:latin typeface="Times New Roman" panose="02020603050405020304" pitchFamily="18" charset="0"/>
                <a:ea typeface="新細明體" pitchFamily="18" charset="-120"/>
              </a:rPr>
              <a:t>9</a:t>
            </a:r>
          </a:p>
        </p:txBody>
      </p:sp>
      <p:sp>
        <p:nvSpPr>
          <p:cNvPr id="73759" name="AutoShape 29"/>
          <p:cNvSpPr>
            <a:spLocks noChangeArrowheads="1"/>
          </p:cNvSpPr>
          <p:nvPr/>
        </p:nvSpPr>
        <p:spPr bwMode="auto">
          <a:xfrm>
            <a:off x="5867400" y="2870200"/>
            <a:ext cx="609600" cy="520700"/>
          </a:xfrm>
          <a:prstGeom prst="rightArrow">
            <a:avLst>
              <a:gd name="adj1" fmla="val 50000"/>
              <a:gd name="adj2" fmla="val 29268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73760" name="AutoShape 30"/>
          <p:cNvSpPr>
            <a:spLocks noChangeArrowheads="1"/>
          </p:cNvSpPr>
          <p:nvPr/>
        </p:nvSpPr>
        <p:spPr bwMode="auto">
          <a:xfrm rot="-2224421">
            <a:off x="5486401" y="4038601"/>
            <a:ext cx="1108075" cy="442913"/>
          </a:xfrm>
          <a:prstGeom prst="leftArrow">
            <a:avLst>
              <a:gd name="adj1" fmla="val 50000"/>
              <a:gd name="adj2" fmla="val 62545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73761" name="AutoShape 31"/>
          <p:cNvSpPr>
            <a:spLocks noChangeArrowheads="1"/>
          </p:cNvSpPr>
          <p:nvPr/>
        </p:nvSpPr>
        <p:spPr bwMode="auto">
          <a:xfrm>
            <a:off x="5867400" y="5194300"/>
            <a:ext cx="609600" cy="520700"/>
          </a:xfrm>
          <a:prstGeom prst="rightArrow">
            <a:avLst>
              <a:gd name="adj1" fmla="val 50000"/>
              <a:gd name="adj2" fmla="val 29268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73762" name="Oval 32"/>
          <p:cNvSpPr>
            <a:spLocks noChangeAspect="1" noChangeArrowheads="1"/>
          </p:cNvSpPr>
          <p:nvPr/>
        </p:nvSpPr>
        <p:spPr bwMode="auto">
          <a:xfrm>
            <a:off x="8154988" y="2711451"/>
            <a:ext cx="366712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zh-TW" sz="1800" b="1" dirty="0" smtClean="0">
                <a:solidFill>
                  <a:schemeClr val="accent2"/>
                </a:solidFill>
                <a:latin typeface="Times New Roman" panose="02020603050405020304" pitchFamily="18" charset="0"/>
                <a:ea typeface="新細明體" pitchFamily="18" charset="-120"/>
                <a:sym typeface="Symbol" panose="05050102010706020507" pitchFamily="18" charset="2"/>
              </a:rPr>
              <a:t>-2</a:t>
            </a:r>
            <a:endParaRPr lang="zh-TW" altLang="en-US" sz="1800" b="1" dirty="0">
              <a:solidFill>
                <a:schemeClr val="accent2"/>
              </a:solidFill>
              <a:latin typeface="Times New Roman" panose="02020603050405020304" pitchFamily="18" charset="0"/>
              <a:ea typeface="新細明體" pitchFamily="18" charset="-120"/>
              <a:sym typeface="Symbol" panose="05050102010706020507" pitchFamily="18" charset="2"/>
            </a:endParaRPr>
          </a:p>
        </p:txBody>
      </p:sp>
      <p:sp>
        <p:nvSpPr>
          <p:cNvPr id="73763" name="Oval 33"/>
          <p:cNvSpPr>
            <a:spLocks noChangeAspect="1" noChangeArrowheads="1"/>
          </p:cNvSpPr>
          <p:nvPr/>
        </p:nvSpPr>
        <p:spPr bwMode="auto">
          <a:xfrm>
            <a:off x="8153401" y="1905001"/>
            <a:ext cx="366713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zh-TW" sz="1800">
                <a:solidFill>
                  <a:schemeClr val="tx2"/>
                </a:solidFill>
                <a:ea typeface="新細明體" pitchFamily="18" charset="-120"/>
              </a:rPr>
              <a:t>0</a:t>
            </a:r>
          </a:p>
        </p:txBody>
      </p:sp>
      <p:sp>
        <p:nvSpPr>
          <p:cNvPr id="73764" name="Oval 34"/>
          <p:cNvSpPr>
            <a:spLocks noChangeAspect="1" noChangeArrowheads="1"/>
          </p:cNvSpPr>
          <p:nvPr/>
        </p:nvSpPr>
        <p:spPr bwMode="auto">
          <a:xfrm>
            <a:off x="7391401" y="3519488"/>
            <a:ext cx="366713" cy="366712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zh-TW" altLang="en-US" sz="1800" b="1">
                <a:solidFill>
                  <a:schemeClr val="tx2"/>
                </a:solidFill>
                <a:latin typeface="Times New Roman" panose="02020603050405020304" pitchFamily="18" charset="0"/>
                <a:ea typeface="新細明體" pitchFamily="18" charset="-120"/>
                <a:sym typeface="Symbol" panose="05050102010706020507" pitchFamily="18" charset="2"/>
              </a:rPr>
              <a:t></a:t>
            </a:r>
          </a:p>
        </p:txBody>
      </p:sp>
      <p:cxnSp>
        <p:nvCxnSpPr>
          <p:cNvPr id="73765" name="AutoShape 35"/>
          <p:cNvCxnSpPr>
            <a:cxnSpLocks noChangeAspect="1" noChangeShapeType="1"/>
            <a:stCxn id="73763" idx="2"/>
            <a:endCxn id="73733" idx="0"/>
          </p:cNvCxnSpPr>
          <p:nvPr/>
        </p:nvCxnSpPr>
        <p:spPr bwMode="auto">
          <a:xfrm rot="10800000" flipV="1">
            <a:off x="6978650" y="2087564"/>
            <a:ext cx="1163638" cy="612775"/>
          </a:xfrm>
          <a:prstGeom prst="curvedConnector2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3766" name="AutoShape 36"/>
          <p:cNvCxnSpPr>
            <a:cxnSpLocks noChangeAspect="1" noChangeShapeType="1"/>
            <a:stCxn id="73764" idx="2"/>
            <a:endCxn id="73733" idx="4"/>
          </p:cNvCxnSpPr>
          <p:nvPr/>
        </p:nvCxnSpPr>
        <p:spPr bwMode="auto">
          <a:xfrm rot="10800000">
            <a:off x="6978650" y="3086100"/>
            <a:ext cx="401638" cy="615950"/>
          </a:xfrm>
          <a:prstGeom prst="curvedConnector2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3767" name="AutoShape 37"/>
          <p:cNvCxnSpPr>
            <a:cxnSpLocks noChangeAspect="1" noChangeShapeType="1"/>
            <a:stCxn id="73764" idx="6"/>
            <a:endCxn id="73762" idx="3"/>
          </p:cNvCxnSpPr>
          <p:nvPr/>
        </p:nvCxnSpPr>
        <p:spPr bwMode="auto">
          <a:xfrm flipV="1">
            <a:off x="7766051" y="3033714"/>
            <a:ext cx="441325" cy="668337"/>
          </a:xfrm>
          <a:prstGeom prst="curvedConnector2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3768" name="AutoShape 38"/>
          <p:cNvCxnSpPr>
            <a:cxnSpLocks noChangeAspect="1" noChangeShapeType="1"/>
            <a:stCxn id="73763" idx="4"/>
            <a:endCxn id="73762" idx="0"/>
          </p:cNvCxnSpPr>
          <p:nvPr/>
        </p:nvCxnSpPr>
        <p:spPr bwMode="auto">
          <a:xfrm>
            <a:off x="8335964" y="2279650"/>
            <a:ext cx="1587" cy="420688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3769" name="AutoShape 39"/>
          <p:cNvCxnSpPr>
            <a:cxnSpLocks noChangeAspect="1" noChangeShapeType="1"/>
            <a:stCxn id="73733" idx="6"/>
            <a:endCxn id="73762" idx="2"/>
          </p:cNvCxnSpPr>
          <p:nvPr/>
        </p:nvCxnSpPr>
        <p:spPr bwMode="auto">
          <a:xfrm>
            <a:off x="7170739" y="2894013"/>
            <a:ext cx="973137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3770" name="Oval 40"/>
          <p:cNvSpPr>
            <a:spLocks noChangeAspect="1" noChangeArrowheads="1"/>
          </p:cNvSpPr>
          <p:nvPr/>
        </p:nvSpPr>
        <p:spPr bwMode="auto">
          <a:xfrm>
            <a:off x="9517063" y="2711451"/>
            <a:ext cx="366712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zh-TW" sz="1800" b="1" dirty="0" smtClean="0">
                <a:solidFill>
                  <a:schemeClr val="accent2"/>
                </a:solidFill>
                <a:latin typeface="Times New Roman" panose="02020603050405020304" pitchFamily="18" charset="0"/>
                <a:ea typeface="新細明體" pitchFamily="18" charset="-120"/>
                <a:sym typeface="Symbol" panose="05050102010706020507" pitchFamily="18" charset="2"/>
              </a:rPr>
              <a:t>4</a:t>
            </a:r>
            <a:endParaRPr lang="zh-TW" altLang="en-US" sz="1800" b="1" dirty="0">
              <a:solidFill>
                <a:schemeClr val="accent2"/>
              </a:solidFill>
              <a:latin typeface="Times New Roman" panose="02020603050405020304" pitchFamily="18" charset="0"/>
              <a:ea typeface="新細明體" pitchFamily="18" charset="-120"/>
              <a:sym typeface="Symbol" panose="05050102010706020507" pitchFamily="18" charset="2"/>
            </a:endParaRPr>
          </a:p>
        </p:txBody>
      </p:sp>
      <p:cxnSp>
        <p:nvCxnSpPr>
          <p:cNvPr id="73771" name="AutoShape 41"/>
          <p:cNvCxnSpPr>
            <a:cxnSpLocks noChangeAspect="1" noChangeShapeType="1"/>
            <a:stCxn id="73774" idx="6"/>
            <a:endCxn id="73770" idx="4"/>
          </p:cNvCxnSpPr>
          <p:nvPr/>
        </p:nvCxnSpPr>
        <p:spPr bwMode="auto">
          <a:xfrm flipV="1">
            <a:off x="9280525" y="3086100"/>
            <a:ext cx="419100" cy="615950"/>
          </a:xfrm>
          <a:prstGeom prst="curvedConnector2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3772" name="AutoShape 42"/>
          <p:cNvCxnSpPr>
            <a:cxnSpLocks noChangeAspect="1" noChangeShapeType="1"/>
            <a:stCxn id="73770" idx="0"/>
            <a:endCxn id="73763" idx="6"/>
          </p:cNvCxnSpPr>
          <p:nvPr/>
        </p:nvCxnSpPr>
        <p:spPr bwMode="auto">
          <a:xfrm rot="5400000" flipH="1">
            <a:off x="8807451" y="1808164"/>
            <a:ext cx="612775" cy="1171575"/>
          </a:xfrm>
          <a:prstGeom prst="curvedConnector2">
            <a:avLst/>
          </a:prstGeom>
          <a:noFill/>
          <a:ln w="38100">
            <a:solidFill>
              <a:schemeClr val="tx2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3773" name="AutoShape 43"/>
          <p:cNvCxnSpPr>
            <a:cxnSpLocks noChangeAspect="1" noChangeShapeType="1"/>
            <a:stCxn id="73762" idx="6"/>
            <a:endCxn id="73770" idx="2"/>
          </p:cNvCxnSpPr>
          <p:nvPr/>
        </p:nvCxnSpPr>
        <p:spPr bwMode="auto">
          <a:xfrm>
            <a:off x="8529638" y="2894013"/>
            <a:ext cx="976312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3774" name="Oval 44"/>
          <p:cNvSpPr>
            <a:spLocks noChangeAspect="1" noChangeArrowheads="1"/>
          </p:cNvSpPr>
          <p:nvPr/>
        </p:nvSpPr>
        <p:spPr bwMode="auto">
          <a:xfrm>
            <a:off x="8905876" y="3519488"/>
            <a:ext cx="366713" cy="366712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zh-TW" altLang="en-US" sz="1800" b="1">
                <a:solidFill>
                  <a:schemeClr val="tx2"/>
                </a:solidFill>
                <a:latin typeface="Times New Roman" panose="02020603050405020304" pitchFamily="18" charset="0"/>
                <a:ea typeface="新細明體" pitchFamily="18" charset="-120"/>
                <a:sym typeface="Symbol" panose="05050102010706020507" pitchFamily="18" charset="2"/>
              </a:rPr>
              <a:t></a:t>
            </a:r>
          </a:p>
        </p:txBody>
      </p:sp>
      <p:cxnSp>
        <p:nvCxnSpPr>
          <p:cNvPr id="73775" name="AutoShape 45"/>
          <p:cNvCxnSpPr>
            <a:cxnSpLocks noChangeAspect="1" noChangeShapeType="1"/>
            <a:stCxn id="73762" idx="5"/>
            <a:endCxn id="73774" idx="2"/>
          </p:cNvCxnSpPr>
          <p:nvPr/>
        </p:nvCxnSpPr>
        <p:spPr bwMode="auto">
          <a:xfrm rot="16200000" flipH="1">
            <a:off x="8347076" y="3154363"/>
            <a:ext cx="668337" cy="427038"/>
          </a:xfrm>
          <a:prstGeom prst="curvedConnector2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3776" name="Text Box 46"/>
          <p:cNvSpPr txBox="1">
            <a:spLocks noChangeArrowheads="1"/>
          </p:cNvSpPr>
          <p:nvPr/>
        </p:nvSpPr>
        <p:spPr bwMode="auto">
          <a:xfrm>
            <a:off x="9226550" y="191928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zh-TW" sz="1800">
                <a:latin typeface="Times New Roman" panose="02020603050405020304" pitchFamily="18" charset="0"/>
                <a:ea typeface="新細明體" pitchFamily="18" charset="-120"/>
              </a:rPr>
              <a:t>4</a:t>
            </a:r>
          </a:p>
        </p:txBody>
      </p:sp>
      <p:sp>
        <p:nvSpPr>
          <p:cNvPr id="73777" name="Text Box 47"/>
          <p:cNvSpPr txBox="1">
            <a:spLocks noChangeArrowheads="1"/>
          </p:cNvSpPr>
          <p:nvPr/>
        </p:nvSpPr>
        <p:spPr bwMode="auto">
          <a:xfrm>
            <a:off x="7086600" y="1981201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zh-TW" sz="1800">
                <a:latin typeface="Times New Roman" panose="02020603050405020304" pitchFamily="18" charset="0"/>
                <a:ea typeface="新細明體" pitchFamily="18" charset="-120"/>
              </a:rPr>
              <a:t>8</a:t>
            </a:r>
          </a:p>
        </p:txBody>
      </p:sp>
      <p:sp>
        <p:nvSpPr>
          <p:cNvPr id="73778" name="Text Box 48"/>
          <p:cNvSpPr txBox="1">
            <a:spLocks noChangeArrowheads="1"/>
          </p:cNvSpPr>
          <p:nvPr/>
        </p:nvSpPr>
        <p:spPr bwMode="auto">
          <a:xfrm>
            <a:off x="7467600" y="2590801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zh-TW" sz="1800">
                <a:latin typeface="Times New Roman" panose="02020603050405020304" pitchFamily="18" charset="0"/>
                <a:ea typeface="新細明體" pitchFamily="18" charset="-120"/>
              </a:rPr>
              <a:t>7</a:t>
            </a:r>
          </a:p>
        </p:txBody>
      </p:sp>
      <p:sp>
        <p:nvSpPr>
          <p:cNvPr id="73779" name="Text Box 49"/>
          <p:cNvSpPr txBox="1">
            <a:spLocks noChangeArrowheads="1"/>
          </p:cNvSpPr>
          <p:nvPr/>
        </p:nvSpPr>
        <p:spPr bwMode="auto">
          <a:xfrm>
            <a:off x="8915400" y="2590801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zh-TW" sz="1800">
                <a:latin typeface="Times New Roman" panose="02020603050405020304" pitchFamily="18" charset="0"/>
                <a:ea typeface="新細明體" pitchFamily="18" charset="-120"/>
              </a:rPr>
              <a:t>1</a:t>
            </a:r>
          </a:p>
        </p:txBody>
      </p:sp>
      <p:sp>
        <p:nvSpPr>
          <p:cNvPr id="73780" name="Text Box 50"/>
          <p:cNvSpPr txBox="1">
            <a:spLocks noChangeArrowheads="1"/>
          </p:cNvSpPr>
          <p:nvPr/>
        </p:nvSpPr>
        <p:spPr bwMode="auto">
          <a:xfrm>
            <a:off x="6743700" y="3390901"/>
            <a:ext cx="374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zh-TW" sz="1800">
                <a:latin typeface="Times New Roman" panose="02020603050405020304" pitchFamily="18" charset="0"/>
                <a:ea typeface="新細明體" pitchFamily="18" charset="-120"/>
              </a:rPr>
              <a:t>-2</a:t>
            </a:r>
          </a:p>
        </p:txBody>
      </p:sp>
      <p:sp>
        <p:nvSpPr>
          <p:cNvPr id="73781" name="Text Box 51"/>
          <p:cNvSpPr txBox="1">
            <a:spLocks noChangeArrowheads="1"/>
          </p:cNvSpPr>
          <p:nvPr/>
        </p:nvSpPr>
        <p:spPr bwMode="auto">
          <a:xfrm>
            <a:off x="9525000" y="3390901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zh-TW" sz="1800">
                <a:latin typeface="Times New Roman" panose="02020603050405020304" pitchFamily="18" charset="0"/>
                <a:ea typeface="新細明體" pitchFamily="18" charset="-120"/>
              </a:rPr>
              <a:t>5</a:t>
            </a:r>
          </a:p>
        </p:txBody>
      </p:sp>
      <p:sp>
        <p:nvSpPr>
          <p:cNvPr id="73782" name="Text Box 52"/>
          <p:cNvSpPr txBox="1">
            <a:spLocks noChangeArrowheads="1"/>
          </p:cNvSpPr>
          <p:nvPr/>
        </p:nvSpPr>
        <p:spPr bwMode="auto">
          <a:xfrm>
            <a:off x="7848600" y="3124201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zh-TW" sz="1800">
                <a:latin typeface="Times New Roman" panose="02020603050405020304" pitchFamily="18" charset="0"/>
                <a:ea typeface="新細明體" pitchFamily="18" charset="-120"/>
              </a:rPr>
              <a:t>3</a:t>
            </a:r>
          </a:p>
        </p:txBody>
      </p:sp>
      <p:sp>
        <p:nvSpPr>
          <p:cNvPr id="73783" name="Text Box 53"/>
          <p:cNvSpPr txBox="1">
            <a:spLocks noChangeArrowheads="1"/>
          </p:cNvSpPr>
          <p:nvPr/>
        </p:nvSpPr>
        <p:spPr bwMode="auto">
          <a:xfrm>
            <a:off x="8496300" y="3124201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zh-TW" sz="1800">
                <a:latin typeface="Times New Roman" panose="02020603050405020304" pitchFamily="18" charset="0"/>
                <a:ea typeface="新細明體" pitchFamily="18" charset="-120"/>
              </a:rPr>
              <a:t>9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3784" name="Text Box 54"/>
              <p:cNvSpPr txBox="1">
                <a:spLocks noChangeArrowheads="1"/>
              </p:cNvSpPr>
              <p:nvPr/>
            </p:nvSpPr>
            <p:spPr bwMode="auto">
              <a:xfrm>
                <a:off x="5637879" y="111609"/>
                <a:ext cx="5589287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marL="342900" indent="-342900" eaLnBrk="1" hangingPunct="1">
                  <a:buFont typeface="Arial" panose="020B0604020202020204" pitchFamily="34" charset="0"/>
                  <a:buChar char="•"/>
                </a:pPr>
                <a:r>
                  <a:rPr lang="en-US" altLang="zh-TW" dirty="0" smtClean="0">
                    <a:latin typeface="+mn-lt"/>
                    <a:ea typeface="新細明體" pitchFamily="18" charset="-120"/>
                  </a:rPr>
                  <a:t>Nodes are labeled with their </a:t>
                </a:r>
                <a14:m>
                  <m:oMath xmlns:m="http://schemas.openxmlformats.org/officeDocument/2006/math">
                    <m:r>
                      <a:rPr lang="en-US" altLang="zh-TW" b="0" i="1" dirty="0" smtClean="0">
                        <a:latin typeface="Cambria Math" panose="02040503050406030204" pitchFamily="18" charset="0"/>
                        <a:ea typeface="新細明體" pitchFamily="18" charset="-120"/>
                      </a:rPr>
                      <m:t>𝐷</m:t>
                    </m:r>
                    <m:r>
                      <a:rPr lang="en-US" altLang="zh-TW" b="0" i="1" dirty="0" smtClean="0">
                        <a:latin typeface="Cambria Math" panose="02040503050406030204" pitchFamily="18" charset="0"/>
                        <a:ea typeface="新細明體" pitchFamily="18" charset="-120"/>
                      </a:rPr>
                      <m:t>[</m:t>
                    </m:r>
                    <m:r>
                      <a:rPr lang="en-US" altLang="zh-TW" b="0" i="1" dirty="0" smtClean="0">
                        <a:latin typeface="Cambria Math" panose="02040503050406030204" pitchFamily="18" charset="0"/>
                        <a:ea typeface="新細明體" pitchFamily="18" charset="-120"/>
                      </a:rPr>
                      <m:t>𝑣</m:t>
                    </m:r>
                    <m:r>
                      <a:rPr lang="en-US" altLang="zh-TW" b="0" i="1" dirty="0" smtClean="0">
                        <a:latin typeface="Cambria Math" panose="02040503050406030204" pitchFamily="18" charset="0"/>
                        <a:ea typeface="新細明體" pitchFamily="18" charset="-120"/>
                      </a:rPr>
                      <m:t>]</m:t>
                    </m:r>
                  </m:oMath>
                </a14:m>
                <a:r>
                  <a:rPr lang="en-US" altLang="zh-TW" dirty="0" smtClean="0">
                    <a:latin typeface="+mn-lt"/>
                    <a:ea typeface="新細明體" pitchFamily="18" charset="-120"/>
                  </a:rPr>
                  <a:t> </a:t>
                </a:r>
                <a:r>
                  <a:rPr lang="en-US" altLang="zh-TW" dirty="0">
                    <a:latin typeface="+mn-lt"/>
                    <a:ea typeface="新細明體" pitchFamily="18" charset="-120"/>
                  </a:rPr>
                  <a:t>values</a:t>
                </a:r>
              </a:p>
            </p:txBody>
          </p:sp>
        </mc:Choice>
        <mc:Fallback>
          <p:sp>
            <p:nvSpPr>
              <p:cNvPr id="73784" name="Text 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37879" y="111609"/>
                <a:ext cx="5589287" cy="461665"/>
              </a:xfrm>
              <a:prstGeom prst="rect">
                <a:avLst/>
              </a:prstGeom>
              <a:blipFill rotWithShape="0">
                <a:blip r:embed="rId2"/>
                <a:stretch>
                  <a:fillRect l="-1527" t="-10526" r="-1091" b="-2894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785" name="Text Box 55"/>
          <p:cNvSpPr txBox="1">
            <a:spLocks noChangeArrowheads="1"/>
          </p:cNvSpPr>
          <p:nvPr/>
        </p:nvSpPr>
        <p:spPr bwMode="auto">
          <a:xfrm>
            <a:off x="3581400" y="4724401"/>
            <a:ext cx="374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zh-TW" sz="1800">
                <a:latin typeface="Times New Roman" panose="02020603050405020304" pitchFamily="18" charset="0"/>
                <a:ea typeface="新細明體" pitchFamily="18" charset="-120"/>
              </a:rPr>
              <a:t>-2</a:t>
            </a:r>
          </a:p>
        </p:txBody>
      </p:sp>
      <p:sp>
        <p:nvSpPr>
          <p:cNvPr id="73786" name="Oval 56"/>
          <p:cNvSpPr>
            <a:spLocks noChangeAspect="1" noChangeArrowheads="1"/>
          </p:cNvSpPr>
          <p:nvPr/>
        </p:nvSpPr>
        <p:spPr bwMode="auto">
          <a:xfrm>
            <a:off x="3773488" y="5149851"/>
            <a:ext cx="366712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zh-TW" sz="1800" b="1">
                <a:solidFill>
                  <a:schemeClr val="tx2"/>
                </a:solidFill>
                <a:latin typeface="Times New Roman" panose="02020603050405020304" pitchFamily="18" charset="0"/>
                <a:ea typeface="新細明體" pitchFamily="18" charset="-120"/>
                <a:sym typeface="Symbol" panose="05050102010706020507" pitchFamily="18" charset="2"/>
              </a:rPr>
              <a:t>-2</a:t>
            </a:r>
          </a:p>
        </p:txBody>
      </p:sp>
      <p:sp>
        <p:nvSpPr>
          <p:cNvPr id="73787" name="Oval 57"/>
          <p:cNvSpPr>
            <a:spLocks noChangeAspect="1" noChangeArrowheads="1"/>
          </p:cNvSpPr>
          <p:nvPr/>
        </p:nvSpPr>
        <p:spPr bwMode="auto">
          <a:xfrm>
            <a:off x="2400301" y="5149851"/>
            <a:ext cx="366713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zh-TW" sz="1800" b="1" dirty="0" smtClean="0">
                <a:solidFill>
                  <a:schemeClr val="accent2"/>
                </a:solidFill>
                <a:latin typeface="Times New Roman" panose="02020603050405020304" pitchFamily="18" charset="0"/>
                <a:ea typeface="新細明體" pitchFamily="18" charset="-120"/>
                <a:sym typeface="Symbol" panose="05050102010706020507" pitchFamily="18" charset="2"/>
              </a:rPr>
              <a:t>5</a:t>
            </a:r>
            <a:endParaRPr lang="en-US" altLang="zh-TW" sz="1800" b="1" dirty="0">
              <a:solidFill>
                <a:schemeClr val="accent2"/>
              </a:solidFill>
              <a:latin typeface="Times New Roman" panose="02020603050405020304" pitchFamily="18" charset="0"/>
              <a:ea typeface="新細明體" pitchFamily="18" charset="-120"/>
              <a:sym typeface="Symbol" panose="05050102010706020507" pitchFamily="18" charset="2"/>
            </a:endParaRPr>
          </a:p>
        </p:txBody>
      </p:sp>
      <p:sp>
        <p:nvSpPr>
          <p:cNvPr id="73788" name="Oval 58"/>
          <p:cNvSpPr>
            <a:spLocks noChangeAspect="1" noChangeArrowheads="1"/>
          </p:cNvSpPr>
          <p:nvPr/>
        </p:nvSpPr>
        <p:spPr bwMode="auto">
          <a:xfrm>
            <a:off x="3771901" y="4343401"/>
            <a:ext cx="366713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zh-TW" sz="1800">
                <a:solidFill>
                  <a:schemeClr val="tx2"/>
                </a:solidFill>
                <a:ea typeface="新細明體" pitchFamily="18" charset="-120"/>
              </a:rPr>
              <a:t>0</a:t>
            </a:r>
          </a:p>
        </p:txBody>
      </p:sp>
      <p:cxnSp>
        <p:nvCxnSpPr>
          <p:cNvPr id="73789" name="AutoShape 59"/>
          <p:cNvCxnSpPr>
            <a:cxnSpLocks noChangeAspect="1" noChangeShapeType="1"/>
            <a:stCxn id="73788" idx="2"/>
            <a:endCxn id="73787" idx="0"/>
          </p:cNvCxnSpPr>
          <p:nvPr/>
        </p:nvCxnSpPr>
        <p:spPr bwMode="auto">
          <a:xfrm rot="10800000" flipV="1">
            <a:off x="2582864" y="4525964"/>
            <a:ext cx="1177925" cy="612775"/>
          </a:xfrm>
          <a:prstGeom prst="curvedConnector2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3790" name="AutoShape 60"/>
          <p:cNvCxnSpPr>
            <a:cxnSpLocks noChangeAspect="1" noChangeShapeType="1"/>
            <a:stCxn id="73808" idx="2"/>
            <a:endCxn id="73787" idx="4"/>
          </p:cNvCxnSpPr>
          <p:nvPr/>
        </p:nvCxnSpPr>
        <p:spPr bwMode="auto">
          <a:xfrm rot="10800000">
            <a:off x="2582864" y="5524500"/>
            <a:ext cx="415925" cy="615950"/>
          </a:xfrm>
          <a:prstGeom prst="curvedConnector2">
            <a:avLst/>
          </a:prstGeom>
          <a:noFill/>
          <a:ln w="38100">
            <a:solidFill>
              <a:schemeClr val="tx2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3791" name="AutoShape 61"/>
          <p:cNvCxnSpPr>
            <a:cxnSpLocks noChangeAspect="1" noChangeShapeType="1"/>
            <a:stCxn id="73808" idx="6"/>
            <a:endCxn id="73786" idx="3"/>
          </p:cNvCxnSpPr>
          <p:nvPr/>
        </p:nvCxnSpPr>
        <p:spPr bwMode="auto">
          <a:xfrm flipV="1">
            <a:off x="3384551" y="5472114"/>
            <a:ext cx="441325" cy="668337"/>
          </a:xfrm>
          <a:prstGeom prst="curvedConnector2">
            <a:avLst/>
          </a:prstGeom>
          <a:noFill/>
          <a:ln w="38100">
            <a:solidFill>
              <a:schemeClr val="tx2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3792" name="AutoShape 62"/>
          <p:cNvCxnSpPr>
            <a:cxnSpLocks noChangeAspect="1" noChangeShapeType="1"/>
            <a:stCxn id="73788" idx="4"/>
            <a:endCxn id="73786" idx="0"/>
          </p:cNvCxnSpPr>
          <p:nvPr/>
        </p:nvCxnSpPr>
        <p:spPr bwMode="auto">
          <a:xfrm>
            <a:off x="3954464" y="4718050"/>
            <a:ext cx="1587" cy="42068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3793" name="AutoShape 63"/>
          <p:cNvCxnSpPr>
            <a:cxnSpLocks noChangeAspect="1" noChangeShapeType="1"/>
            <a:stCxn id="73787" idx="6"/>
            <a:endCxn id="73786" idx="2"/>
          </p:cNvCxnSpPr>
          <p:nvPr/>
        </p:nvCxnSpPr>
        <p:spPr bwMode="auto">
          <a:xfrm>
            <a:off x="2774951" y="5332413"/>
            <a:ext cx="987425" cy="0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3794" name="Oval 64"/>
          <p:cNvSpPr>
            <a:spLocks noChangeAspect="1" noChangeArrowheads="1"/>
          </p:cNvSpPr>
          <p:nvPr/>
        </p:nvSpPr>
        <p:spPr bwMode="auto">
          <a:xfrm>
            <a:off x="5135563" y="5149851"/>
            <a:ext cx="366712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zh-TW" sz="1800" b="1" dirty="0" smtClean="0">
                <a:solidFill>
                  <a:schemeClr val="accent2"/>
                </a:solidFill>
                <a:latin typeface="Times New Roman" panose="02020603050405020304" pitchFamily="18" charset="0"/>
                <a:ea typeface="新細明體" pitchFamily="18" charset="-120"/>
                <a:sym typeface="Symbol" panose="05050102010706020507" pitchFamily="18" charset="2"/>
              </a:rPr>
              <a:t>-1</a:t>
            </a:r>
            <a:endParaRPr lang="en-US" altLang="zh-TW" sz="1800" b="1" dirty="0">
              <a:solidFill>
                <a:schemeClr val="accent2"/>
              </a:solidFill>
              <a:latin typeface="Times New Roman" panose="02020603050405020304" pitchFamily="18" charset="0"/>
              <a:ea typeface="新細明體" pitchFamily="18" charset="-120"/>
              <a:sym typeface="Symbol" panose="05050102010706020507" pitchFamily="18" charset="2"/>
            </a:endParaRPr>
          </a:p>
        </p:txBody>
      </p:sp>
      <p:cxnSp>
        <p:nvCxnSpPr>
          <p:cNvPr id="73795" name="AutoShape 65"/>
          <p:cNvCxnSpPr>
            <a:cxnSpLocks noChangeAspect="1" noChangeShapeType="1"/>
            <a:stCxn id="73798" idx="6"/>
            <a:endCxn id="73794" idx="4"/>
          </p:cNvCxnSpPr>
          <p:nvPr/>
        </p:nvCxnSpPr>
        <p:spPr bwMode="auto">
          <a:xfrm flipV="1">
            <a:off x="4899025" y="5524500"/>
            <a:ext cx="419100" cy="615950"/>
          </a:xfrm>
          <a:prstGeom prst="curvedConnector2">
            <a:avLst/>
          </a:prstGeom>
          <a:noFill/>
          <a:ln w="38100">
            <a:solidFill>
              <a:schemeClr val="tx2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3796" name="AutoShape 66"/>
          <p:cNvCxnSpPr>
            <a:cxnSpLocks noChangeAspect="1" noChangeShapeType="1"/>
            <a:stCxn id="73794" idx="0"/>
            <a:endCxn id="73788" idx="6"/>
          </p:cNvCxnSpPr>
          <p:nvPr/>
        </p:nvCxnSpPr>
        <p:spPr bwMode="auto">
          <a:xfrm rot="5400000" flipH="1">
            <a:off x="4425951" y="4246564"/>
            <a:ext cx="612775" cy="1171575"/>
          </a:xfrm>
          <a:prstGeom prst="curvedConnector2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3797" name="AutoShape 67"/>
          <p:cNvCxnSpPr>
            <a:cxnSpLocks noChangeAspect="1" noChangeShapeType="1"/>
            <a:stCxn id="73786" idx="6"/>
            <a:endCxn id="73794" idx="2"/>
          </p:cNvCxnSpPr>
          <p:nvPr/>
        </p:nvCxnSpPr>
        <p:spPr bwMode="auto">
          <a:xfrm>
            <a:off x="4148138" y="5332413"/>
            <a:ext cx="976312" cy="0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3798" name="Oval 68"/>
          <p:cNvSpPr>
            <a:spLocks noChangeAspect="1" noChangeArrowheads="1"/>
          </p:cNvSpPr>
          <p:nvPr/>
        </p:nvSpPr>
        <p:spPr bwMode="auto">
          <a:xfrm>
            <a:off x="4524376" y="5957888"/>
            <a:ext cx="366713" cy="366712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zh-TW" sz="1800" b="1" dirty="0" smtClean="0">
                <a:solidFill>
                  <a:schemeClr val="accent2"/>
                </a:solidFill>
                <a:latin typeface="Times New Roman" panose="02020603050405020304" pitchFamily="18" charset="0"/>
                <a:ea typeface="新細明體" pitchFamily="18" charset="-120"/>
                <a:sym typeface="Symbol" panose="05050102010706020507" pitchFamily="18" charset="2"/>
              </a:rPr>
              <a:t>9</a:t>
            </a:r>
            <a:endParaRPr lang="zh-TW" altLang="en-US" sz="1800" b="1" dirty="0">
              <a:solidFill>
                <a:schemeClr val="accent2"/>
              </a:solidFill>
              <a:latin typeface="Times New Roman" panose="02020603050405020304" pitchFamily="18" charset="0"/>
              <a:ea typeface="新細明體" pitchFamily="18" charset="-120"/>
              <a:sym typeface="Symbol" panose="05050102010706020507" pitchFamily="18" charset="2"/>
            </a:endParaRPr>
          </a:p>
        </p:txBody>
      </p:sp>
      <p:cxnSp>
        <p:nvCxnSpPr>
          <p:cNvPr id="73799" name="AutoShape 69"/>
          <p:cNvCxnSpPr>
            <a:cxnSpLocks noChangeAspect="1" noChangeShapeType="1"/>
            <a:stCxn id="73786" idx="5"/>
            <a:endCxn id="73798" idx="2"/>
          </p:cNvCxnSpPr>
          <p:nvPr/>
        </p:nvCxnSpPr>
        <p:spPr bwMode="auto">
          <a:xfrm rot="16200000" flipH="1">
            <a:off x="3965576" y="5592763"/>
            <a:ext cx="668337" cy="427038"/>
          </a:xfrm>
          <a:prstGeom prst="curvedConnector2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3800" name="Text Box 70"/>
          <p:cNvSpPr txBox="1">
            <a:spLocks noChangeArrowheads="1"/>
          </p:cNvSpPr>
          <p:nvPr/>
        </p:nvSpPr>
        <p:spPr bwMode="auto">
          <a:xfrm>
            <a:off x="4845050" y="435768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zh-TW" sz="1800">
                <a:latin typeface="Times New Roman" panose="02020603050405020304" pitchFamily="18" charset="0"/>
                <a:ea typeface="新細明體" pitchFamily="18" charset="-120"/>
              </a:rPr>
              <a:t>4</a:t>
            </a:r>
          </a:p>
        </p:txBody>
      </p:sp>
      <p:sp>
        <p:nvSpPr>
          <p:cNvPr id="73801" name="Text Box 71"/>
          <p:cNvSpPr txBox="1">
            <a:spLocks noChangeArrowheads="1"/>
          </p:cNvSpPr>
          <p:nvPr/>
        </p:nvSpPr>
        <p:spPr bwMode="auto">
          <a:xfrm>
            <a:off x="2705100" y="4419601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zh-TW" sz="1800">
                <a:latin typeface="Times New Roman" panose="02020603050405020304" pitchFamily="18" charset="0"/>
                <a:ea typeface="新細明體" pitchFamily="18" charset="-120"/>
              </a:rPr>
              <a:t>8</a:t>
            </a:r>
          </a:p>
        </p:txBody>
      </p:sp>
      <p:sp>
        <p:nvSpPr>
          <p:cNvPr id="73802" name="Text Box 72"/>
          <p:cNvSpPr txBox="1">
            <a:spLocks noChangeArrowheads="1"/>
          </p:cNvSpPr>
          <p:nvPr/>
        </p:nvSpPr>
        <p:spPr bwMode="auto">
          <a:xfrm>
            <a:off x="3086100" y="5029201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zh-TW" sz="1800">
                <a:latin typeface="Times New Roman" panose="02020603050405020304" pitchFamily="18" charset="0"/>
                <a:ea typeface="新細明體" pitchFamily="18" charset="-120"/>
              </a:rPr>
              <a:t>7</a:t>
            </a:r>
          </a:p>
        </p:txBody>
      </p:sp>
      <p:sp>
        <p:nvSpPr>
          <p:cNvPr id="73803" name="Text Box 73"/>
          <p:cNvSpPr txBox="1">
            <a:spLocks noChangeArrowheads="1"/>
          </p:cNvSpPr>
          <p:nvPr/>
        </p:nvSpPr>
        <p:spPr bwMode="auto">
          <a:xfrm>
            <a:off x="4533900" y="5029201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zh-TW" sz="1800">
                <a:latin typeface="Times New Roman" panose="02020603050405020304" pitchFamily="18" charset="0"/>
                <a:ea typeface="新細明體" pitchFamily="18" charset="-120"/>
              </a:rPr>
              <a:t>1</a:t>
            </a:r>
          </a:p>
        </p:txBody>
      </p:sp>
      <p:sp>
        <p:nvSpPr>
          <p:cNvPr id="73804" name="Text Box 74"/>
          <p:cNvSpPr txBox="1">
            <a:spLocks noChangeArrowheads="1"/>
          </p:cNvSpPr>
          <p:nvPr/>
        </p:nvSpPr>
        <p:spPr bwMode="auto">
          <a:xfrm>
            <a:off x="2362200" y="5829301"/>
            <a:ext cx="374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zh-TW" sz="1800">
                <a:latin typeface="Times New Roman" panose="02020603050405020304" pitchFamily="18" charset="0"/>
                <a:ea typeface="新細明體" pitchFamily="18" charset="-120"/>
              </a:rPr>
              <a:t>-2</a:t>
            </a:r>
          </a:p>
        </p:txBody>
      </p:sp>
      <p:sp>
        <p:nvSpPr>
          <p:cNvPr id="73805" name="Text Box 75"/>
          <p:cNvSpPr txBox="1">
            <a:spLocks noChangeArrowheads="1"/>
          </p:cNvSpPr>
          <p:nvPr/>
        </p:nvSpPr>
        <p:spPr bwMode="auto">
          <a:xfrm>
            <a:off x="5143500" y="5829301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zh-TW" sz="1800">
                <a:latin typeface="Times New Roman" panose="02020603050405020304" pitchFamily="18" charset="0"/>
                <a:ea typeface="新細明體" pitchFamily="18" charset="-120"/>
              </a:rPr>
              <a:t>5</a:t>
            </a:r>
          </a:p>
        </p:txBody>
      </p:sp>
      <p:sp>
        <p:nvSpPr>
          <p:cNvPr id="73806" name="Text Box 76"/>
          <p:cNvSpPr txBox="1">
            <a:spLocks noChangeArrowheads="1"/>
          </p:cNvSpPr>
          <p:nvPr/>
        </p:nvSpPr>
        <p:spPr bwMode="auto">
          <a:xfrm>
            <a:off x="3467100" y="5562601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zh-TW" sz="1800">
                <a:latin typeface="Times New Roman" panose="02020603050405020304" pitchFamily="18" charset="0"/>
                <a:ea typeface="新細明體" pitchFamily="18" charset="-120"/>
              </a:rPr>
              <a:t>3</a:t>
            </a:r>
          </a:p>
        </p:txBody>
      </p:sp>
      <p:sp>
        <p:nvSpPr>
          <p:cNvPr id="73807" name="Text Box 77"/>
          <p:cNvSpPr txBox="1">
            <a:spLocks noChangeArrowheads="1"/>
          </p:cNvSpPr>
          <p:nvPr/>
        </p:nvSpPr>
        <p:spPr bwMode="auto">
          <a:xfrm>
            <a:off x="4114800" y="5562601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zh-TW" sz="1800">
                <a:latin typeface="Times New Roman" panose="02020603050405020304" pitchFamily="18" charset="0"/>
                <a:ea typeface="新細明體" pitchFamily="18" charset="-120"/>
              </a:rPr>
              <a:t>9</a:t>
            </a:r>
          </a:p>
        </p:txBody>
      </p:sp>
      <p:sp>
        <p:nvSpPr>
          <p:cNvPr id="73808" name="Oval 78"/>
          <p:cNvSpPr>
            <a:spLocks noChangeAspect="1" noChangeArrowheads="1"/>
          </p:cNvSpPr>
          <p:nvPr/>
        </p:nvSpPr>
        <p:spPr bwMode="auto">
          <a:xfrm>
            <a:off x="3009901" y="5957888"/>
            <a:ext cx="366713" cy="366712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zh-TW" sz="1800" b="1" dirty="0" smtClean="0">
                <a:solidFill>
                  <a:schemeClr val="accent2"/>
                </a:solidFill>
                <a:latin typeface="Times New Roman" panose="02020603050405020304" pitchFamily="18" charset="0"/>
                <a:ea typeface="新細明體" pitchFamily="18" charset="-120"/>
                <a:sym typeface="Symbol" panose="05050102010706020507" pitchFamily="18" charset="2"/>
              </a:rPr>
              <a:t>1</a:t>
            </a:r>
            <a:endParaRPr lang="zh-TW" altLang="en-US" sz="1800" b="1" dirty="0">
              <a:solidFill>
                <a:schemeClr val="accent2"/>
              </a:solidFill>
              <a:latin typeface="Times New Roman" panose="02020603050405020304" pitchFamily="18" charset="0"/>
              <a:ea typeface="新細明體" pitchFamily="18" charset="-120"/>
              <a:sym typeface="Symbol" panose="05050102010706020507" pitchFamily="18" charset="2"/>
            </a:endParaRPr>
          </a:p>
        </p:txBody>
      </p:sp>
      <p:sp>
        <p:nvSpPr>
          <p:cNvPr id="73817" name="Oval 87"/>
          <p:cNvSpPr>
            <a:spLocks noChangeAspect="1" noChangeArrowheads="1"/>
          </p:cNvSpPr>
          <p:nvPr/>
        </p:nvSpPr>
        <p:spPr bwMode="auto">
          <a:xfrm>
            <a:off x="8177213" y="5149851"/>
            <a:ext cx="366712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zh-TW" sz="1800" b="1">
                <a:solidFill>
                  <a:schemeClr val="tx2"/>
                </a:solidFill>
                <a:latin typeface="Times New Roman" panose="02020603050405020304" pitchFamily="18" charset="0"/>
                <a:ea typeface="新細明體" pitchFamily="18" charset="-120"/>
                <a:sym typeface="Symbol" panose="05050102010706020507" pitchFamily="18" charset="2"/>
              </a:rPr>
              <a:t>-2</a:t>
            </a:r>
          </a:p>
        </p:txBody>
      </p:sp>
      <p:sp>
        <p:nvSpPr>
          <p:cNvPr id="73818" name="Oval 88"/>
          <p:cNvSpPr>
            <a:spLocks noChangeAspect="1" noChangeArrowheads="1"/>
          </p:cNvSpPr>
          <p:nvPr/>
        </p:nvSpPr>
        <p:spPr bwMode="auto">
          <a:xfrm>
            <a:off x="6804026" y="5149851"/>
            <a:ext cx="366713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zh-TW" sz="1800" b="1">
                <a:solidFill>
                  <a:schemeClr val="tx2"/>
                </a:solidFill>
                <a:latin typeface="Times New Roman" panose="02020603050405020304" pitchFamily="18" charset="0"/>
                <a:ea typeface="新細明體" pitchFamily="18" charset="-120"/>
                <a:sym typeface="Symbol" panose="05050102010706020507" pitchFamily="18" charset="2"/>
              </a:rPr>
              <a:t>5</a:t>
            </a:r>
          </a:p>
        </p:txBody>
      </p:sp>
      <p:sp>
        <p:nvSpPr>
          <p:cNvPr id="73819" name="Oval 89"/>
          <p:cNvSpPr>
            <a:spLocks noChangeAspect="1" noChangeArrowheads="1"/>
          </p:cNvSpPr>
          <p:nvPr/>
        </p:nvSpPr>
        <p:spPr bwMode="auto">
          <a:xfrm>
            <a:off x="8175626" y="4343401"/>
            <a:ext cx="366713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zh-TW" sz="1800">
                <a:solidFill>
                  <a:schemeClr val="tx2"/>
                </a:solidFill>
                <a:ea typeface="新細明體" pitchFamily="18" charset="-120"/>
              </a:rPr>
              <a:t>0</a:t>
            </a:r>
          </a:p>
        </p:txBody>
      </p:sp>
      <p:sp>
        <p:nvSpPr>
          <p:cNvPr id="73820" name="Oval 90"/>
          <p:cNvSpPr>
            <a:spLocks noChangeAspect="1" noChangeArrowheads="1"/>
          </p:cNvSpPr>
          <p:nvPr/>
        </p:nvSpPr>
        <p:spPr bwMode="auto">
          <a:xfrm>
            <a:off x="7413626" y="5957888"/>
            <a:ext cx="366713" cy="366712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zh-TW" sz="1800" b="1">
                <a:solidFill>
                  <a:schemeClr val="tx2"/>
                </a:solidFill>
                <a:latin typeface="Times New Roman" panose="02020603050405020304" pitchFamily="18" charset="0"/>
                <a:ea typeface="新細明體" pitchFamily="18" charset="-120"/>
                <a:sym typeface="Symbol" panose="05050102010706020507" pitchFamily="18" charset="2"/>
              </a:rPr>
              <a:t>1</a:t>
            </a:r>
          </a:p>
        </p:txBody>
      </p:sp>
      <p:cxnSp>
        <p:nvCxnSpPr>
          <p:cNvPr id="73821" name="AutoShape 91"/>
          <p:cNvCxnSpPr>
            <a:cxnSpLocks noChangeAspect="1" noChangeShapeType="1"/>
            <a:stCxn id="73819" idx="2"/>
            <a:endCxn id="73818" idx="0"/>
          </p:cNvCxnSpPr>
          <p:nvPr/>
        </p:nvCxnSpPr>
        <p:spPr bwMode="auto">
          <a:xfrm rot="10800000" flipV="1">
            <a:off x="6986589" y="4525964"/>
            <a:ext cx="1177925" cy="612775"/>
          </a:xfrm>
          <a:prstGeom prst="curvedConnector2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3822" name="AutoShape 92"/>
          <p:cNvCxnSpPr>
            <a:cxnSpLocks noChangeAspect="1" noChangeShapeType="1"/>
            <a:stCxn id="73820" idx="2"/>
            <a:endCxn id="73818" idx="4"/>
          </p:cNvCxnSpPr>
          <p:nvPr/>
        </p:nvCxnSpPr>
        <p:spPr bwMode="auto">
          <a:xfrm rot="10800000">
            <a:off x="6986589" y="5524500"/>
            <a:ext cx="415925" cy="615950"/>
          </a:xfrm>
          <a:prstGeom prst="curvedConnector2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3823" name="AutoShape 93"/>
          <p:cNvCxnSpPr>
            <a:cxnSpLocks noChangeAspect="1" noChangeShapeType="1"/>
            <a:stCxn id="73820" idx="6"/>
            <a:endCxn id="73817" idx="3"/>
          </p:cNvCxnSpPr>
          <p:nvPr/>
        </p:nvCxnSpPr>
        <p:spPr bwMode="auto">
          <a:xfrm flipV="1">
            <a:off x="7788276" y="5472114"/>
            <a:ext cx="441325" cy="668337"/>
          </a:xfrm>
          <a:prstGeom prst="curvedConnector2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3824" name="AutoShape 94"/>
          <p:cNvCxnSpPr>
            <a:cxnSpLocks noChangeAspect="1" noChangeShapeType="1"/>
            <a:stCxn id="73819" idx="4"/>
            <a:endCxn id="73817" idx="0"/>
          </p:cNvCxnSpPr>
          <p:nvPr/>
        </p:nvCxnSpPr>
        <p:spPr bwMode="auto">
          <a:xfrm>
            <a:off x="8358189" y="4718050"/>
            <a:ext cx="1587" cy="42068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3825" name="AutoShape 95"/>
          <p:cNvCxnSpPr>
            <a:cxnSpLocks noChangeAspect="1" noChangeShapeType="1"/>
            <a:stCxn id="73818" idx="6"/>
            <a:endCxn id="73817" idx="2"/>
          </p:cNvCxnSpPr>
          <p:nvPr/>
        </p:nvCxnSpPr>
        <p:spPr bwMode="auto">
          <a:xfrm>
            <a:off x="7178676" y="5332413"/>
            <a:ext cx="987425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3826" name="Oval 96"/>
          <p:cNvSpPr>
            <a:spLocks noChangeAspect="1" noChangeArrowheads="1"/>
          </p:cNvSpPr>
          <p:nvPr/>
        </p:nvSpPr>
        <p:spPr bwMode="auto">
          <a:xfrm>
            <a:off x="9539288" y="5149851"/>
            <a:ext cx="366712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zh-TW" sz="1800" b="1">
                <a:solidFill>
                  <a:schemeClr val="tx2"/>
                </a:solidFill>
                <a:latin typeface="Times New Roman" panose="02020603050405020304" pitchFamily="18" charset="0"/>
                <a:ea typeface="新細明體" pitchFamily="18" charset="-120"/>
                <a:sym typeface="Symbol" panose="05050102010706020507" pitchFamily="18" charset="2"/>
              </a:rPr>
              <a:t>-1</a:t>
            </a:r>
          </a:p>
        </p:txBody>
      </p:sp>
      <p:cxnSp>
        <p:nvCxnSpPr>
          <p:cNvPr id="73827" name="AutoShape 97"/>
          <p:cNvCxnSpPr>
            <a:cxnSpLocks noChangeAspect="1" noChangeShapeType="1"/>
            <a:stCxn id="73830" idx="6"/>
            <a:endCxn id="73826" idx="4"/>
          </p:cNvCxnSpPr>
          <p:nvPr/>
        </p:nvCxnSpPr>
        <p:spPr bwMode="auto">
          <a:xfrm flipV="1">
            <a:off x="9302750" y="5524500"/>
            <a:ext cx="419100" cy="615950"/>
          </a:xfrm>
          <a:prstGeom prst="curvedConnector2">
            <a:avLst/>
          </a:prstGeom>
          <a:noFill/>
          <a:ln w="38100">
            <a:solidFill>
              <a:schemeClr val="tx2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3828" name="AutoShape 98"/>
          <p:cNvCxnSpPr>
            <a:cxnSpLocks noChangeAspect="1" noChangeShapeType="1"/>
            <a:stCxn id="73826" idx="0"/>
            <a:endCxn id="73819" idx="6"/>
          </p:cNvCxnSpPr>
          <p:nvPr/>
        </p:nvCxnSpPr>
        <p:spPr bwMode="auto">
          <a:xfrm rot="5400000" flipH="1">
            <a:off x="8829676" y="4246564"/>
            <a:ext cx="612775" cy="1171575"/>
          </a:xfrm>
          <a:prstGeom prst="curvedConnector2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3829" name="AutoShape 99"/>
          <p:cNvCxnSpPr>
            <a:cxnSpLocks noChangeAspect="1" noChangeShapeType="1"/>
            <a:stCxn id="73817" idx="6"/>
            <a:endCxn id="73826" idx="2"/>
          </p:cNvCxnSpPr>
          <p:nvPr/>
        </p:nvCxnSpPr>
        <p:spPr bwMode="auto">
          <a:xfrm>
            <a:off x="8551863" y="5332413"/>
            <a:ext cx="976312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3830" name="Oval 100"/>
          <p:cNvSpPr>
            <a:spLocks noChangeAspect="1" noChangeArrowheads="1"/>
          </p:cNvSpPr>
          <p:nvPr/>
        </p:nvSpPr>
        <p:spPr bwMode="auto">
          <a:xfrm>
            <a:off x="8928101" y="5957888"/>
            <a:ext cx="366713" cy="366712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zh-TW" sz="1800" b="1" dirty="0" smtClean="0">
                <a:solidFill>
                  <a:schemeClr val="accent2"/>
                </a:solidFill>
                <a:latin typeface="Times New Roman" panose="02020603050405020304" pitchFamily="18" charset="0"/>
                <a:ea typeface="新細明體" pitchFamily="18" charset="-120"/>
                <a:sym typeface="Symbol" panose="05050102010706020507" pitchFamily="18" charset="2"/>
              </a:rPr>
              <a:t>4</a:t>
            </a:r>
            <a:endParaRPr lang="en-US" altLang="zh-TW" sz="1800" b="1" dirty="0">
              <a:solidFill>
                <a:schemeClr val="accent2"/>
              </a:solidFill>
              <a:latin typeface="Times New Roman" panose="02020603050405020304" pitchFamily="18" charset="0"/>
              <a:ea typeface="新細明體" pitchFamily="18" charset="-120"/>
              <a:sym typeface="Symbol" panose="05050102010706020507" pitchFamily="18" charset="2"/>
            </a:endParaRPr>
          </a:p>
        </p:txBody>
      </p:sp>
      <p:cxnSp>
        <p:nvCxnSpPr>
          <p:cNvPr id="73831" name="AutoShape 101"/>
          <p:cNvCxnSpPr>
            <a:cxnSpLocks noChangeAspect="1" noChangeShapeType="1"/>
            <a:stCxn id="73817" idx="5"/>
            <a:endCxn id="73830" idx="2"/>
          </p:cNvCxnSpPr>
          <p:nvPr/>
        </p:nvCxnSpPr>
        <p:spPr bwMode="auto">
          <a:xfrm rot="16200000" flipH="1">
            <a:off x="8369301" y="5592763"/>
            <a:ext cx="668337" cy="427038"/>
          </a:xfrm>
          <a:prstGeom prst="curvedConnector2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3832" name="Text Box 102"/>
          <p:cNvSpPr txBox="1">
            <a:spLocks noChangeArrowheads="1"/>
          </p:cNvSpPr>
          <p:nvPr/>
        </p:nvSpPr>
        <p:spPr bwMode="auto">
          <a:xfrm>
            <a:off x="9248775" y="435768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zh-TW" sz="1800">
                <a:latin typeface="Times New Roman" panose="02020603050405020304" pitchFamily="18" charset="0"/>
                <a:ea typeface="新細明體" pitchFamily="18" charset="-120"/>
              </a:rPr>
              <a:t>4</a:t>
            </a:r>
          </a:p>
        </p:txBody>
      </p:sp>
      <p:sp>
        <p:nvSpPr>
          <p:cNvPr id="73833" name="Text Box 103"/>
          <p:cNvSpPr txBox="1">
            <a:spLocks noChangeArrowheads="1"/>
          </p:cNvSpPr>
          <p:nvPr/>
        </p:nvSpPr>
        <p:spPr bwMode="auto">
          <a:xfrm>
            <a:off x="7108825" y="4419601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zh-TW" sz="1800">
                <a:latin typeface="Times New Roman" panose="02020603050405020304" pitchFamily="18" charset="0"/>
                <a:ea typeface="新細明體" pitchFamily="18" charset="-120"/>
              </a:rPr>
              <a:t>8</a:t>
            </a:r>
          </a:p>
        </p:txBody>
      </p:sp>
      <p:sp>
        <p:nvSpPr>
          <p:cNvPr id="73834" name="Text Box 104"/>
          <p:cNvSpPr txBox="1">
            <a:spLocks noChangeArrowheads="1"/>
          </p:cNvSpPr>
          <p:nvPr/>
        </p:nvSpPr>
        <p:spPr bwMode="auto">
          <a:xfrm>
            <a:off x="7489825" y="5029201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zh-TW" sz="1800">
                <a:latin typeface="Times New Roman" panose="02020603050405020304" pitchFamily="18" charset="0"/>
                <a:ea typeface="新細明體" pitchFamily="18" charset="-120"/>
              </a:rPr>
              <a:t>7</a:t>
            </a:r>
          </a:p>
        </p:txBody>
      </p:sp>
      <p:sp>
        <p:nvSpPr>
          <p:cNvPr id="73835" name="Text Box 105"/>
          <p:cNvSpPr txBox="1">
            <a:spLocks noChangeArrowheads="1"/>
          </p:cNvSpPr>
          <p:nvPr/>
        </p:nvSpPr>
        <p:spPr bwMode="auto">
          <a:xfrm>
            <a:off x="8937625" y="5029201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zh-TW" sz="1800">
                <a:latin typeface="Times New Roman" panose="02020603050405020304" pitchFamily="18" charset="0"/>
                <a:ea typeface="新細明體" pitchFamily="18" charset="-120"/>
              </a:rPr>
              <a:t>1</a:t>
            </a:r>
          </a:p>
        </p:txBody>
      </p:sp>
      <p:sp>
        <p:nvSpPr>
          <p:cNvPr id="73836" name="Text Box 106"/>
          <p:cNvSpPr txBox="1">
            <a:spLocks noChangeArrowheads="1"/>
          </p:cNvSpPr>
          <p:nvPr/>
        </p:nvSpPr>
        <p:spPr bwMode="auto">
          <a:xfrm>
            <a:off x="6765925" y="5829301"/>
            <a:ext cx="374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zh-TW" sz="1800">
                <a:latin typeface="Times New Roman" panose="02020603050405020304" pitchFamily="18" charset="0"/>
                <a:ea typeface="新細明體" pitchFamily="18" charset="-120"/>
              </a:rPr>
              <a:t>-2</a:t>
            </a:r>
          </a:p>
        </p:txBody>
      </p:sp>
      <p:sp>
        <p:nvSpPr>
          <p:cNvPr id="73837" name="Text Box 107"/>
          <p:cNvSpPr txBox="1">
            <a:spLocks noChangeArrowheads="1"/>
          </p:cNvSpPr>
          <p:nvPr/>
        </p:nvSpPr>
        <p:spPr bwMode="auto">
          <a:xfrm>
            <a:off x="9547225" y="5829301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zh-TW" sz="1800">
                <a:latin typeface="Times New Roman" panose="02020603050405020304" pitchFamily="18" charset="0"/>
                <a:ea typeface="新細明體" pitchFamily="18" charset="-120"/>
              </a:rPr>
              <a:t>5</a:t>
            </a:r>
          </a:p>
        </p:txBody>
      </p:sp>
      <p:sp>
        <p:nvSpPr>
          <p:cNvPr id="73838" name="Text Box 108"/>
          <p:cNvSpPr txBox="1">
            <a:spLocks noChangeArrowheads="1"/>
          </p:cNvSpPr>
          <p:nvPr/>
        </p:nvSpPr>
        <p:spPr bwMode="auto">
          <a:xfrm>
            <a:off x="7985125" y="4724401"/>
            <a:ext cx="374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zh-TW" sz="1800">
                <a:latin typeface="Times New Roman" panose="02020603050405020304" pitchFamily="18" charset="0"/>
                <a:ea typeface="新細明體" pitchFamily="18" charset="-120"/>
              </a:rPr>
              <a:t>-2</a:t>
            </a:r>
          </a:p>
        </p:txBody>
      </p:sp>
      <p:sp>
        <p:nvSpPr>
          <p:cNvPr id="73839" name="Text Box 109"/>
          <p:cNvSpPr txBox="1">
            <a:spLocks noChangeArrowheads="1"/>
          </p:cNvSpPr>
          <p:nvPr/>
        </p:nvSpPr>
        <p:spPr bwMode="auto">
          <a:xfrm>
            <a:off x="7870825" y="5562601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zh-TW" sz="1800">
                <a:latin typeface="Times New Roman" panose="02020603050405020304" pitchFamily="18" charset="0"/>
                <a:ea typeface="新細明體" pitchFamily="18" charset="-120"/>
              </a:rPr>
              <a:t>3</a:t>
            </a:r>
          </a:p>
        </p:txBody>
      </p:sp>
      <p:sp>
        <p:nvSpPr>
          <p:cNvPr id="73840" name="Text Box 110"/>
          <p:cNvSpPr txBox="1">
            <a:spLocks noChangeArrowheads="1"/>
          </p:cNvSpPr>
          <p:nvPr/>
        </p:nvSpPr>
        <p:spPr bwMode="auto">
          <a:xfrm>
            <a:off x="8518525" y="5562601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zh-TW" sz="1800">
                <a:latin typeface="Times New Roman" panose="02020603050405020304" pitchFamily="18" charset="0"/>
                <a:ea typeface="新細明體" pitchFamily="18" charset="-120"/>
              </a:rPr>
              <a:t>9</a:t>
            </a:r>
          </a:p>
        </p:txBody>
      </p:sp>
      <p:sp>
        <p:nvSpPr>
          <p:cNvPr id="73842" name="Text Box 112"/>
          <p:cNvSpPr txBox="1">
            <a:spLocks noChangeArrowheads="1"/>
          </p:cNvSpPr>
          <p:nvPr/>
        </p:nvSpPr>
        <p:spPr bwMode="auto">
          <a:xfrm>
            <a:off x="6096001" y="1700213"/>
            <a:ext cx="12033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TW" sz="1800"/>
              <a:t>First round</a:t>
            </a:r>
          </a:p>
        </p:txBody>
      </p:sp>
      <p:sp>
        <p:nvSpPr>
          <p:cNvPr id="73843" name="Text Box 113"/>
          <p:cNvSpPr txBox="1">
            <a:spLocks noChangeArrowheads="1"/>
          </p:cNvSpPr>
          <p:nvPr/>
        </p:nvSpPr>
        <p:spPr bwMode="auto">
          <a:xfrm>
            <a:off x="1652589" y="4083050"/>
            <a:ext cx="12033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TW" sz="1800"/>
              <a:t>Second round</a:t>
            </a:r>
          </a:p>
        </p:txBody>
      </p:sp>
      <p:sp>
        <p:nvSpPr>
          <p:cNvPr id="73844" name="Text Box 114"/>
          <p:cNvSpPr txBox="1">
            <a:spLocks noChangeArrowheads="1"/>
          </p:cNvSpPr>
          <p:nvPr/>
        </p:nvSpPr>
        <p:spPr bwMode="auto">
          <a:xfrm>
            <a:off x="6188076" y="4083050"/>
            <a:ext cx="12033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TW" sz="1800"/>
              <a:t>Third round</a:t>
            </a:r>
          </a:p>
        </p:txBody>
      </p:sp>
    </p:spTree>
    <p:extLst>
      <p:ext uri="{BB962C8B-B14F-4D97-AF65-F5344CB8AC3E}">
        <p14:creationId xmlns:p14="http://schemas.microsoft.com/office/powerpoint/2010/main" val="750704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Exercise</a:t>
            </a:r>
            <a:br>
              <a:rPr lang="en-US" altLang="zh-TW" dirty="0" smtClean="0"/>
            </a:br>
            <a:r>
              <a:rPr lang="en-US" altLang="zh-TW" sz="2800" dirty="0" smtClean="0"/>
              <a:t>MST</a:t>
            </a:r>
          </a:p>
        </p:txBody>
      </p:sp>
      <p:sp>
        <p:nvSpPr>
          <p:cNvPr id="2253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Show an MST of the following graph.</a:t>
            </a:r>
            <a:endParaRPr lang="en-US" altLang="zh-TW" dirty="0"/>
          </a:p>
        </p:txBody>
      </p:sp>
      <p:grpSp>
        <p:nvGrpSpPr>
          <p:cNvPr id="4" name="Group 3"/>
          <p:cNvGrpSpPr/>
          <p:nvPr/>
        </p:nvGrpSpPr>
        <p:grpSpPr>
          <a:xfrm>
            <a:off x="2286001" y="3810001"/>
            <a:ext cx="7489825" cy="2384424"/>
            <a:chOff x="2286001" y="3810001"/>
            <a:chExt cx="7489825" cy="2384424"/>
          </a:xfrm>
        </p:grpSpPr>
        <p:sp>
          <p:nvSpPr>
            <p:cNvPr id="22534" name="Oval 4"/>
            <p:cNvSpPr>
              <a:spLocks noChangeArrowheads="1"/>
            </p:cNvSpPr>
            <p:nvPr/>
          </p:nvSpPr>
          <p:spPr bwMode="auto">
            <a:xfrm>
              <a:off x="6324601" y="3984625"/>
              <a:ext cx="936625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>
                  <a:ea typeface="新細明體" pitchFamily="18" charset="-120"/>
                </a:rPr>
                <a:t>ORD</a:t>
              </a:r>
            </a:p>
          </p:txBody>
        </p:sp>
        <p:sp>
          <p:nvSpPr>
            <p:cNvPr id="22535" name="Oval 5"/>
            <p:cNvSpPr>
              <a:spLocks noChangeArrowheads="1"/>
            </p:cNvSpPr>
            <p:nvPr/>
          </p:nvSpPr>
          <p:spPr bwMode="auto">
            <a:xfrm>
              <a:off x="8839201" y="3829050"/>
              <a:ext cx="936625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>
                  <a:ea typeface="新細明體" pitchFamily="18" charset="-120"/>
                </a:rPr>
                <a:t>PVD</a:t>
              </a:r>
            </a:p>
          </p:txBody>
        </p:sp>
        <p:sp>
          <p:nvSpPr>
            <p:cNvPr id="22536" name="Oval 6"/>
            <p:cNvSpPr>
              <a:spLocks noChangeArrowheads="1"/>
            </p:cNvSpPr>
            <p:nvPr/>
          </p:nvSpPr>
          <p:spPr bwMode="auto">
            <a:xfrm>
              <a:off x="8588376" y="5737225"/>
              <a:ext cx="936625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>
                  <a:ea typeface="新細明體" pitchFamily="18" charset="-120"/>
                </a:rPr>
                <a:t>MIA</a:t>
              </a:r>
            </a:p>
          </p:txBody>
        </p:sp>
        <p:sp>
          <p:nvSpPr>
            <p:cNvPr id="22537" name="Oval 7"/>
            <p:cNvSpPr>
              <a:spLocks noChangeArrowheads="1"/>
            </p:cNvSpPr>
            <p:nvPr/>
          </p:nvSpPr>
          <p:spPr bwMode="auto">
            <a:xfrm>
              <a:off x="6035676" y="5499100"/>
              <a:ext cx="936625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>
                  <a:ea typeface="新細明體" pitchFamily="18" charset="-120"/>
                </a:rPr>
                <a:t>DFW</a:t>
              </a:r>
            </a:p>
          </p:txBody>
        </p:sp>
        <p:sp>
          <p:nvSpPr>
            <p:cNvPr id="22538" name="Oval 8"/>
            <p:cNvSpPr>
              <a:spLocks noChangeArrowheads="1"/>
            </p:cNvSpPr>
            <p:nvPr/>
          </p:nvSpPr>
          <p:spPr bwMode="auto">
            <a:xfrm>
              <a:off x="4114801" y="4213225"/>
              <a:ext cx="936625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>
                  <a:ea typeface="新細明體" pitchFamily="18" charset="-120"/>
                </a:rPr>
                <a:t>SFO</a:t>
              </a:r>
            </a:p>
          </p:txBody>
        </p:sp>
        <p:sp>
          <p:nvSpPr>
            <p:cNvPr id="22539" name="Oval 9"/>
            <p:cNvSpPr>
              <a:spLocks noChangeArrowheads="1"/>
            </p:cNvSpPr>
            <p:nvPr/>
          </p:nvSpPr>
          <p:spPr bwMode="auto">
            <a:xfrm>
              <a:off x="4267201" y="5356225"/>
              <a:ext cx="936625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>
                  <a:ea typeface="新細明體" pitchFamily="18" charset="-120"/>
                </a:rPr>
                <a:t>LAX</a:t>
              </a:r>
            </a:p>
          </p:txBody>
        </p:sp>
        <p:sp>
          <p:nvSpPr>
            <p:cNvPr id="22540" name="Oval 10"/>
            <p:cNvSpPr>
              <a:spLocks noChangeArrowheads="1"/>
            </p:cNvSpPr>
            <p:nvPr/>
          </p:nvSpPr>
          <p:spPr bwMode="auto">
            <a:xfrm>
              <a:off x="7902576" y="4594225"/>
              <a:ext cx="936625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>
                  <a:ea typeface="新細明體" pitchFamily="18" charset="-120"/>
                </a:rPr>
                <a:t>LGA</a:t>
              </a:r>
            </a:p>
          </p:txBody>
        </p:sp>
        <p:sp>
          <p:nvSpPr>
            <p:cNvPr id="22541" name="Oval 11"/>
            <p:cNvSpPr>
              <a:spLocks noChangeArrowheads="1"/>
            </p:cNvSpPr>
            <p:nvPr/>
          </p:nvSpPr>
          <p:spPr bwMode="auto">
            <a:xfrm>
              <a:off x="2286001" y="5127625"/>
              <a:ext cx="936625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>
                  <a:ea typeface="新細明體" pitchFamily="18" charset="-120"/>
                </a:rPr>
                <a:t>HNL</a:t>
              </a:r>
            </a:p>
          </p:txBody>
        </p:sp>
        <p:cxnSp>
          <p:nvCxnSpPr>
            <p:cNvPr id="22542" name="AutoShape 12"/>
            <p:cNvCxnSpPr>
              <a:cxnSpLocks noChangeShapeType="1"/>
              <a:stCxn id="22538" idx="6"/>
              <a:endCxn id="22534" idx="2"/>
            </p:cNvCxnSpPr>
            <p:nvPr/>
          </p:nvCxnSpPr>
          <p:spPr bwMode="auto">
            <a:xfrm flipV="1">
              <a:off x="5060951" y="4213225"/>
              <a:ext cx="1254125" cy="2286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543" name="AutoShape 13"/>
            <p:cNvCxnSpPr>
              <a:cxnSpLocks noChangeShapeType="1"/>
              <a:stCxn id="22537" idx="0"/>
              <a:endCxn id="22534" idx="4"/>
            </p:cNvCxnSpPr>
            <p:nvPr/>
          </p:nvCxnSpPr>
          <p:spPr bwMode="auto">
            <a:xfrm flipV="1">
              <a:off x="6503989" y="4451351"/>
              <a:ext cx="288925" cy="103822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544" name="AutoShape 14"/>
            <p:cNvCxnSpPr>
              <a:cxnSpLocks noChangeShapeType="1"/>
              <a:stCxn id="22537" idx="7"/>
              <a:endCxn id="22540" idx="3"/>
            </p:cNvCxnSpPr>
            <p:nvPr/>
          </p:nvCxnSpPr>
          <p:spPr bwMode="auto">
            <a:xfrm flipV="1">
              <a:off x="6835776" y="4994276"/>
              <a:ext cx="1203325" cy="56197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545" name="AutoShape 15"/>
            <p:cNvCxnSpPr>
              <a:cxnSpLocks noChangeShapeType="1"/>
              <a:stCxn id="22540" idx="0"/>
              <a:endCxn id="22535" idx="3"/>
            </p:cNvCxnSpPr>
            <p:nvPr/>
          </p:nvCxnSpPr>
          <p:spPr bwMode="auto">
            <a:xfrm flipV="1">
              <a:off x="8370889" y="4229100"/>
              <a:ext cx="604837" cy="3556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546" name="AutoShape 16"/>
            <p:cNvCxnSpPr>
              <a:cxnSpLocks noChangeShapeType="1"/>
              <a:stCxn id="22534" idx="6"/>
              <a:endCxn id="22535" idx="2"/>
            </p:cNvCxnSpPr>
            <p:nvPr/>
          </p:nvCxnSpPr>
          <p:spPr bwMode="auto">
            <a:xfrm flipV="1">
              <a:off x="7270751" y="4057651"/>
              <a:ext cx="1558925" cy="15557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547" name="AutoShape 17"/>
            <p:cNvCxnSpPr>
              <a:cxnSpLocks noChangeShapeType="1"/>
              <a:stCxn id="22541" idx="6"/>
              <a:endCxn id="22539" idx="2"/>
            </p:cNvCxnSpPr>
            <p:nvPr/>
          </p:nvCxnSpPr>
          <p:spPr bwMode="auto">
            <a:xfrm>
              <a:off x="3232151" y="5356225"/>
              <a:ext cx="1025525" cy="2286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548" name="AutoShape 18"/>
            <p:cNvCxnSpPr>
              <a:cxnSpLocks noChangeShapeType="1"/>
              <a:stCxn id="22538" idx="4"/>
              <a:endCxn id="22539" idx="0"/>
            </p:cNvCxnSpPr>
            <p:nvPr/>
          </p:nvCxnSpPr>
          <p:spPr bwMode="auto">
            <a:xfrm>
              <a:off x="4583113" y="4679950"/>
              <a:ext cx="152400" cy="6667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549" name="AutoShape 19"/>
            <p:cNvCxnSpPr>
              <a:cxnSpLocks noChangeShapeType="1"/>
              <a:stCxn id="22540" idx="4"/>
              <a:endCxn id="22536" idx="0"/>
            </p:cNvCxnSpPr>
            <p:nvPr/>
          </p:nvCxnSpPr>
          <p:spPr bwMode="auto">
            <a:xfrm>
              <a:off x="8370888" y="5060950"/>
              <a:ext cx="685800" cy="6667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550" name="AutoShape 20"/>
            <p:cNvCxnSpPr>
              <a:cxnSpLocks noChangeShapeType="1"/>
              <a:endCxn id="22537" idx="6"/>
            </p:cNvCxnSpPr>
            <p:nvPr/>
          </p:nvCxnSpPr>
          <p:spPr bwMode="auto">
            <a:xfrm flipH="1" flipV="1">
              <a:off x="6981826" y="5727701"/>
              <a:ext cx="1597025" cy="23812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551" name="AutoShape 21"/>
            <p:cNvCxnSpPr>
              <a:cxnSpLocks noChangeShapeType="1"/>
              <a:stCxn id="22539" idx="6"/>
              <a:endCxn id="22537" idx="2"/>
            </p:cNvCxnSpPr>
            <p:nvPr/>
          </p:nvCxnSpPr>
          <p:spPr bwMode="auto">
            <a:xfrm>
              <a:off x="5213350" y="5584826"/>
              <a:ext cx="812800" cy="14287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552" name="AutoShape 22"/>
            <p:cNvCxnSpPr>
              <a:cxnSpLocks noChangeShapeType="1"/>
              <a:stCxn id="22539" idx="7"/>
              <a:endCxn id="22534" idx="3"/>
            </p:cNvCxnSpPr>
            <p:nvPr/>
          </p:nvCxnSpPr>
          <p:spPr bwMode="auto">
            <a:xfrm flipV="1">
              <a:off x="5067301" y="4384675"/>
              <a:ext cx="1393825" cy="10287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2553" name="Text Box 23"/>
            <p:cNvSpPr txBox="1">
              <a:spLocks noChangeArrowheads="1"/>
            </p:cNvSpPr>
            <p:nvPr/>
          </p:nvSpPr>
          <p:spPr bwMode="auto">
            <a:xfrm rot="-347285">
              <a:off x="7605714" y="3810001"/>
              <a:ext cx="598487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2000">
                  <a:ea typeface="新細明體" pitchFamily="18" charset="-120"/>
                </a:rPr>
                <a:t>849</a:t>
              </a:r>
            </a:p>
          </p:txBody>
        </p:sp>
        <p:sp>
          <p:nvSpPr>
            <p:cNvPr id="22554" name="Text Box 24"/>
            <p:cNvSpPr txBox="1">
              <a:spLocks noChangeArrowheads="1"/>
            </p:cNvSpPr>
            <p:nvPr/>
          </p:nvSpPr>
          <p:spPr bwMode="auto">
            <a:xfrm rot="-4662247">
              <a:off x="6283326" y="4540251"/>
              <a:ext cx="598487" cy="398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2000">
                  <a:ea typeface="新細明體" pitchFamily="18" charset="-120"/>
                </a:rPr>
                <a:t>802</a:t>
              </a:r>
            </a:p>
          </p:txBody>
        </p:sp>
        <p:sp>
          <p:nvSpPr>
            <p:cNvPr id="22555" name="Text Box 25"/>
            <p:cNvSpPr txBox="1">
              <a:spLocks noChangeArrowheads="1"/>
            </p:cNvSpPr>
            <p:nvPr/>
          </p:nvSpPr>
          <p:spPr bwMode="auto">
            <a:xfrm rot="-1544869">
              <a:off x="6959600" y="4959351"/>
              <a:ext cx="736600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2000">
                  <a:ea typeface="新細明體" pitchFamily="18" charset="-120"/>
                </a:rPr>
                <a:t>1387</a:t>
              </a:r>
            </a:p>
          </p:txBody>
        </p:sp>
        <p:sp>
          <p:nvSpPr>
            <p:cNvPr id="22556" name="Text Box 26"/>
            <p:cNvSpPr txBox="1">
              <a:spLocks noChangeArrowheads="1"/>
            </p:cNvSpPr>
            <p:nvPr/>
          </p:nvSpPr>
          <p:spPr bwMode="auto">
            <a:xfrm rot="-2136302">
              <a:off x="5146675" y="4721226"/>
              <a:ext cx="736600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2000">
                  <a:ea typeface="新細明體" pitchFamily="18" charset="-120"/>
                </a:rPr>
                <a:t>1743</a:t>
              </a:r>
            </a:p>
          </p:txBody>
        </p:sp>
        <p:sp>
          <p:nvSpPr>
            <p:cNvPr id="22557" name="Text Box 27"/>
            <p:cNvSpPr txBox="1">
              <a:spLocks noChangeArrowheads="1"/>
            </p:cNvSpPr>
            <p:nvPr/>
          </p:nvSpPr>
          <p:spPr bwMode="auto">
            <a:xfrm rot="-689345">
              <a:off x="5257800" y="3984626"/>
              <a:ext cx="736600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2000">
                  <a:ea typeface="新細明體" pitchFamily="18" charset="-120"/>
                </a:rPr>
                <a:t>1843</a:t>
              </a:r>
            </a:p>
          </p:txBody>
        </p:sp>
        <p:sp>
          <p:nvSpPr>
            <p:cNvPr id="22558" name="Text Box 28"/>
            <p:cNvSpPr txBox="1">
              <a:spLocks noChangeArrowheads="1"/>
            </p:cNvSpPr>
            <p:nvPr/>
          </p:nvSpPr>
          <p:spPr bwMode="auto">
            <a:xfrm rot="2626382">
              <a:off x="8555038" y="5187951"/>
              <a:ext cx="736600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2000">
                  <a:ea typeface="新細明體" pitchFamily="18" charset="-120"/>
                </a:rPr>
                <a:t>1099</a:t>
              </a:r>
            </a:p>
          </p:txBody>
        </p:sp>
        <p:sp>
          <p:nvSpPr>
            <p:cNvPr id="22559" name="Text Box 29"/>
            <p:cNvSpPr txBox="1">
              <a:spLocks noChangeArrowheads="1"/>
            </p:cNvSpPr>
            <p:nvPr/>
          </p:nvSpPr>
          <p:spPr bwMode="auto">
            <a:xfrm rot="565849">
              <a:off x="7499350" y="5492751"/>
              <a:ext cx="736600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2000">
                  <a:ea typeface="新細明體" pitchFamily="18" charset="-120"/>
                </a:rPr>
                <a:t>1120</a:t>
              </a:r>
            </a:p>
          </p:txBody>
        </p:sp>
        <p:sp>
          <p:nvSpPr>
            <p:cNvPr id="22560" name="Text Box 30"/>
            <p:cNvSpPr txBox="1">
              <a:spLocks noChangeArrowheads="1"/>
            </p:cNvSpPr>
            <p:nvPr/>
          </p:nvSpPr>
          <p:spPr bwMode="auto">
            <a:xfrm rot="695916">
              <a:off x="5299075" y="5311776"/>
              <a:ext cx="736600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2000">
                  <a:ea typeface="新細明體" pitchFamily="18" charset="-120"/>
                </a:rPr>
                <a:t>1233</a:t>
              </a:r>
            </a:p>
          </p:txBody>
        </p:sp>
        <p:sp>
          <p:nvSpPr>
            <p:cNvPr id="22561" name="Text Box 31"/>
            <p:cNvSpPr txBox="1">
              <a:spLocks noChangeArrowheads="1"/>
            </p:cNvSpPr>
            <p:nvPr/>
          </p:nvSpPr>
          <p:spPr bwMode="auto">
            <a:xfrm rot="4665015">
              <a:off x="4516439" y="4848226"/>
              <a:ext cx="598487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2000">
                  <a:ea typeface="新細明體" pitchFamily="18" charset="-120"/>
                </a:rPr>
                <a:t>337</a:t>
              </a:r>
            </a:p>
          </p:txBody>
        </p:sp>
        <p:sp>
          <p:nvSpPr>
            <p:cNvPr id="22562" name="Text Box 32"/>
            <p:cNvSpPr txBox="1">
              <a:spLocks noChangeArrowheads="1"/>
            </p:cNvSpPr>
            <p:nvPr/>
          </p:nvSpPr>
          <p:spPr bwMode="auto">
            <a:xfrm rot="832501">
              <a:off x="3451225" y="5127626"/>
              <a:ext cx="736600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2000">
                  <a:ea typeface="新細明體" pitchFamily="18" charset="-120"/>
                </a:rPr>
                <a:t>2555</a:t>
              </a:r>
            </a:p>
          </p:txBody>
        </p:sp>
        <p:sp>
          <p:nvSpPr>
            <p:cNvPr id="22563" name="Text Box 33"/>
            <p:cNvSpPr txBox="1">
              <a:spLocks noChangeArrowheads="1"/>
            </p:cNvSpPr>
            <p:nvPr/>
          </p:nvSpPr>
          <p:spPr bwMode="auto">
            <a:xfrm rot="-1891667">
              <a:off x="8307389" y="4111626"/>
              <a:ext cx="598487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2000">
                  <a:ea typeface="新細明體" pitchFamily="18" charset="-120"/>
                </a:rPr>
                <a:t>142</a:t>
              </a:r>
            </a:p>
          </p:txBody>
        </p:sp>
        <p:cxnSp>
          <p:nvCxnSpPr>
            <p:cNvPr id="22564" name="AutoShape 34"/>
            <p:cNvCxnSpPr>
              <a:cxnSpLocks noChangeShapeType="1"/>
              <a:stCxn id="22535" idx="4"/>
              <a:endCxn id="22536" idx="7"/>
            </p:cNvCxnSpPr>
            <p:nvPr/>
          </p:nvCxnSpPr>
          <p:spPr bwMode="auto">
            <a:xfrm>
              <a:off x="9307513" y="4295775"/>
              <a:ext cx="80962" cy="14986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2565" name="Text Box 35"/>
            <p:cNvSpPr txBox="1">
              <a:spLocks noChangeArrowheads="1"/>
            </p:cNvSpPr>
            <p:nvPr/>
          </p:nvSpPr>
          <p:spPr bwMode="auto">
            <a:xfrm rot="5207815">
              <a:off x="9184482" y="4695032"/>
              <a:ext cx="736600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2000">
                  <a:ea typeface="新細明體" pitchFamily="18" charset="-120"/>
                </a:rPr>
                <a:t>1205</a:t>
              </a:r>
            </a:p>
          </p:txBody>
        </p:sp>
      </p:grpSp>
      <p:pic>
        <p:nvPicPr>
          <p:cNvPr id="22566" name="Picture 36" descr="BD19857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0888" y="214314"/>
            <a:ext cx="1916112" cy="136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4036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Exercise</a:t>
            </a:r>
            <a:br>
              <a:rPr lang="en-US" altLang="zh-TW" dirty="0" smtClean="0"/>
            </a:br>
            <a:r>
              <a:rPr lang="en-US" altLang="zh-TW" sz="2800" dirty="0" smtClean="0"/>
              <a:t>Bellman-Ford’s algorithm</a:t>
            </a:r>
            <a:endParaRPr lang="en-US" altLang="zh-TW" dirty="0" smtClean="0"/>
          </a:p>
        </p:txBody>
      </p:sp>
      <p:sp>
        <p:nvSpPr>
          <p:cNvPr id="7475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Show how Bellman-Ford’s algorithm works on the following graph, assuming you start with the top node</a:t>
            </a:r>
          </a:p>
          <a:p>
            <a:pPr lvl="1"/>
            <a:r>
              <a:rPr lang="en-US" altLang="zh-TW" dirty="0" smtClean="0"/>
              <a:t>Show how the labels are updated in each iteration (a separate figure for each iteration).</a:t>
            </a:r>
            <a:endParaRPr lang="en-US" altLang="zh-TW" dirty="0" smtClean="0"/>
          </a:p>
        </p:txBody>
      </p:sp>
      <p:pic>
        <p:nvPicPr>
          <p:cNvPr id="74758" name="Picture 36" descr="BD19857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0888" y="214314"/>
            <a:ext cx="1916112" cy="136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4524373" y="4330817"/>
            <a:ext cx="3140076" cy="1981201"/>
            <a:chOff x="4344988" y="3840163"/>
            <a:chExt cx="3140076" cy="1981201"/>
          </a:xfrm>
        </p:grpSpPr>
        <p:sp>
          <p:nvSpPr>
            <p:cNvPr id="74759" name="Oval 67"/>
            <p:cNvSpPr>
              <a:spLocks noChangeAspect="1" noChangeArrowheads="1"/>
            </p:cNvSpPr>
            <p:nvPr/>
          </p:nvSpPr>
          <p:spPr bwMode="auto">
            <a:xfrm>
              <a:off x="5756276" y="4646613"/>
              <a:ext cx="366713" cy="36671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zh-TW" altLang="en-US" sz="1800" b="1">
                  <a:solidFill>
                    <a:schemeClr val="tx2"/>
                  </a:solidFill>
                  <a:latin typeface="Times New Roman" panose="02020603050405020304" pitchFamily="18" charset="0"/>
                  <a:ea typeface="新細明體" pitchFamily="18" charset="-120"/>
                  <a:sym typeface="Symbol" panose="05050102010706020507" pitchFamily="18" charset="2"/>
                </a:rPr>
                <a:t></a:t>
              </a:r>
            </a:p>
          </p:txBody>
        </p:sp>
        <p:sp>
          <p:nvSpPr>
            <p:cNvPr id="74760" name="Oval 68"/>
            <p:cNvSpPr>
              <a:spLocks noChangeAspect="1" noChangeArrowheads="1"/>
            </p:cNvSpPr>
            <p:nvPr/>
          </p:nvSpPr>
          <p:spPr bwMode="auto">
            <a:xfrm>
              <a:off x="4383088" y="4646613"/>
              <a:ext cx="366712" cy="36671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zh-TW" altLang="en-US" sz="1800" b="1">
                  <a:solidFill>
                    <a:schemeClr val="tx2"/>
                  </a:solidFill>
                  <a:latin typeface="Times New Roman" panose="02020603050405020304" pitchFamily="18" charset="0"/>
                  <a:ea typeface="新細明體" pitchFamily="18" charset="-120"/>
                  <a:sym typeface="Symbol" panose="05050102010706020507" pitchFamily="18" charset="2"/>
                </a:rPr>
                <a:t></a:t>
              </a:r>
            </a:p>
          </p:txBody>
        </p:sp>
        <p:sp>
          <p:nvSpPr>
            <p:cNvPr id="74761" name="Oval 69"/>
            <p:cNvSpPr>
              <a:spLocks noChangeAspect="1" noChangeArrowheads="1"/>
            </p:cNvSpPr>
            <p:nvPr/>
          </p:nvSpPr>
          <p:spPr bwMode="auto">
            <a:xfrm>
              <a:off x="5754688" y="3840163"/>
              <a:ext cx="366712" cy="36671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solidFill>
                    <a:schemeClr val="tx2"/>
                  </a:solidFill>
                  <a:ea typeface="新細明體" pitchFamily="18" charset="-120"/>
                </a:rPr>
                <a:t>0</a:t>
              </a:r>
            </a:p>
          </p:txBody>
        </p:sp>
        <p:sp>
          <p:nvSpPr>
            <p:cNvPr id="74762" name="Oval 70"/>
            <p:cNvSpPr>
              <a:spLocks noChangeAspect="1" noChangeArrowheads="1"/>
            </p:cNvSpPr>
            <p:nvPr/>
          </p:nvSpPr>
          <p:spPr bwMode="auto">
            <a:xfrm>
              <a:off x="4992688" y="5454651"/>
              <a:ext cx="366712" cy="366713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zh-TW" altLang="en-US" sz="1800" b="1">
                  <a:solidFill>
                    <a:schemeClr val="tx2"/>
                  </a:solidFill>
                  <a:latin typeface="Times New Roman" panose="02020603050405020304" pitchFamily="18" charset="0"/>
                  <a:ea typeface="新細明體" pitchFamily="18" charset="-120"/>
                  <a:sym typeface="Symbol" panose="05050102010706020507" pitchFamily="18" charset="2"/>
                </a:rPr>
                <a:t></a:t>
              </a:r>
            </a:p>
          </p:txBody>
        </p:sp>
        <p:cxnSp>
          <p:nvCxnSpPr>
            <p:cNvPr id="74763" name="AutoShape 71"/>
            <p:cNvCxnSpPr>
              <a:cxnSpLocks noChangeAspect="1" noChangeShapeType="1"/>
              <a:stCxn id="74761" idx="2"/>
              <a:endCxn id="74760" idx="0"/>
            </p:cNvCxnSpPr>
            <p:nvPr/>
          </p:nvCxnSpPr>
          <p:spPr bwMode="auto">
            <a:xfrm rot="10800000" flipV="1">
              <a:off x="4565651" y="4022726"/>
              <a:ext cx="1177925" cy="612775"/>
            </a:xfrm>
            <a:prstGeom prst="curvedConnector2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4764" name="AutoShape 72"/>
            <p:cNvCxnSpPr>
              <a:cxnSpLocks noChangeAspect="1" noChangeShapeType="1"/>
              <a:stCxn id="74762" idx="2"/>
              <a:endCxn id="74760" idx="4"/>
            </p:cNvCxnSpPr>
            <p:nvPr/>
          </p:nvCxnSpPr>
          <p:spPr bwMode="auto">
            <a:xfrm rot="10800000">
              <a:off x="4565651" y="5021263"/>
              <a:ext cx="415925" cy="615950"/>
            </a:xfrm>
            <a:prstGeom prst="curvedConnector2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4765" name="AutoShape 73"/>
            <p:cNvCxnSpPr>
              <a:cxnSpLocks noChangeAspect="1" noChangeShapeType="1"/>
              <a:stCxn id="74762" idx="6"/>
              <a:endCxn id="74759" idx="3"/>
            </p:cNvCxnSpPr>
            <p:nvPr/>
          </p:nvCxnSpPr>
          <p:spPr bwMode="auto">
            <a:xfrm flipV="1">
              <a:off x="5367339" y="4968875"/>
              <a:ext cx="441325" cy="668338"/>
            </a:xfrm>
            <a:prstGeom prst="curvedConnector2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4766" name="AutoShape 74"/>
            <p:cNvCxnSpPr>
              <a:cxnSpLocks noChangeAspect="1" noChangeShapeType="1"/>
              <a:stCxn id="74761" idx="4"/>
              <a:endCxn id="74759" idx="0"/>
            </p:cNvCxnSpPr>
            <p:nvPr/>
          </p:nvCxnSpPr>
          <p:spPr bwMode="auto">
            <a:xfrm>
              <a:off x="5937250" y="4214814"/>
              <a:ext cx="1588" cy="42068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4767" name="AutoShape 75"/>
            <p:cNvCxnSpPr>
              <a:cxnSpLocks noChangeAspect="1" noChangeShapeType="1"/>
              <a:stCxn id="74760" idx="6"/>
              <a:endCxn id="74759" idx="2"/>
            </p:cNvCxnSpPr>
            <p:nvPr/>
          </p:nvCxnSpPr>
          <p:spPr bwMode="auto">
            <a:xfrm>
              <a:off x="4757739" y="4829175"/>
              <a:ext cx="987425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4768" name="Oval 76"/>
            <p:cNvSpPr>
              <a:spLocks noChangeAspect="1" noChangeArrowheads="1"/>
            </p:cNvSpPr>
            <p:nvPr/>
          </p:nvSpPr>
          <p:spPr bwMode="auto">
            <a:xfrm>
              <a:off x="7118351" y="4646613"/>
              <a:ext cx="366713" cy="36671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zh-TW" altLang="en-US" sz="1800" b="1">
                  <a:solidFill>
                    <a:schemeClr val="tx2"/>
                  </a:solidFill>
                  <a:latin typeface="Times New Roman" panose="02020603050405020304" pitchFamily="18" charset="0"/>
                  <a:ea typeface="新細明體" pitchFamily="18" charset="-120"/>
                  <a:sym typeface="Symbol" panose="05050102010706020507" pitchFamily="18" charset="2"/>
                </a:rPr>
                <a:t></a:t>
              </a:r>
            </a:p>
          </p:txBody>
        </p:sp>
        <p:cxnSp>
          <p:nvCxnSpPr>
            <p:cNvPr id="74769" name="AutoShape 77"/>
            <p:cNvCxnSpPr>
              <a:cxnSpLocks noChangeAspect="1" noChangeShapeType="1"/>
              <a:stCxn id="74772" idx="6"/>
              <a:endCxn id="74768" idx="4"/>
            </p:cNvCxnSpPr>
            <p:nvPr/>
          </p:nvCxnSpPr>
          <p:spPr bwMode="auto">
            <a:xfrm flipV="1">
              <a:off x="6881813" y="5021263"/>
              <a:ext cx="419100" cy="615950"/>
            </a:xfrm>
            <a:prstGeom prst="curvedConnector2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4770" name="AutoShape 78"/>
            <p:cNvCxnSpPr>
              <a:cxnSpLocks noChangeAspect="1" noChangeShapeType="1"/>
              <a:stCxn id="74768" idx="0"/>
              <a:endCxn id="74761" idx="6"/>
            </p:cNvCxnSpPr>
            <p:nvPr/>
          </p:nvCxnSpPr>
          <p:spPr bwMode="auto">
            <a:xfrm rot="5400000" flipH="1">
              <a:off x="6408739" y="3743326"/>
              <a:ext cx="612775" cy="1171575"/>
            </a:xfrm>
            <a:prstGeom prst="curvedConnector2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4771" name="AutoShape 79"/>
            <p:cNvCxnSpPr>
              <a:cxnSpLocks noChangeAspect="1" noChangeShapeType="1"/>
              <a:stCxn id="74759" idx="6"/>
              <a:endCxn id="74768" idx="2"/>
            </p:cNvCxnSpPr>
            <p:nvPr/>
          </p:nvCxnSpPr>
          <p:spPr bwMode="auto">
            <a:xfrm>
              <a:off x="6130926" y="4829175"/>
              <a:ext cx="976313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4772" name="Oval 80"/>
            <p:cNvSpPr>
              <a:spLocks noChangeAspect="1" noChangeArrowheads="1"/>
            </p:cNvSpPr>
            <p:nvPr/>
          </p:nvSpPr>
          <p:spPr bwMode="auto">
            <a:xfrm>
              <a:off x="6507163" y="5454651"/>
              <a:ext cx="366712" cy="366713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zh-TW" altLang="en-US" sz="1800" b="1">
                  <a:solidFill>
                    <a:schemeClr val="tx2"/>
                  </a:solidFill>
                  <a:latin typeface="Times New Roman" panose="02020603050405020304" pitchFamily="18" charset="0"/>
                  <a:ea typeface="新細明體" pitchFamily="18" charset="-120"/>
                  <a:sym typeface="Symbol" panose="05050102010706020507" pitchFamily="18" charset="2"/>
                </a:rPr>
                <a:t></a:t>
              </a:r>
            </a:p>
          </p:txBody>
        </p:sp>
        <p:cxnSp>
          <p:nvCxnSpPr>
            <p:cNvPr id="74773" name="AutoShape 81"/>
            <p:cNvCxnSpPr>
              <a:cxnSpLocks noChangeAspect="1" noChangeShapeType="1"/>
              <a:stCxn id="74759" idx="5"/>
              <a:endCxn id="74772" idx="2"/>
            </p:cNvCxnSpPr>
            <p:nvPr/>
          </p:nvCxnSpPr>
          <p:spPr bwMode="auto">
            <a:xfrm rot="16200000" flipH="1">
              <a:off x="5948363" y="5089526"/>
              <a:ext cx="668338" cy="427037"/>
            </a:xfrm>
            <a:prstGeom prst="curvedConnector2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4774" name="Text Box 82"/>
            <p:cNvSpPr txBox="1">
              <a:spLocks noChangeArrowheads="1"/>
            </p:cNvSpPr>
            <p:nvPr/>
          </p:nvSpPr>
          <p:spPr bwMode="auto">
            <a:xfrm>
              <a:off x="6827838" y="3854451"/>
              <a:ext cx="2984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latin typeface="Times New Roman" panose="02020603050405020304" pitchFamily="18" charset="0"/>
                  <a:ea typeface="新細明體" pitchFamily="18" charset="-120"/>
                </a:rPr>
                <a:t>4</a:t>
              </a:r>
            </a:p>
          </p:txBody>
        </p:sp>
        <p:sp>
          <p:nvSpPr>
            <p:cNvPr id="74775" name="Text Box 83"/>
            <p:cNvSpPr txBox="1">
              <a:spLocks noChangeArrowheads="1"/>
            </p:cNvSpPr>
            <p:nvPr/>
          </p:nvSpPr>
          <p:spPr bwMode="auto">
            <a:xfrm>
              <a:off x="4687888" y="3916363"/>
              <a:ext cx="2984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latin typeface="Times New Roman" panose="02020603050405020304" pitchFamily="18" charset="0"/>
                  <a:ea typeface="新細明體" pitchFamily="18" charset="-120"/>
                </a:rPr>
                <a:t>8</a:t>
              </a:r>
            </a:p>
          </p:txBody>
        </p:sp>
        <p:sp>
          <p:nvSpPr>
            <p:cNvPr id="74776" name="Text Box 84"/>
            <p:cNvSpPr txBox="1">
              <a:spLocks noChangeArrowheads="1"/>
            </p:cNvSpPr>
            <p:nvPr/>
          </p:nvSpPr>
          <p:spPr bwMode="auto">
            <a:xfrm>
              <a:off x="5068888" y="4525963"/>
              <a:ext cx="2984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latin typeface="Times New Roman" panose="02020603050405020304" pitchFamily="18" charset="0"/>
                  <a:ea typeface="新細明體" pitchFamily="18" charset="-120"/>
                </a:rPr>
                <a:t>7</a:t>
              </a:r>
            </a:p>
          </p:txBody>
        </p:sp>
        <p:sp>
          <p:nvSpPr>
            <p:cNvPr id="74777" name="Text Box 85"/>
            <p:cNvSpPr txBox="1">
              <a:spLocks noChangeArrowheads="1"/>
            </p:cNvSpPr>
            <p:nvPr/>
          </p:nvSpPr>
          <p:spPr bwMode="auto">
            <a:xfrm>
              <a:off x="6516688" y="4525963"/>
              <a:ext cx="2984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latin typeface="Times New Roman" panose="02020603050405020304" pitchFamily="18" charset="0"/>
                  <a:ea typeface="新細明體" pitchFamily="18" charset="-120"/>
                </a:rPr>
                <a:t>1</a:t>
              </a:r>
            </a:p>
          </p:txBody>
        </p:sp>
        <p:sp>
          <p:nvSpPr>
            <p:cNvPr id="74778" name="Text Box 86"/>
            <p:cNvSpPr txBox="1">
              <a:spLocks noChangeArrowheads="1"/>
            </p:cNvSpPr>
            <p:nvPr/>
          </p:nvSpPr>
          <p:spPr bwMode="auto">
            <a:xfrm>
              <a:off x="4344988" y="5326063"/>
              <a:ext cx="3746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latin typeface="Times New Roman" panose="02020603050405020304" pitchFamily="18" charset="0"/>
                  <a:ea typeface="新細明體" pitchFamily="18" charset="-120"/>
                </a:rPr>
                <a:t>-5</a:t>
              </a:r>
            </a:p>
          </p:txBody>
        </p:sp>
        <p:sp>
          <p:nvSpPr>
            <p:cNvPr id="74779" name="Text Box 87"/>
            <p:cNvSpPr txBox="1">
              <a:spLocks noChangeArrowheads="1"/>
            </p:cNvSpPr>
            <p:nvPr/>
          </p:nvSpPr>
          <p:spPr bwMode="auto">
            <a:xfrm>
              <a:off x="7126288" y="5326063"/>
              <a:ext cx="2984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latin typeface="Times New Roman" panose="02020603050405020304" pitchFamily="18" charset="0"/>
                  <a:ea typeface="新細明體" pitchFamily="18" charset="-120"/>
                </a:rPr>
                <a:t>5</a:t>
              </a:r>
            </a:p>
          </p:txBody>
        </p:sp>
        <p:sp>
          <p:nvSpPr>
            <p:cNvPr id="74780" name="Text Box 88"/>
            <p:cNvSpPr txBox="1">
              <a:spLocks noChangeArrowheads="1"/>
            </p:cNvSpPr>
            <p:nvPr/>
          </p:nvSpPr>
          <p:spPr bwMode="auto">
            <a:xfrm>
              <a:off x="5564188" y="4221163"/>
              <a:ext cx="3746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latin typeface="Times New Roman" panose="02020603050405020304" pitchFamily="18" charset="0"/>
                  <a:ea typeface="新細明體" pitchFamily="18" charset="-120"/>
                </a:rPr>
                <a:t>-2</a:t>
              </a:r>
            </a:p>
          </p:txBody>
        </p:sp>
        <p:sp>
          <p:nvSpPr>
            <p:cNvPr id="74781" name="Text Box 89"/>
            <p:cNvSpPr txBox="1">
              <a:spLocks noChangeArrowheads="1"/>
            </p:cNvSpPr>
            <p:nvPr/>
          </p:nvSpPr>
          <p:spPr bwMode="auto">
            <a:xfrm>
              <a:off x="5449888" y="5059363"/>
              <a:ext cx="2984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latin typeface="Times New Roman" panose="02020603050405020304" pitchFamily="18" charset="0"/>
                  <a:ea typeface="新細明體" pitchFamily="18" charset="-120"/>
                </a:rPr>
                <a:t>3</a:t>
              </a:r>
            </a:p>
          </p:txBody>
        </p:sp>
        <p:sp>
          <p:nvSpPr>
            <p:cNvPr id="74782" name="Text Box 90"/>
            <p:cNvSpPr txBox="1">
              <a:spLocks noChangeArrowheads="1"/>
            </p:cNvSpPr>
            <p:nvPr/>
          </p:nvSpPr>
          <p:spPr bwMode="auto">
            <a:xfrm>
              <a:off x="6097588" y="5059363"/>
              <a:ext cx="2984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latin typeface="Times New Roman" panose="02020603050405020304" pitchFamily="18" charset="0"/>
                  <a:ea typeface="新細明體" pitchFamily="18" charset="-120"/>
                </a:rPr>
                <a:t>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86550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ea typeface="新細明體" pitchFamily="18" charset="-120"/>
              </a:rPr>
              <a:t>All-Pairs Shortest Paths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9875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sz="half"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altLang="zh-TW" sz="2000" dirty="0" smtClean="0">
                    <a:ea typeface="新細明體" pitchFamily="18" charset="-120"/>
                  </a:rPr>
                  <a:t>Find the distance between every pair of vertices in a weighted directed </a:t>
                </a:r>
                <a:r>
                  <a:rPr lang="en-US" altLang="zh-TW" sz="2000" dirty="0">
                    <a:ea typeface="新細明體" pitchFamily="18" charset="-120"/>
                  </a:rPr>
                  <a:t>graph </a:t>
                </a:r>
                <a14:m>
                  <m:oMath xmlns:m="http://schemas.openxmlformats.org/officeDocument/2006/math">
                    <m:r>
                      <a:rPr lang="en-US" altLang="zh-TW" sz="2000" b="0" i="1" smtClean="0">
                        <a:latin typeface="Cambria Math" panose="02040503050406030204" pitchFamily="18" charset="0"/>
                        <a:ea typeface="新細明體" pitchFamily="18" charset="-120"/>
                      </a:rPr>
                      <m:t>𝐺</m:t>
                    </m:r>
                  </m:oMath>
                </a14:m>
                <a:endParaRPr lang="en-US" altLang="zh-TW" sz="2000" dirty="0" smtClean="0">
                  <a:ea typeface="新細明體" pitchFamily="18" charset="-120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en-US" altLang="zh-TW" sz="2000" dirty="0" smtClean="0">
                    <a:ea typeface="新細明體" pitchFamily="18" charset="-120"/>
                  </a:rPr>
                  <a:t>We </a:t>
                </a:r>
                <a:r>
                  <a:rPr lang="en-US" altLang="zh-TW" sz="2000" dirty="0">
                    <a:ea typeface="新細明體" pitchFamily="18" charset="-120"/>
                  </a:rPr>
                  <a:t>can make </a:t>
                </a:r>
                <a14:m>
                  <m:oMath xmlns:m="http://schemas.openxmlformats.org/officeDocument/2006/math">
                    <m:r>
                      <a:rPr lang="en-US" altLang="zh-TW" sz="2000" i="1" dirty="0" smtClean="0">
                        <a:latin typeface="Cambria Math" panose="02040503050406030204" pitchFamily="18" charset="0"/>
                        <a:ea typeface="新細明體" pitchFamily="18" charset="-120"/>
                      </a:rPr>
                      <m:t>𝑛</m:t>
                    </m:r>
                  </m:oMath>
                </a14:m>
                <a:r>
                  <a:rPr lang="en-US" altLang="zh-TW" sz="2000" dirty="0">
                    <a:ea typeface="新細明體" pitchFamily="18" charset="-120"/>
                  </a:rPr>
                  <a:t> calls to Dijkstra’s algorithm (if no negative edges), which </a:t>
                </a:r>
                <a:r>
                  <a:rPr lang="en-US" altLang="zh-TW" sz="2000" dirty="0" smtClean="0">
                    <a:ea typeface="新細明體" pitchFamily="18" charset="-120"/>
                  </a:rPr>
                  <a:t>takes </a:t>
                </a:r>
                <a14:m>
                  <m:oMath xmlns:m="http://schemas.openxmlformats.org/officeDocument/2006/math">
                    <m:r>
                      <a:rPr lang="en-US" altLang="zh-TW" sz="2000" b="0" i="1" smtClean="0">
                        <a:latin typeface="Cambria Math" panose="02040503050406030204" pitchFamily="18" charset="0"/>
                        <a:ea typeface="新細明體" pitchFamily="18" charset="-120"/>
                      </a:rPr>
                      <m:t>𝑂</m:t>
                    </m:r>
                    <m:d>
                      <m:d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d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  <a:ea typeface="新細明體" pitchFamily="18" charset="-120"/>
                          </a:rPr>
                          <m:t>𝑛𝑚</m:t>
                        </m:r>
                        <m:func>
                          <m:funcPr>
                            <m:ctrlPr>
                              <a:rPr lang="en-US" altLang="zh-TW" sz="2000" b="0" i="1" smtClean="0">
                                <a:latin typeface="Cambria Math" panose="02040503050406030204" pitchFamily="18" charset="0"/>
                                <a:ea typeface="新細明體" pitchFamily="18" charset="-12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TW" sz="2000" b="0" i="0" smtClean="0">
                                <a:latin typeface="Cambria Math" panose="02040503050406030204" pitchFamily="18" charset="0"/>
                                <a:ea typeface="新細明體" pitchFamily="18" charset="-120"/>
                              </a:rPr>
                              <m:t>log</m:t>
                            </m:r>
                          </m:fName>
                          <m:e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  <a:ea typeface="新細明體" pitchFamily="18" charset="-12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altLang="zh-TW" sz="2000" dirty="0" smtClean="0">
                    <a:ea typeface="新細明體" pitchFamily="18" charset="-120"/>
                  </a:rPr>
                  <a:t> </a:t>
                </a:r>
                <a:r>
                  <a:rPr lang="en-US" altLang="zh-TW" sz="2000" dirty="0">
                    <a:ea typeface="新細明體" pitchFamily="18" charset="-120"/>
                  </a:rPr>
                  <a:t>time.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altLang="zh-TW" sz="2000" dirty="0">
                    <a:ea typeface="新細明體" pitchFamily="18" charset="-120"/>
                  </a:rPr>
                  <a:t>Likewise, </a:t>
                </a:r>
                <a14:m>
                  <m:oMath xmlns:m="http://schemas.openxmlformats.org/officeDocument/2006/math">
                    <m:r>
                      <a:rPr lang="en-US" altLang="zh-TW" sz="2000" i="1" dirty="0" smtClean="0">
                        <a:latin typeface="Cambria Math" panose="02040503050406030204" pitchFamily="18" charset="0"/>
                        <a:ea typeface="新細明體" pitchFamily="18" charset="-120"/>
                      </a:rPr>
                      <m:t>𝑛</m:t>
                    </m:r>
                  </m:oMath>
                </a14:m>
                <a:r>
                  <a:rPr lang="en-US" altLang="zh-TW" sz="2000" dirty="0">
                    <a:ea typeface="新細明體" pitchFamily="18" charset="-120"/>
                  </a:rPr>
                  <a:t> calls to Bellman-Ford would take </a:t>
                </a:r>
                <a14:m>
                  <m:oMath xmlns:m="http://schemas.openxmlformats.org/officeDocument/2006/math">
                    <m:r>
                      <a:rPr lang="en-US" altLang="zh-TW" sz="2000" b="0" i="1" smtClean="0">
                        <a:latin typeface="Cambria Math" panose="02040503050406030204" pitchFamily="18" charset="0"/>
                        <a:ea typeface="新細明體" pitchFamily="18" charset="-120"/>
                      </a:rPr>
                      <m:t>𝑂</m:t>
                    </m:r>
                    <m:d>
                      <m:d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sz="2000" b="0" i="1" smtClean="0">
                                <a:latin typeface="Cambria Math" panose="02040503050406030204" pitchFamily="18" charset="0"/>
                                <a:ea typeface="新細明體" pitchFamily="18" charset="-120"/>
                              </a:rPr>
                            </m:ctrlPr>
                          </m:sSupPr>
                          <m:e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  <a:ea typeface="新細明體" pitchFamily="18" charset="-120"/>
                              </a:rPr>
                              <m:t>𝑛</m:t>
                            </m:r>
                          </m:e>
                          <m:sup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  <a:ea typeface="新細明體" pitchFamily="18" charset="-120"/>
                              </a:rPr>
                              <m:t>2</m:t>
                            </m:r>
                          </m:sup>
                        </m:sSup>
                        <m:r>
                          <a:rPr lang="en-US" altLang="zh-TW" sz="2000" b="0" i="1" smtClean="0">
                            <a:latin typeface="Cambria Math" panose="02040503050406030204" pitchFamily="18" charset="0"/>
                            <a:ea typeface="新細明體" pitchFamily="18" charset="-12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altLang="zh-TW" sz="2000" dirty="0" smtClean="0">
                    <a:ea typeface="新細明體" pitchFamily="18" charset="-120"/>
                  </a:rPr>
                  <a:t> </a:t>
                </a:r>
                <a:r>
                  <a:rPr lang="en-US" altLang="zh-TW" sz="2000" dirty="0">
                    <a:ea typeface="新細明體" pitchFamily="18" charset="-120"/>
                  </a:rPr>
                  <a:t>time.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altLang="zh-TW" sz="2000" dirty="0">
                    <a:ea typeface="新細明體" pitchFamily="18" charset="-120"/>
                  </a:rPr>
                  <a:t>We can achieve </a:t>
                </a:r>
                <a14:m>
                  <m:oMath xmlns:m="http://schemas.openxmlformats.org/officeDocument/2006/math">
                    <m:r>
                      <a:rPr lang="en-US" altLang="zh-TW" sz="2000" b="0" i="1" smtClean="0">
                        <a:latin typeface="Cambria Math" panose="02040503050406030204" pitchFamily="18" charset="0"/>
                        <a:ea typeface="新細明體" pitchFamily="18" charset="-120"/>
                      </a:rPr>
                      <m:t>𝑂</m:t>
                    </m:r>
                    <m:d>
                      <m:d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sz="2000" b="0" i="1" smtClean="0">
                                <a:latin typeface="Cambria Math" panose="02040503050406030204" pitchFamily="18" charset="0"/>
                                <a:ea typeface="新細明體" pitchFamily="18" charset="-120"/>
                              </a:rPr>
                            </m:ctrlPr>
                          </m:sSupPr>
                          <m:e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  <a:ea typeface="新細明體" pitchFamily="18" charset="-120"/>
                              </a:rPr>
                              <m:t>𝑛</m:t>
                            </m:r>
                          </m:e>
                          <m:sup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  <a:ea typeface="新細明體" pitchFamily="18" charset="-120"/>
                              </a:rPr>
                              <m:t>3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zh-TW" sz="2000" dirty="0" smtClean="0">
                    <a:ea typeface="新細明體" pitchFamily="18" charset="-120"/>
                  </a:rPr>
                  <a:t> </a:t>
                </a:r>
                <a:r>
                  <a:rPr lang="en-US" altLang="zh-TW" sz="2000" dirty="0">
                    <a:ea typeface="新細明體" pitchFamily="18" charset="-120"/>
                  </a:rPr>
                  <a:t>time using dynamic programming (similar to the Floyd-</a:t>
                </a:r>
                <a:r>
                  <a:rPr lang="en-US" altLang="zh-TW" sz="2000" dirty="0" err="1">
                    <a:ea typeface="新細明體" pitchFamily="18" charset="-120"/>
                  </a:rPr>
                  <a:t>Warshall</a:t>
                </a:r>
                <a:r>
                  <a:rPr lang="en-US" altLang="zh-TW" sz="2000" dirty="0">
                    <a:ea typeface="新細明體" pitchFamily="18" charset="-120"/>
                  </a:rPr>
                  <a:t> algorithm).</a:t>
                </a:r>
              </a:p>
            </p:txBody>
          </p:sp>
        </mc:Choice>
        <mc:Fallback>
          <p:sp>
            <p:nvSpPr>
              <p:cNvPr id="79875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0">
                <a:blip r:embed="rId2"/>
                <a:stretch>
                  <a:fillRect l="-750" t="-3098" r="-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/>
              <p:cNvSpPr>
                <a:spLocks noGrp="1"/>
              </p:cNvSpPr>
              <p:nvPr>
                <p:ph sz="half" idx="2"/>
              </p:nvPr>
            </p:nvSpPr>
            <p:spPr>
              <a:xfrm>
                <a:off x="6172200" y="2249486"/>
                <a:ext cx="5895622" cy="4331936"/>
              </a:xfrm>
            </p:spPr>
            <p:txBody>
              <a:bodyPr>
                <a:normAutofit fontScale="70000" lnSpcReduction="20000"/>
              </a:bodyPr>
              <a:lstStyle/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b="1" u="sng" dirty="0" smtClean="0"/>
                  <a:t>Algorithm</a:t>
                </a:r>
                <a:r>
                  <a:rPr lang="en-US" u="sng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u="sng" smtClean="0">
                        <a:latin typeface="Cambria Math" panose="02040503050406030204" pitchFamily="18" charset="0"/>
                      </a:rPr>
                      <m:t>AllPairsShortestPath</m:t>
                    </m:r>
                    <m:d>
                      <m:dPr>
                        <m:ctrlPr>
                          <a:rPr lang="en-US" b="0" i="1" u="sng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u="sng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</m:oMath>
                </a14:m>
                <a:endParaRPr lang="en-US" u="sng" dirty="0" smtClean="0"/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b="1" dirty="0" smtClean="0"/>
                  <a:t>Input</a:t>
                </a:r>
                <a:r>
                  <a:rPr lang="en-US" dirty="0" smtClean="0"/>
                  <a:t>: 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> with vertices labeled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1,…,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 smtClean="0"/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b="1" dirty="0" smtClean="0"/>
                  <a:t>Output</a:t>
                </a:r>
                <a:r>
                  <a:rPr lang="en-US" dirty="0" smtClean="0"/>
                  <a:t>: Distances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</m:oMath>
                </a14:m>
                <a:r>
                  <a:rPr lang="en-US" dirty="0" smtClean="0"/>
                  <a:t> of shortest path lengths between</a:t>
                </a:r>
                <a:br>
                  <a:rPr lang="en-US" dirty="0" smtClean="0"/>
                </a:br>
                <a:r>
                  <a:rPr lang="en-US" dirty="0" smtClean="0"/>
                  <a:t>            each pair of vertices</a:t>
                </a: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b="1" dirty="0" smtClean="0"/>
                  <a:t>for each </a:t>
                </a:r>
                <a:r>
                  <a:rPr lang="en-US" dirty="0" smtClean="0"/>
                  <a:t>vertex pair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</m:oMath>
                </a14:m>
                <a:r>
                  <a:rPr lang="en-US" dirty="0" smtClean="0"/>
                  <a:t> </a:t>
                </a:r>
                <a:r>
                  <a:rPr lang="en-US" b="1" dirty="0" smtClean="0"/>
                  <a:t>do</a:t>
                </a: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 </a:t>
                </a:r>
                <a:r>
                  <a:rPr lang="en-US" dirty="0" smtClean="0"/>
                  <a:t> </a:t>
                </a:r>
                <a:r>
                  <a:rPr lang="en-US" b="1" dirty="0" smtClean="0"/>
                  <a:t>if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b="1" dirty="0" smtClean="0"/>
                  <a:t>then</a:t>
                </a: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 </a:t>
                </a:r>
                <a:r>
                  <a:rPr lang="en-US" dirty="0" smtClean="0"/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←0</m:t>
                    </m:r>
                  </m:oMath>
                </a14:m>
                <a:endParaRPr lang="en-US" dirty="0" smtClean="0"/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 </a:t>
                </a:r>
                <a:r>
                  <a:rPr lang="en-US" dirty="0" smtClean="0"/>
                  <a:t> </a:t>
                </a:r>
                <a:r>
                  <a:rPr lang="en-US" b="1" dirty="0" smtClean="0"/>
                  <a:t>else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</m:oMath>
                </a14:m>
                <a:r>
                  <a:rPr lang="en-US" dirty="0" smtClean="0"/>
                  <a:t> is an edge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b="1" dirty="0" smtClean="0"/>
                  <a:t>then</a:t>
                </a: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 </a:t>
                </a:r>
                <a:r>
                  <a:rPr lang="en-US" dirty="0" smtClean="0"/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weight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 </a:t>
                </a:r>
                <a:r>
                  <a:rPr lang="en-US" dirty="0" smtClean="0"/>
                  <a:t> </a:t>
                </a:r>
                <a:r>
                  <a:rPr lang="en-US" b="1" dirty="0" smtClean="0"/>
                  <a:t>else</a:t>
                </a: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 </a:t>
                </a:r>
                <a:r>
                  <a:rPr lang="en-US" dirty="0" smtClean="0"/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←∞</m:t>
                    </m:r>
                  </m:oMath>
                </a14:m>
                <a:endParaRPr lang="en-US" dirty="0" smtClean="0"/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b="1" dirty="0" smtClean="0"/>
                  <a:t>for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←1…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b="1" dirty="0" smtClean="0"/>
                  <a:t>do</a:t>
                </a: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 </a:t>
                </a:r>
                <a:r>
                  <a:rPr lang="en-US" dirty="0" smtClean="0"/>
                  <a:t> </a:t>
                </a:r>
                <a:r>
                  <a:rPr lang="en-US" b="1" dirty="0" smtClean="0"/>
                  <a:t>for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←1…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b="1" dirty="0" smtClean="0"/>
                  <a:t>do</a:t>
                </a: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 </a:t>
                </a:r>
                <a:r>
                  <a:rPr lang="en-US" dirty="0" smtClean="0"/>
                  <a:t>   </a:t>
                </a:r>
                <a:r>
                  <a:rPr lang="en-US" b="1" dirty="0" smtClean="0"/>
                  <a:t>for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←1…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b="1" dirty="0" smtClean="0"/>
                  <a:t>do</a:t>
                </a: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 </a:t>
                </a:r>
                <a:r>
                  <a:rPr lang="en-US" dirty="0" smtClean="0"/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d>
                          </m:e>
                        </m:d>
                      </m:e>
                    </m:func>
                  </m:oMath>
                </a14:m>
                <a:endParaRPr lang="en-US" dirty="0" smtClean="0"/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b="1" dirty="0" smtClean="0"/>
                  <a:t>return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dirty="0" smtClean="0"/>
              </a:p>
            </p:txBody>
          </p:sp>
        </mc:Choice>
        <mc:Fallback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172200" y="2249486"/>
                <a:ext cx="5895622" cy="4331936"/>
              </a:xfrm>
              <a:blipFill rotWithShape="0">
                <a:blip r:embed="rId3"/>
                <a:stretch>
                  <a:fillRect l="-1034" t="-422" b="-2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9879" name="Picture 5" descr="TN00621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0" y="152401"/>
            <a:ext cx="1390650" cy="137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80" name="Rectangle 6"/>
          <p:cNvSpPr>
            <a:spLocks noChangeArrowheads="1"/>
          </p:cNvSpPr>
          <p:nvPr/>
        </p:nvSpPr>
        <p:spPr bwMode="auto">
          <a:xfrm>
            <a:off x="2030409" y="4695822"/>
            <a:ext cx="11113" cy="4762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9881" name="Oval 7"/>
          <p:cNvSpPr>
            <a:spLocks noChangeArrowheads="1"/>
          </p:cNvSpPr>
          <p:nvPr/>
        </p:nvSpPr>
        <p:spPr bwMode="auto">
          <a:xfrm>
            <a:off x="3049584" y="5456234"/>
            <a:ext cx="271463" cy="2413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zh-TW" sz="1200" b="1" i="1">
                <a:latin typeface="Times New Roman" panose="02020603050405020304" pitchFamily="18" charset="0"/>
                <a:ea typeface="新細明體" pitchFamily="18" charset="-120"/>
              </a:rPr>
              <a:t>k</a:t>
            </a:r>
          </a:p>
        </p:txBody>
      </p:sp>
      <p:sp>
        <p:nvSpPr>
          <p:cNvPr id="79882" name="Oval 8"/>
          <p:cNvSpPr>
            <a:spLocks noChangeArrowheads="1"/>
          </p:cNvSpPr>
          <p:nvPr/>
        </p:nvSpPr>
        <p:spPr bwMode="auto">
          <a:xfrm>
            <a:off x="3943347" y="5083172"/>
            <a:ext cx="269875" cy="2413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zh-TW" sz="1200" b="1" i="1">
                <a:latin typeface="Times New Roman" panose="02020603050405020304" pitchFamily="18" charset="0"/>
                <a:ea typeface="新細明體" pitchFamily="18" charset="-120"/>
              </a:rPr>
              <a:t>j</a:t>
            </a:r>
          </a:p>
        </p:txBody>
      </p:sp>
      <p:sp>
        <p:nvSpPr>
          <p:cNvPr id="79883" name="Oval 9"/>
          <p:cNvSpPr>
            <a:spLocks noChangeArrowheads="1"/>
          </p:cNvSpPr>
          <p:nvPr/>
        </p:nvSpPr>
        <p:spPr bwMode="auto">
          <a:xfrm>
            <a:off x="2063746" y="4673598"/>
            <a:ext cx="271462" cy="24288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zh-TW" sz="1200" b="1" i="1">
                <a:latin typeface="Times New Roman" panose="02020603050405020304" pitchFamily="18" charset="0"/>
                <a:ea typeface="新細明體" pitchFamily="18" charset="-120"/>
              </a:rPr>
              <a:t>i</a:t>
            </a:r>
          </a:p>
        </p:txBody>
      </p:sp>
      <p:cxnSp>
        <p:nvCxnSpPr>
          <p:cNvPr id="79884" name="AutoShape 10"/>
          <p:cNvCxnSpPr>
            <a:cxnSpLocks noChangeShapeType="1"/>
            <a:stCxn id="79883" idx="4"/>
            <a:endCxn id="79881" idx="1"/>
          </p:cNvCxnSpPr>
          <p:nvPr/>
        </p:nvCxnSpPr>
        <p:spPr bwMode="auto">
          <a:xfrm rot="16200000" flipH="1">
            <a:off x="2376484" y="4759322"/>
            <a:ext cx="536575" cy="889000"/>
          </a:xfrm>
          <a:prstGeom prst="curvedConnector3">
            <a:avLst>
              <a:gd name="adj1" fmla="val 46745"/>
            </a:avLst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9885" name="AutoShape 11"/>
          <p:cNvCxnSpPr>
            <a:cxnSpLocks noChangeShapeType="1"/>
            <a:stCxn id="79881" idx="7"/>
            <a:endCxn id="79882" idx="3"/>
          </p:cNvCxnSpPr>
          <p:nvPr/>
        </p:nvCxnSpPr>
        <p:spPr bwMode="auto">
          <a:xfrm rot="-5400000">
            <a:off x="3539327" y="5039516"/>
            <a:ext cx="185738" cy="701675"/>
          </a:xfrm>
          <a:prstGeom prst="curvedConnector3">
            <a:avLst>
              <a:gd name="adj1" fmla="val 49815"/>
            </a:avLst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79886" name="Text Box 12"/>
              <p:cNvSpPr txBox="1">
                <a:spLocks noChangeArrowheads="1"/>
              </p:cNvSpPr>
              <p:nvPr/>
            </p:nvSpPr>
            <p:spPr bwMode="auto">
              <a:xfrm>
                <a:off x="989009" y="5133973"/>
                <a:ext cx="1808765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lang="en-US" altLang="zh-TW" sz="1600" dirty="0" smtClean="0">
                    <a:ea typeface="新細明體" pitchFamily="18" charset="-120"/>
                  </a:rPr>
                  <a:t>Uses only vertices</a:t>
                </a:r>
              </a:p>
              <a:p>
                <a:pPr eaLnBrk="1" hangingPunct="1"/>
                <a:r>
                  <a:rPr lang="en-US" altLang="zh-TW" sz="1600" dirty="0">
                    <a:ea typeface="新細明體" pitchFamily="18" charset="-120"/>
                  </a:rPr>
                  <a:t>numbered </a:t>
                </a:r>
                <a14:m>
                  <m:oMath xmlns:m="http://schemas.openxmlformats.org/officeDocument/2006/math">
                    <m:r>
                      <a:rPr lang="en-US" altLang="zh-TW" sz="1600" b="0" i="1" smtClean="0">
                        <a:latin typeface="Cambria Math" panose="02040503050406030204" pitchFamily="18" charset="0"/>
                        <a:ea typeface="新細明體" pitchFamily="18" charset="-120"/>
                      </a:rPr>
                      <m:t>𝑖</m:t>
                    </m:r>
                    <m:r>
                      <a:rPr lang="en-US" altLang="zh-TW" sz="1600" b="0" i="1" smtClean="0">
                        <a:latin typeface="Cambria Math" panose="02040503050406030204" pitchFamily="18" charset="0"/>
                        <a:ea typeface="新細明體" pitchFamily="18" charset="-120"/>
                      </a:rPr>
                      <m:t>,…,</m:t>
                    </m:r>
                    <m:r>
                      <a:rPr lang="en-US" altLang="zh-TW" sz="1600" b="0" i="1" smtClean="0">
                        <a:latin typeface="Cambria Math" panose="02040503050406030204" pitchFamily="18" charset="0"/>
                        <a:ea typeface="新細明體" pitchFamily="18" charset="-120"/>
                      </a:rPr>
                      <m:t>𝑘</m:t>
                    </m:r>
                  </m:oMath>
                </a14:m>
                <a:endParaRPr lang="en-US" altLang="zh-TW" sz="1600" dirty="0">
                  <a:ea typeface="新細明體" pitchFamily="18" charset="-120"/>
                </a:endParaRPr>
              </a:p>
            </p:txBody>
          </p:sp>
        </mc:Choice>
        <mc:Fallback>
          <p:sp>
            <p:nvSpPr>
              <p:cNvPr id="79886" name="Text 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89009" y="5133973"/>
                <a:ext cx="1808765" cy="584775"/>
              </a:xfrm>
              <a:prstGeom prst="rect">
                <a:avLst/>
              </a:prstGeom>
              <a:blipFill rotWithShape="0">
                <a:blip r:embed="rId5"/>
                <a:stretch>
                  <a:fillRect l="-1684" t="-3125" r="-337" b="-125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9887" name="Text Box 13"/>
              <p:cNvSpPr txBox="1">
                <a:spLocks noChangeArrowheads="1"/>
              </p:cNvSpPr>
              <p:nvPr/>
            </p:nvSpPr>
            <p:spPr bwMode="auto">
              <a:xfrm>
                <a:off x="3440109" y="5362573"/>
                <a:ext cx="1813766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lang="en-US" altLang="zh-TW" sz="1600" dirty="0" smtClean="0">
                    <a:ea typeface="新細明體" pitchFamily="18" charset="-120"/>
                  </a:rPr>
                  <a:t>Uses only vertices</a:t>
                </a:r>
              </a:p>
              <a:p>
                <a:pPr eaLnBrk="1" hangingPunct="1"/>
                <a:r>
                  <a:rPr lang="en-US" altLang="zh-TW" sz="1600" dirty="0">
                    <a:ea typeface="新細明體" pitchFamily="18" charset="-120"/>
                  </a:rPr>
                  <a:t>numbered </a:t>
                </a:r>
                <a14:m>
                  <m:oMath xmlns:m="http://schemas.openxmlformats.org/officeDocument/2006/math">
                    <m:r>
                      <a:rPr lang="en-US" altLang="zh-TW" sz="1600" b="0" i="1" smtClean="0">
                        <a:latin typeface="Cambria Math" panose="02040503050406030204" pitchFamily="18" charset="0"/>
                        <a:ea typeface="新細明體" pitchFamily="18" charset="-120"/>
                      </a:rPr>
                      <m:t>𝑘</m:t>
                    </m:r>
                    <m:r>
                      <a:rPr lang="en-US" altLang="zh-TW" sz="1600" b="0" i="1" smtClean="0">
                        <a:latin typeface="Cambria Math" panose="02040503050406030204" pitchFamily="18" charset="0"/>
                        <a:ea typeface="新細明體" pitchFamily="18" charset="-120"/>
                      </a:rPr>
                      <m:t>,…,</m:t>
                    </m:r>
                    <m:r>
                      <a:rPr lang="en-US" altLang="zh-TW" sz="1600" b="0" i="1" smtClean="0">
                        <a:latin typeface="Cambria Math" panose="02040503050406030204" pitchFamily="18" charset="0"/>
                        <a:ea typeface="新細明體" pitchFamily="18" charset="-120"/>
                      </a:rPr>
                      <m:t>𝑗</m:t>
                    </m:r>
                  </m:oMath>
                </a14:m>
                <a:endParaRPr lang="en-US" altLang="zh-TW" sz="1600" dirty="0">
                  <a:ea typeface="新細明體" pitchFamily="18" charset="-120"/>
                </a:endParaRPr>
              </a:p>
            </p:txBody>
          </p:sp>
        </mc:Choice>
        <mc:Fallback>
          <p:sp>
            <p:nvSpPr>
              <p:cNvPr id="79887" name="Text 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40109" y="5362573"/>
                <a:ext cx="1813766" cy="584775"/>
              </a:xfrm>
              <a:prstGeom prst="rect">
                <a:avLst/>
              </a:prstGeom>
              <a:blipFill rotWithShape="0">
                <a:blip r:embed="rId6"/>
                <a:stretch>
                  <a:fillRect l="-1678" t="-3125" b="-125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9888" name="AutoShape 14"/>
          <p:cNvCxnSpPr>
            <a:cxnSpLocks noChangeShapeType="1"/>
            <a:stCxn id="79883" idx="5"/>
            <a:endCxn id="79882" idx="2"/>
          </p:cNvCxnSpPr>
          <p:nvPr/>
        </p:nvCxnSpPr>
        <p:spPr bwMode="auto">
          <a:xfrm rot="16200000" flipH="1">
            <a:off x="2958303" y="4237829"/>
            <a:ext cx="303213" cy="1628775"/>
          </a:xfrm>
          <a:prstGeom prst="curvedConnector2">
            <a:avLst/>
          </a:prstGeom>
          <a:noFill/>
          <a:ln w="38100">
            <a:solidFill>
              <a:schemeClr val="tx2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79889" name="Text Box 15"/>
              <p:cNvSpPr txBox="1">
                <a:spLocks noChangeArrowheads="1"/>
              </p:cNvSpPr>
              <p:nvPr/>
            </p:nvSpPr>
            <p:spPr bwMode="auto">
              <a:xfrm>
                <a:off x="2541583" y="4551360"/>
                <a:ext cx="3337132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lang="en-US" altLang="zh-TW" sz="1600" dirty="0" smtClean="0">
                    <a:solidFill>
                      <a:schemeClr val="tx2"/>
                    </a:solidFill>
                    <a:ea typeface="新細明體" pitchFamily="18" charset="-120"/>
                  </a:rPr>
                  <a:t>Uses only vertices numbered </a:t>
                </a:r>
                <a14:m>
                  <m:oMath xmlns:m="http://schemas.openxmlformats.org/officeDocument/2006/math">
                    <m:r>
                      <a:rPr lang="en-US" altLang="zh-TW" sz="16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新細明體" pitchFamily="18" charset="-120"/>
                      </a:rPr>
                      <m:t>𝑖</m:t>
                    </m:r>
                    <m:r>
                      <a:rPr lang="en-US" altLang="zh-TW" sz="16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新細明體" pitchFamily="18" charset="-120"/>
                      </a:rPr>
                      <m:t>,…,</m:t>
                    </m:r>
                    <m:r>
                      <a:rPr lang="en-US" altLang="zh-TW" sz="16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新細明體" pitchFamily="18" charset="-120"/>
                      </a:rPr>
                      <m:t>𝑗</m:t>
                    </m:r>
                  </m:oMath>
                </a14:m>
                <a:endParaRPr lang="en-US" altLang="zh-TW" sz="1600" dirty="0">
                  <a:solidFill>
                    <a:schemeClr val="tx2"/>
                  </a:solidFill>
                  <a:ea typeface="新細明體" pitchFamily="18" charset="-120"/>
                </a:endParaRPr>
              </a:p>
              <a:p>
                <a:pPr eaLnBrk="1" hangingPunct="1"/>
                <a:r>
                  <a:rPr lang="en-US" altLang="zh-TW" sz="1600" dirty="0">
                    <a:solidFill>
                      <a:schemeClr val="tx2"/>
                    </a:solidFill>
                    <a:ea typeface="新細明體" pitchFamily="18" charset="-120"/>
                  </a:rPr>
                  <a:t>(compute weight of this edge)</a:t>
                </a:r>
              </a:p>
            </p:txBody>
          </p:sp>
        </mc:Choice>
        <mc:Fallback>
          <p:sp>
            <p:nvSpPr>
              <p:cNvPr id="79889" name="Text 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41583" y="4551360"/>
                <a:ext cx="3337132" cy="584775"/>
              </a:xfrm>
              <a:prstGeom prst="rect">
                <a:avLst/>
              </a:prstGeom>
              <a:blipFill rotWithShape="0">
                <a:blip r:embed="rId7"/>
                <a:stretch>
                  <a:fillRect l="-1097" t="-3125" b="-125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91916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Cycle Property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555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1141410" y="2249486"/>
                <a:ext cx="4878389" cy="4229102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US" altLang="zh-TW" dirty="0" smtClean="0"/>
                  <a:t>Cycle Property:</a:t>
                </a:r>
              </a:p>
              <a:p>
                <a:pPr lvl="1"/>
                <a:r>
                  <a:rPr lang="en-US" altLang="zh-TW" dirty="0" smtClean="0"/>
                  <a:t>Let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altLang="zh-TW" dirty="0" smtClean="0"/>
                  <a:t> be a minimum spanning tree of a weighted graph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altLang="zh-TW" dirty="0" smtClean="0"/>
              </a:p>
              <a:p>
                <a:pPr lvl="1"/>
                <a:r>
                  <a:rPr lang="en-US" altLang="zh-TW" dirty="0" smtClean="0"/>
                  <a:t>Let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TW" dirty="0" smtClean="0"/>
                  <a:t>be an edge of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altLang="zh-TW" dirty="0" smtClean="0"/>
                  <a:t> that is not in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altLang="zh-TW" dirty="0" smtClean="0"/>
                  <a:t> and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TW" dirty="0" smtClean="0"/>
                  <a:t>let be the cycle formed by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altLang="zh-TW" dirty="0" smtClean="0"/>
                  <a:t> with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altLang="zh-TW" dirty="0" smtClean="0"/>
              </a:p>
              <a:p>
                <a:pPr lvl="1"/>
                <a:r>
                  <a:rPr lang="en-US" altLang="zh-TW" dirty="0" smtClean="0"/>
                  <a:t>For every edge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altLang="zh-TW" dirty="0" smtClean="0"/>
                  <a:t> of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altLang="zh-TW" dirty="0" smtClean="0"/>
                  <a:t>,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𝑤𝑒𝑖𝑔h𝑡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𝑤𝑒𝑖𝑔h𝑡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</m:oMath>
                </a14:m>
                <a:endParaRPr lang="en-US" altLang="zh-TW" dirty="0" smtClean="0"/>
              </a:p>
              <a:p>
                <a:r>
                  <a:rPr lang="en-US" altLang="zh-TW" dirty="0" smtClean="0"/>
                  <a:t>Proof:</a:t>
                </a:r>
              </a:p>
              <a:p>
                <a:pPr lvl="1"/>
                <a:r>
                  <a:rPr lang="en-US" altLang="zh-TW" dirty="0" smtClean="0"/>
                  <a:t>By contradiction</a:t>
                </a:r>
              </a:p>
              <a:p>
                <a:pPr lvl="1"/>
                <a:r>
                  <a:rPr lang="en-US" altLang="zh-TW" dirty="0" smtClean="0"/>
                  <a:t>If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𝑤𝑒𝑖𝑔h𝑡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𝑤𝑒𝑖𝑔h𝑡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TW" dirty="0" smtClean="0"/>
                  <a:t> we can get a spanning tree of smaller weight by replacing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altLang="zh-TW" dirty="0" smtClean="0"/>
                  <a:t> with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US" altLang="zh-TW" dirty="0"/>
              </a:p>
            </p:txBody>
          </p:sp>
        </mc:Choice>
        <mc:Fallback xmlns="">
          <p:sp>
            <p:nvSpPr>
              <p:cNvPr id="23555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141410" y="2249486"/>
                <a:ext cx="4878389" cy="4229102"/>
              </a:xfrm>
              <a:blipFill rotWithShape="0">
                <a:blip r:embed="rId2"/>
                <a:stretch>
                  <a:fillRect l="-1750" t="-18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558" name="Group 4"/>
          <p:cNvGrpSpPr>
            <a:grpSpLocks/>
          </p:cNvGrpSpPr>
          <p:nvPr/>
        </p:nvGrpSpPr>
        <p:grpSpPr bwMode="auto">
          <a:xfrm>
            <a:off x="6713538" y="1447800"/>
            <a:ext cx="3344862" cy="2120900"/>
            <a:chOff x="3269" y="969"/>
            <a:chExt cx="2107" cy="1336"/>
          </a:xfrm>
        </p:grpSpPr>
        <p:sp>
          <p:nvSpPr>
            <p:cNvPr id="23589" name="Oval 5"/>
            <p:cNvSpPr>
              <a:spLocks noChangeArrowheads="1"/>
            </p:cNvSpPr>
            <p:nvPr/>
          </p:nvSpPr>
          <p:spPr bwMode="auto">
            <a:xfrm>
              <a:off x="3504" y="1200"/>
              <a:ext cx="192" cy="19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590" name="Oval 6"/>
            <p:cNvSpPr>
              <a:spLocks noChangeArrowheads="1"/>
            </p:cNvSpPr>
            <p:nvPr/>
          </p:nvSpPr>
          <p:spPr bwMode="auto">
            <a:xfrm>
              <a:off x="4752" y="1008"/>
              <a:ext cx="192" cy="19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591" name="Oval 7"/>
            <p:cNvSpPr>
              <a:spLocks noChangeArrowheads="1"/>
            </p:cNvSpPr>
            <p:nvPr/>
          </p:nvSpPr>
          <p:spPr bwMode="auto">
            <a:xfrm>
              <a:off x="3936" y="1584"/>
              <a:ext cx="192" cy="19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592" name="Oval 8"/>
            <p:cNvSpPr>
              <a:spLocks noChangeArrowheads="1"/>
            </p:cNvSpPr>
            <p:nvPr/>
          </p:nvSpPr>
          <p:spPr bwMode="auto">
            <a:xfrm>
              <a:off x="3312" y="2016"/>
              <a:ext cx="192" cy="19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593" name="Oval 9"/>
            <p:cNvSpPr>
              <a:spLocks noChangeArrowheads="1"/>
            </p:cNvSpPr>
            <p:nvPr/>
          </p:nvSpPr>
          <p:spPr bwMode="auto">
            <a:xfrm>
              <a:off x="5184" y="1488"/>
              <a:ext cx="192" cy="19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594" name="Oval 10"/>
            <p:cNvSpPr>
              <a:spLocks noChangeArrowheads="1"/>
            </p:cNvSpPr>
            <p:nvPr/>
          </p:nvSpPr>
          <p:spPr bwMode="auto">
            <a:xfrm>
              <a:off x="4848" y="1920"/>
              <a:ext cx="192" cy="19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cxnSp>
          <p:nvCxnSpPr>
            <p:cNvPr id="23595" name="AutoShape 11"/>
            <p:cNvCxnSpPr>
              <a:cxnSpLocks noChangeShapeType="1"/>
              <a:stCxn id="23589" idx="5"/>
              <a:endCxn id="23591" idx="1"/>
            </p:cNvCxnSpPr>
            <p:nvPr/>
          </p:nvCxnSpPr>
          <p:spPr bwMode="auto">
            <a:xfrm>
              <a:off x="3668" y="1370"/>
              <a:ext cx="296" cy="236"/>
            </a:xfrm>
            <a:prstGeom prst="straightConnector1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96" name="AutoShape 12"/>
            <p:cNvCxnSpPr>
              <a:cxnSpLocks noChangeShapeType="1"/>
              <a:stCxn id="23591" idx="3"/>
              <a:endCxn id="23592" idx="7"/>
            </p:cNvCxnSpPr>
            <p:nvPr/>
          </p:nvCxnSpPr>
          <p:spPr bwMode="auto">
            <a:xfrm flipH="1">
              <a:off x="3476" y="1754"/>
              <a:ext cx="488" cy="284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97" name="AutoShape 13"/>
            <p:cNvCxnSpPr>
              <a:cxnSpLocks noChangeShapeType="1"/>
              <a:stCxn id="23589" idx="3"/>
              <a:endCxn id="23592" idx="0"/>
            </p:cNvCxnSpPr>
            <p:nvPr/>
          </p:nvCxnSpPr>
          <p:spPr bwMode="auto">
            <a:xfrm flipH="1">
              <a:off x="3408" y="1370"/>
              <a:ext cx="124" cy="640"/>
            </a:xfrm>
            <a:prstGeom prst="straightConnector1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98" name="AutoShape 14"/>
            <p:cNvCxnSpPr>
              <a:cxnSpLocks noChangeShapeType="1"/>
              <a:stCxn id="23591" idx="6"/>
              <a:endCxn id="23594" idx="1"/>
            </p:cNvCxnSpPr>
            <p:nvPr/>
          </p:nvCxnSpPr>
          <p:spPr bwMode="auto">
            <a:xfrm>
              <a:off x="4134" y="1680"/>
              <a:ext cx="742" cy="262"/>
            </a:xfrm>
            <a:prstGeom prst="straightConnector1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99" name="AutoShape 15"/>
            <p:cNvCxnSpPr>
              <a:cxnSpLocks noChangeShapeType="1"/>
              <a:stCxn id="23592" idx="6"/>
              <a:endCxn id="23594" idx="2"/>
            </p:cNvCxnSpPr>
            <p:nvPr/>
          </p:nvCxnSpPr>
          <p:spPr bwMode="auto">
            <a:xfrm flipV="1">
              <a:off x="3510" y="2016"/>
              <a:ext cx="1332" cy="96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600" name="AutoShape 16"/>
            <p:cNvCxnSpPr>
              <a:cxnSpLocks noChangeShapeType="1"/>
              <a:stCxn id="23589" idx="6"/>
              <a:endCxn id="23590" idx="2"/>
            </p:cNvCxnSpPr>
            <p:nvPr/>
          </p:nvCxnSpPr>
          <p:spPr bwMode="auto">
            <a:xfrm flipV="1">
              <a:off x="3702" y="1104"/>
              <a:ext cx="1044" cy="192"/>
            </a:xfrm>
            <a:prstGeom prst="straightConnector1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601" name="AutoShape 17"/>
            <p:cNvCxnSpPr>
              <a:cxnSpLocks noChangeShapeType="1"/>
              <a:stCxn id="23591" idx="7"/>
              <a:endCxn id="23590" idx="3"/>
            </p:cNvCxnSpPr>
            <p:nvPr/>
          </p:nvCxnSpPr>
          <p:spPr bwMode="auto">
            <a:xfrm flipV="1">
              <a:off x="4100" y="1178"/>
              <a:ext cx="680" cy="42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602" name="AutoShape 18"/>
            <p:cNvCxnSpPr>
              <a:cxnSpLocks noChangeShapeType="1"/>
              <a:stCxn id="23593" idx="1"/>
              <a:endCxn id="23590" idx="5"/>
            </p:cNvCxnSpPr>
            <p:nvPr/>
          </p:nvCxnSpPr>
          <p:spPr bwMode="auto">
            <a:xfrm flipH="1" flipV="1">
              <a:off x="4916" y="1178"/>
              <a:ext cx="296" cy="332"/>
            </a:xfrm>
            <a:prstGeom prst="straightConnector1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603" name="AutoShape 19"/>
            <p:cNvCxnSpPr>
              <a:cxnSpLocks noChangeShapeType="1"/>
              <a:stCxn id="23594" idx="7"/>
              <a:endCxn id="23593" idx="3"/>
            </p:cNvCxnSpPr>
            <p:nvPr/>
          </p:nvCxnSpPr>
          <p:spPr bwMode="auto">
            <a:xfrm flipV="1">
              <a:off x="5012" y="1658"/>
              <a:ext cx="200" cy="284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3604" name="Text Box 20"/>
            <p:cNvSpPr txBox="1">
              <a:spLocks noChangeArrowheads="1"/>
            </p:cNvSpPr>
            <p:nvPr/>
          </p:nvSpPr>
          <p:spPr bwMode="auto">
            <a:xfrm>
              <a:off x="4119" y="969"/>
              <a:ext cx="195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1800">
                  <a:solidFill>
                    <a:schemeClr val="tx2"/>
                  </a:solidFill>
                  <a:ea typeface="新細明體" pitchFamily="18" charset="-120"/>
                </a:rPr>
                <a:t>8</a:t>
              </a:r>
            </a:p>
          </p:txBody>
        </p:sp>
        <p:sp>
          <p:nvSpPr>
            <p:cNvPr id="23605" name="Text Box 21"/>
            <p:cNvSpPr txBox="1">
              <a:spLocks noChangeArrowheads="1"/>
            </p:cNvSpPr>
            <p:nvPr/>
          </p:nvSpPr>
          <p:spPr bwMode="auto">
            <a:xfrm>
              <a:off x="5093" y="1152"/>
              <a:ext cx="195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1800">
                  <a:solidFill>
                    <a:schemeClr val="tx2"/>
                  </a:solidFill>
                  <a:ea typeface="新細明體" pitchFamily="18" charset="-120"/>
                </a:rPr>
                <a:t>4</a:t>
              </a:r>
            </a:p>
          </p:txBody>
        </p:sp>
        <p:sp>
          <p:nvSpPr>
            <p:cNvPr id="23606" name="Text Box 22"/>
            <p:cNvSpPr txBox="1">
              <a:spLocks noChangeArrowheads="1"/>
            </p:cNvSpPr>
            <p:nvPr/>
          </p:nvSpPr>
          <p:spPr bwMode="auto">
            <a:xfrm>
              <a:off x="3269" y="1504"/>
              <a:ext cx="195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1800">
                  <a:solidFill>
                    <a:schemeClr val="tx2"/>
                  </a:solidFill>
                  <a:ea typeface="新細明體" pitchFamily="18" charset="-120"/>
                </a:rPr>
                <a:t>2</a:t>
              </a:r>
            </a:p>
          </p:txBody>
        </p:sp>
        <p:sp>
          <p:nvSpPr>
            <p:cNvPr id="23607" name="Text Box 23"/>
            <p:cNvSpPr txBox="1">
              <a:spLocks noChangeArrowheads="1"/>
            </p:cNvSpPr>
            <p:nvPr/>
          </p:nvSpPr>
          <p:spPr bwMode="auto">
            <a:xfrm>
              <a:off x="4469" y="1584"/>
              <a:ext cx="195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1800">
                  <a:solidFill>
                    <a:schemeClr val="tx2"/>
                  </a:solidFill>
                  <a:ea typeface="新細明體" pitchFamily="18" charset="-120"/>
                </a:rPr>
                <a:t>3</a:t>
              </a:r>
            </a:p>
          </p:txBody>
        </p:sp>
        <p:sp>
          <p:nvSpPr>
            <p:cNvPr id="23608" name="Text Box 24"/>
            <p:cNvSpPr txBox="1">
              <a:spLocks noChangeArrowheads="1"/>
            </p:cNvSpPr>
            <p:nvPr/>
          </p:nvSpPr>
          <p:spPr bwMode="auto">
            <a:xfrm>
              <a:off x="3639" y="1449"/>
              <a:ext cx="195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1800">
                  <a:solidFill>
                    <a:schemeClr val="tx2"/>
                  </a:solidFill>
                  <a:ea typeface="新細明體" pitchFamily="18" charset="-120"/>
                </a:rPr>
                <a:t>6</a:t>
              </a:r>
            </a:p>
          </p:txBody>
        </p:sp>
        <p:sp>
          <p:nvSpPr>
            <p:cNvPr id="23609" name="Text Box 25"/>
            <p:cNvSpPr txBox="1">
              <a:spLocks noChangeArrowheads="1"/>
            </p:cNvSpPr>
            <p:nvPr/>
          </p:nvSpPr>
          <p:spPr bwMode="auto">
            <a:xfrm>
              <a:off x="4042" y="2073"/>
              <a:ext cx="195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1800">
                  <a:ea typeface="新細明體" pitchFamily="18" charset="-120"/>
                </a:rPr>
                <a:t>7</a:t>
              </a:r>
            </a:p>
          </p:txBody>
        </p:sp>
        <p:sp>
          <p:nvSpPr>
            <p:cNvPr id="23610" name="Text Box 26"/>
            <p:cNvSpPr txBox="1">
              <a:spLocks noChangeArrowheads="1"/>
            </p:cNvSpPr>
            <p:nvPr/>
          </p:nvSpPr>
          <p:spPr bwMode="auto">
            <a:xfrm>
              <a:off x="5114" y="1734"/>
              <a:ext cx="195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1800">
                  <a:ea typeface="新細明體" pitchFamily="18" charset="-120"/>
                </a:rPr>
                <a:t>7</a:t>
              </a:r>
            </a:p>
          </p:txBody>
        </p:sp>
        <p:sp>
          <p:nvSpPr>
            <p:cNvPr id="23611" name="Text Box 27"/>
            <p:cNvSpPr txBox="1">
              <a:spLocks noChangeArrowheads="1"/>
            </p:cNvSpPr>
            <p:nvPr/>
          </p:nvSpPr>
          <p:spPr bwMode="auto">
            <a:xfrm>
              <a:off x="4469" y="1344"/>
              <a:ext cx="195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1800">
                  <a:ea typeface="新細明體" pitchFamily="18" charset="-120"/>
                </a:rPr>
                <a:t>9</a:t>
              </a:r>
            </a:p>
          </p:txBody>
        </p:sp>
        <p:sp>
          <p:nvSpPr>
            <p:cNvPr id="23612" name="Text Box 28"/>
            <p:cNvSpPr txBox="1">
              <a:spLocks noChangeArrowheads="1"/>
            </p:cNvSpPr>
            <p:nvPr/>
          </p:nvSpPr>
          <p:spPr bwMode="auto">
            <a:xfrm>
              <a:off x="3769" y="1804"/>
              <a:ext cx="195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1800">
                  <a:ea typeface="新細明體" pitchFamily="18" charset="-120"/>
                </a:rPr>
                <a:t>8</a:t>
              </a:r>
            </a:p>
          </p:txBody>
        </p:sp>
        <p:sp>
          <p:nvSpPr>
            <p:cNvPr id="23613" name="Text Box 29"/>
            <p:cNvSpPr txBox="1">
              <a:spLocks noChangeArrowheads="1"/>
            </p:cNvSpPr>
            <p:nvPr/>
          </p:nvSpPr>
          <p:spPr bwMode="auto">
            <a:xfrm>
              <a:off x="4927" y="1623"/>
              <a:ext cx="18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1800" b="1" i="1">
                  <a:latin typeface="Times New Roman" panose="02020603050405020304" pitchFamily="18" charset="0"/>
                  <a:ea typeface="新細明體" pitchFamily="18" charset="-120"/>
                </a:rPr>
                <a:t>e</a:t>
              </a:r>
            </a:p>
          </p:txBody>
        </p:sp>
        <p:sp>
          <p:nvSpPr>
            <p:cNvPr id="23614" name="Text Box 30"/>
            <p:cNvSpPr txBox="1">
              <a:spLocks noChangeArrowheads="1"/>
            </p:cNvSpPr>
            <p:nvPr/>
          </p:nvSpPr>
          <p:spPr bwMode="auto">
            <a:xfrm>
              <a:off x="3831" y="1260"/>
              <a:ext cx="26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2000" b="1" i="1">
                  <a:solidFill>
                    <a:schemeClr val="tx2"/>
                  </a:solidFill>
                  <a:latin typeface="Times New Roman" panose="02020603050405020304" pitchFamily="18" charset="0"/>
                  <a:ea typeface="新細明體" pitchFamily="18" charset="-120"/>
                </a:rPr>
                <a:t>C</a:t>
              </a:r>
              <a:endParaRPr lang="en-US" altLang="zh-TW" sz="2000" b="1" i="1" baseline="-25000">
                <a:solidFill>
                  <a:schemeClr val="tx2"/>
                </a:solidFill>
                <a:latin typeface="Times New Roman" panose="02020603050405020304" pitchFamily="18" charset="0"/>
                <a:ea typeface="新細明體" pitchFamily="18" charset="-120"/>
              </a:endParaRPr>
            </a:p>
          </p:txBody>
        </p:sp>
        <p:sp>
          <p:nvSpPr>
            <p:cNvPr id="23615" name="Text Box 31"/>
            <p:cNvSpPr txBox="1">
              <a:spLocks noChangeArrowheads="1"/>
            </p:cNvSpPr>
            <p:nvPr/>
          </p:nvSpPr>
          <p:spPr bwMode="auto">
            <a:xfrm>
              <a:off x="3854" y="1017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1800" b="1" i="1">
                  <a:solidFill>
                    <a:schemeClr val="tx2"/>
                  </a:solidFill>
                  <a:latin typeface="Times New Roman" panose="02020603050405020304" pitchFamily="18" charset="0"/>
                  <a:ea typeface="新細明體" pitchFamily="18" charset="-120"/>
                </a:rPr>
                <a:t>f</a:t>
              </a:r>
            </a:p>
          </p:txBody>
        </p:sp>
      </p:grpSp>
      <p:grpSp>
        <p:nvGrpSpPr>
          <p:cNvPr id="23559" name="Group 32"/>
          <p:cNvGrpSpPr>
            <a:grpSpLocks/>
          </p:cNvGrpSpPr>
          <p:nvPr/>
        </p:nvGrpSpPr>
        <p:grpSpPr bwMode="auto">
          <a:xfrm>
            <a:off x="6713538" y="4357688"/>
            <a:ext cx="3344862" cy="2120900"/>
            <a:chOff x="3269" y="2697"/>
            <a:chExt cx="2107" cy="1336"/>
          </a:xfrm>
        </p:grpSpPr>
        <p:sp>
          <p:nvSpPr>
            <p:cNvPr id="23562" name="Oval 33"/>
            <p:cNvSpPr>
              <a:spLocks noChangeArrowheads="1"/>
            </p:cNvSpPr>
            <p:nvPr/>
          </p:nvSpPr>
          <p:spPr bwMode="auto">
            <a:xfrm>
              <a:off x="3504" y="2928"/>
              <a:ext cx="192" cy="19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563" name="Oval 34"/>
            <p:cNvSpPr>
              <a:spLocks noChangeArrowheads="1"/>
            </p:cNvSpPr>
            <p:nvPr/>
          </p:nvSpPr>
          <p:spPr bwMode="auto">
            <a:xfrm>
              <a:off x="4752" y="2736"/>
              <a:ext cx="192" cy="19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564" name="Oval 35"/>
            <p:cNvSpPr>
              <a:spLocks noChangeArrowheads="1"/>
            </p:cNvSpPr>
            <p:nvPr/>
          </p:nvSpPr>
          <p:spPr bwMode="auto">
            <a:xfrm>
              <a:off x="3936" y="3312"/>
              <a:ext cx="192" cy="19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565" name="Oval 36"/>
            <p:cNvSpPr>
              <a:spLocks noChangeArrowheads="1"/>
            </p:cNvSpPr>
            <p:nvPr/>
          </p:nvSpPr>
          <p:spPr bwMode="auto">
            <a:xfrm>
              <a:off x="3312" y="3744"/>
              <a:ext cx="192" cy="19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566" name="Oval 37"/>
            <p:cNvSpPr>
              <a:spLocks noChangeArrowheads="1"/>
            </p:cNvSpPr>
            <p:nvPr/>
          </p:nvSpPr>
          <p:spPr bwMode="auto">
            <a:xfrm>
              <a:off x="5184" y="3216"/>
              <a:ext cx="192" cy="19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567" name="Oval 38"/>
            <p:cNvSpPr>
              <a:spLocks noChangeArrowheads="1"/>
            </p:cNvSpPr>
            <p:nvPr/>
          </p:nvSpPr>
          <p:spPr bwMode="auto">
            <a:xfrm>
              <a:off x="4848" y="3648"/>
              <a:ext cx="192" cy="19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cxnSp>
          <p:nvCxnSpPr>
            <p:cNvPr id="23568" name="AutoShape 39"/>
            <p:cNvCxnSpPr>
              <a:cxnSpLocks noChangeShapeType="1"/>
              <a:stCxn id="23562" idx="5"/>
              <a:endCxn id="23564" idx="1"/>
            </p:cNvCxnSpPr>
            <p:nvPr/>
          </p:nvCxnSpPr>
          <p:spPr bwMode="auto">
            <a:xfrm>
              <a:off x="3668" y="3098"/>
              <a:ext cx="296" cy="236"/>
            </a:xfrm>
            <a:prstGeom prst="straightConnector1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69" name="AutoShape 40"/>
            <p:cNvCxnSpPr>
              <a:cxnSpLocks noChangeShapeType="1"/>
              <a:stCxn id="23564" idx="3"/>
              <a:endCxn id="23565" idx="7"/>
            </p:cNvCxnSpPr>
            <p:nvPr/>
          </p:nvCxnSpPr>
          <p:spPr bwMode="auto">
            <a:xfrm flipH="1">
              <a:off x="3476" y="3482"/>
              <a:ext cx="488" cy="284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70" name="AutoShape 41"/>
            <p:cNvCxnSpPr>
              <a:cxnSpLocks noChangeShapeType="1"/>
              <a:stCxn id="23562" idx="3"/>
              <a:endCxn id="23565" idx="0"/>
            </p:cNvCxnSpPr>
            <p:nvPr/>
          </p:nvCxnSpPr>
          <p:spPr bwMode="auto">
            <a:xfrm flipH="1">
              <a:off x="3408" y="3098"/>
              <a:ext cx="124" cy="640"/>
            </a:xfrm>
            <a:prstGeom prst="straightConnector1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71" name="AutoShape 42"/>
            <p:cNvCxnSpPr>
              <a:cxnSpLocks noChangeShapeType="1"/>
              <a:stCxn id="23564" idx="6"/>
              <a:endCxn id="23567" idx="1"/>
            </p:cNvCxnSpPr>
            <p:nvPr/>
          </p:nvCxnSpPr>
          <p:spPr bwMode="auto">
            <a:xfrm>
              <a:off x="4134" y="3408"/>
              <a:ext cx="742" cy="262"/>
            </a:xfrm>
            <a:prstGeom prst="straightConnector1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72" name="AutoShape 43"/>
            <p:cNvCxnSpPr>
              <a:cxnSpLocks noChangeShapeType="1"/>
              <a:stCxn id="23565" idx="6"/>
              <a:endCxn id="23567" idx="2"/>
            </p:cNvCxnSpPr>
            <p:nvPr/>
          </p:nvCxnSpPr>
          <p:spPr bwMode="auto">
            <a:xfrm flipV="1">
              <a:off x="3510" y="3744"/>
              <a:ext cx="1332" cy="96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73" name="AutoShape 44"/>
            <p:cNvCxnSpPr>
              <a:cxnSpLocks noChangeShapeType="1"/>
              <a:stCxn id="23562" idx="6"/>
              <a:endCxn id="23563" idx="2"/>
            </p:cNvCxnSpPr>
            <p:nvPr/>
          </p:nvCxnSpPr>
          <p:spPr bwMode="auto">
            <a:xfrm flipV="1">
              <a:off x="3702" y="2832"/>
              <a:ext cx="1044" cy="192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74" name="AutoShape 45"/>
            <p:cNvCxnSpPr>
              <a:cxnSpLocks noChangeShapeType="1"/>
              <a:stCxn id="23564" idx="7"/>
              <a:endCxn id="23563" idx="3"/>
            </p:cNvCxnSpPr>
            <p:nvPr/>
          </p:nvCxnSpPr>
          <p:spPr bwMode="auto">
            <a:xfrm flipV="1">
              <a:off x="4100" y="2906"/>
              <a:ext cx="680" cy="428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75" name="AutoShape 46"/>
            <p:cNvCxnSpPr>
              <a:cxnSpLocks noChangeShapeType="1"/>
              <a:stCxn id="23566" idx="1"/>
              <a:endCxn id="23563" idx="5"/>
            </p:cNvCxnSpPr>
            <p:nvPr/>
          </p:nvCxnSpPr>
          <p:spPr bwMode="auto">
            <a:xfrm flipH="1" flipV="1">
              <a:off x="4916" y="2906"/>
              <a:ext cx="296" cy="332"/>
            </a:xfrm>
            <a:prstGeom prst="straightConnector1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76" name="AutoShape 47"/>
            <p:cNvCxnSpPr>
              <a:cxnSpLocks noChangeShapeType="1"/>
              <a:stCxn id="23567" idx="7"/>
              <a:endCxn id="23566" idx="3"/>
            </p:cNvCxnSpPr>
            <p:nvPr/>
          </p:nvCxnSpPr>
          <p:spPr bwMode="auto">
            <a:xfrm flipV="1">
              <a:off x="5012" y="3386"/>
              <a:ext cx="200" cy="284"/>
            </a:xfrm>
            <a:prstGeom prst="straightConnector1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3577" name="Text Box 48"/>
            <p:cNvSpPr txBox="1">
              <a:spLocks noChangeArrowheads="1"/>
            </p:cNvSpPr>
            <p:nvPr/>
          </p:nvSpPr>
          <p:spPr bwMode="auto">
            <a:xfrm>
              <a:off x="4119" y="2697"/>
              <a:ext cx="195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1800">
                  <a:ea typeface="新細明體" pitchFamily="18" charset="-120"/>
                </a:rPr>
                <a:t>8</a:t>
              </a:r>
            </a:p>
          </p:txBody>
        </p:sp>
        <p:sp>
          <p:nvSpPr>
            <p:cNvPr id="23578" name="Text Box 49"/>
            <p:cNvSpPr txBox="1">
              <a:spLocks noChangeArrowheads="1"/>
            </p:cNvSpPr>
            <p:nvPr/>
          </p:nvSpPr>
          <p:spPr bwMode="auto">
            <a:xfrm>
              <a:off x="5093" y="2880"/>
              <a:ext cx="195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1800">
                  <a:solidFill>
                    <a:schemeClr val="tx2"/>
                  </a:solidFill>
                  <a:ea typeface="新細明體" pitchFamily="18" charset="-120"/>
                </a:rPr>
                <a:t>4</a:t>
              </a:r>
            </a:p>
          </p:txBody>
        </p:sp>
        <p:sp>
          <p:nvSpPr>
            <p:cNvPr id="23579" name="Text Box 50"/>
            <p:cNvSpPr txBox="1">
              <a:spLocks noChangeArrowheads="1"/>
            </p:cNvSpPr>
            <p:nvPr/>
          </p:nvSpPr>
          <p:spPr bwMode="auto">
            <a:xfrm>
              <a:off x="3269" y="3232"/>
              <a:ext cx="195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1800">
                  <a:solidFill>
                    <a:schemeClr val="tx2"/>
                  </a:solidFill>
                  <a:ea typeface="新細明體" pitchFamily="18" charset="-120"/>
                </a:rPr>
                <a:t>2</a:t>
              </a:r>
            </a:p>
          </p:txBody>
        </p:sp>
        <p:sp>
          <p:nvSpPr>
            <p:cNvPr id="23580" name="Text Box 51"/>
            <p:cNvSpPr txBox="1">
              <a:spLocks noChangeArrowheads="1"/>
            </p:cNvSpPr>
            <p:nvPr/>
          </p:nvSpPr>
          <p:spPr bwMode="auto">
            <a:xfrm>
              <a:off x="4469" y="3312"/>
              <a:ext cx="195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1800">
                  <a:solidFill>
                    <a:schemeClr val="tx2"/>
                  </a:solidFill>
                  <a:ea typeface="新細明體" pitchFamily="18" charset="-120"/>
                </a:rPr>
                <a:t>3</a:t>
              </a:r>
            </a:p>
          </p:txBody>
        </p:sp>
        <p:sp>
          <p:nvSpPr>
            <p:cNvPr id="23581" name="Text Box 52"/>
            <p:cNvSpPr txBox="1">
              <a:spLocks noChangeArrowheads="1"/>
            </p:cNvSpPr>
            <p:nvPr/>
          </p:nvSpPr>
          <p:spPr bwMode="auto">
            <a:xfrm>
              <a:off x="3639" y="3177"/>
              <a:ext cx="195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1800">
                  <a:solidFill>
                    <a:schemeClr val="tx2"/>
                  </a:solidFill>
                  <a:ea typeface="新細明體" pitchFamily="18" charset="-120"/>
                </a:rPr>
                <a:t>6</a:t>
              </a:r>
            </a:p>
          </p:txBody>
        </p:sp>
        <p:sp>
          <p:nvSpPr>
            <p:cNvPr id="23582" name="Text Box 53"/>
            <p:cNvSpPr txBox="1">
              <a:spLocks noChangeArrowheads="1"/>
            </p:cNvSpPr>
            <p:nvPr/>
          </p:nvSpPr>
          <p:spPr bwMode="auto">
            <a:xfrm>
              <a:off x="4042" y="3801"/>
              <a:ext cx="195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1800">
                  <a:ea typeface="新細明體" pitchFamily="18" charset="-120"/>
                </a:rPr>
                <a:t>7</a:t>
              </a:r>
            </a:p>
          </p:txBody>
        </p:sp>
        <p:sp>
          <p:nvSpPr>
            <p:cNvPr id="23583" name="Text Box 54"/>
            <p:cNvSpPr txBox="1">
              <a:spLocks noChangeArrowheads="1"/>
            </p:cNvSpPr>
            <p:nvPr/>
          </p:nvSpPr>
          <p:spPr bwMode="auto">
            <a:xfrm>
              <a:off x="5114" y="3462"/>
              <a:ext cx="195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1800">
                  <a:solidFill>
                    <a:schemeClr val="tx2"/>
                  </a:solidFill>
                  <a:ea typeface="新細明體" pitchFamily="18" charset="-120"/>
                </a:rPr>
                <a:t>7</a:t>
              </a:r>
            </a:p>
          </p:txBody>
        </p:sp>
        <p:sp>
          <p:nvSpPr>
            <p:cNvPr id="23584" name="Text Box 55"/>
            <p:cNvSpPr txBox="1">
              <a:spLocks noChangeArrowheads="1"/>
            </p:cNvSpPr>
            <p:nvPr/>
          </p:nvSpPr>
          <p:spPr bwMode="auto">
            <a:xfrm>
              <a:off x="4469" y="3072"/>
              <a:ext cx="195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1800">
                  <a:ea typeface="新細明體" pitchFamily="18" charset="-120"/>
                </a:rPr>
                <a:t>9</a:t>
              </a:r>
            </a:p>
          </p:txBody>
        </p:sp>
        <p:sp>
          <p:nvSpPr>
            <p:cNvPr id="23585" name="Text Box 56"/>
            <p:cNvSpPr txBox="1">
              <a:spLocks noChangeArrowheads="1"/>
            </p:cNvSpPr>
            <p:nvPr/>
          </p:nvSpPr>
          <p:spPr bwMode="auto">
            <a:xfrm>
              <a:off x="3769" y="3532"/>
              <a:ext cx="195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1800">
                  <a:ea typeface="新細明體" pitchFamily="18" charset="-120"/>
                </a:rPr>
                <a:t>8</a:t>
              </a:r>
            </a:p>
          </p:txBody>
        </p:sp>
        <p:sp>
          <p:nvSpPr>
            <p:cNvPr id="23586" name="Text Box 57"/>
            <p:cNvSpPr txBox="1">
              <a:spLocks noChangeArrowheads="1"/>
            </p:cNvSpPr>
            <p:nvPr/>
          </p:nvSpPr>
          <p:spPr bwMode="auto">
            <a:xfrm>
              <a:off x="3792" y="2995"/>
              <a:ext cx="26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2000" b="1" i="1">
                  <a:solidFill>
                    <a:schemeClr val="tx2"/>
                  </a:solidFill>
                  <a:latin typeface="Times New Roman" panose="02020603050405020304" pitchFamily="18" charset="0"/>
                  <a:ea typeface="新細明體" pitchFamily="18" charset="-120"/>
                </a:rPr>
                <a:t>C</a:t>
              </a:r>
              <a:endParaRPr lang="en-US" altLang="zh-TW" sz="2000" b="1" i="1" baseline="-25000">
                <a:solidFill>
                  <a:schemeClr val="tx2"/>
                </a:solidFill>
                <a:latin typeface="Times New Roman" panose="02020603050405020304" pitchFamily="18" charset="0"/>
                <a:ea typeface="新細明體" pitchFamily="18" charset="-120"/>
              </a:endParaRPr>
            </a:p>
          </p:txBody>
        </p:sp>
        <p:sp>
          <p:nvSpPr>
            <p:cNvPr id="23587" name="Text Box 58"/>
            <p:cNvSpPr txBox="1">
              <a:spLocks noChangeArrowheads="1"/>
            </p:cNvSpPr>
            <p:nvPr/>
          </p:nvSpPr>
          <p:spPr bwMode="auto">
            <a:xfrm>
              <a:off x="4925" y="3357"/>
              <a:ext cx="18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1800" b="1" i="1">
                  <a:solidFill>
                    <a:schemeClr val="tx2"/>
                  </a:solidFill>
                  <a:latin typeface="Times New Roman" panose="02020603050405020304" pitchFamily="18" charset="0"/>
                  <a:ea typeface="新細明體" pitchFamily="18" charset="-120"/>
                </a:rPr>
                <a:t>e</a:t>
              </a:r>
            </a:p>
          </p:txBody>
        </p:sp>
        <p:sp>
          <p:nvSpPr>
            <p:cNvPr id="23588" name="Text Box 59"/>
            <p:cNvSpPr txBox="1">
              <a:spLocks noChangeArrowheads="1"/>
            </p:cNvSpPr>
            <p:nvPr/>
          </p:nvSpPr>
          <p:spPr bwMode="auto">
            <a:xfrm>
              <a:off x="3852" y="2751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1800" b="1" i="1">
                  <a:latin typeface="Times New Roman" panose="02020603050405020304" pitchFamily="18" charset="0"/>
                  <a:ea typeface="新細明體" pitchFamily="18" charset="-120"/>
                </a:rPr>
                <a:t>f</a:t>
              </a:r>
            </a:p>
          </p:txBody>
        </p:sp>
      </p:grpSp>
      <p:sp>
        <p:nvSpPr>
          <p:cNvPr id="23560" name="AutoShape 60"/>
          <p:cNvSpPr>
            <a:spLocks noChangeArrowheads="1"/>
          </p:cNvSpPr>
          <p:nvPr/>
        </p:nvSpPr>
        <p:spPr bwMode="auto">
          <a:xfrm>
            <a:off x="7296150" y="3792538"/>
            <a:ext cx="368300" cy="457200"/>
          </a:xfrm>
          <a:prstGeom prst="downArrow">
            <a:avLst>
              <a:gd name="adj1" fmla="val 50000"/>
              <a:gd name="adj2" fmla="val 31034"/>
            </a:avLst>
          </a:prstGeom>
          <a:solidFill>
            <a:srgbClr val="DDDDDD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561" name="Text Box 61"/>
          <p:cNvSpPr txBox="1">
            <a:spLocks noChangeArrowheads="1"/>
          </p:cNvSpPr>
          <p:nvPr/>
        </p:nvSpPr>
        <p:spPr bwMode="auto">
          <a:xfrm>
            <a:off x="7762876" y="3640139"/>
            <a:ext cx="260032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zh-TW" sz="1800">
                <a:ea typeface="新細明體" pitchFamily="18" charset="-120"/>
              </a:rPr>
              <a:t>Replacing </a:t>
            </a:r>
            <a:r>
              <a:rPr lang="en-US" altLang="zh-TW" sz="1800" b="1" i="1">
                <a:latin typeface="Times New Roman" panose="02020603050405020304" pitchFamily="18" charset="0"/>
                <a:ea typeface="新細明體" pitchFamily="18" charset="-120"/>
              </a:rPr>
              <a:t>f</a:t>
            </a:r>
            <a:r>
              <a:rPr lang="en-US" altLang="zh-TW" sz="1800">
                <a:ea typeface="新細明體" pitchFamily="18" charset="-120"/>
              </a:rPr>
              <a:t> with </a:t>
            </a:r>
            <a:r>
              <a:rPr lang="en-US" altLang="zh-TW" sz="1800" b="1" i="1">
                <a:latin typeface="Times New Roman" panose="02020603050405020304" pitchFamily="18" charset="0"/>
                <a:ea typeface="新細明體" pitchFamily="18" charset="-120"/>
              </a:rPr>
              <a:t>e </a:t>
            </a:r>
            <a:r>
              <a:rPr lang="en-US" altLang="zh-TW" sz="1800">
                <a:ea typeface="新細明體" pitchFamily="18" charset="-120"/>
              </a:rPr>
              <a:t>yields</a:t>
            </a:r>
            <a:br>
              <a:rPr lang="en-US" altLang="zh-TW" sz="1800">
                <a:ea typeface="新細明體" pitchFamily="18" charset="-120"/>
              </a:rPr>
            </a:br>
            <a:r>
              <a:rPr lang="en-US" altLang="zh-TW" sz="1800">
                <a:ea typeface="新細明體" pitchFamily="18" charset="-120"/>
              </a:rPr>
              <a:t>a better spanning tree </a:t>
            </a:r>
          </a:p>
        </p:txBody>
      </p:sp>
    </p:spTree>
    <p:extLst>
      <p:ext uri="{BB962C8B-B14F-4D97-AF65-F5344CB8AC3E}">
        <p14:creationId xmlns:p14="http://schemas.microsoft.com/office/powerpoint/2010/main" val="196848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Partition Property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579" name="Rectangle 9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1141410" y="2249485"/>
                <a:ext cx="5443540" cy="4434344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altLang="zh-TW" dirty="0" smtClean="0"/>
                  <a:t>Partition Property:</a:t>
                </a:r>
              </a:p>
              <a:p>
                <a:pPr lvl="1"/>
                <a:r>
                  <a:rPr lang="en-US" altLang="zh-TW" dirty="0" smtClean="0"/>
                  <a:t>Consider a partition of the vertices of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altLang="zh-TW" dirty="0" smtClean="0"/>
                  <a:t> into subsets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altLang="zh-TW" dirty="0" smtClean="0"/>
                  <a:t> and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altLang="zh-TW" dirty="0" smtClean="0"/>
              </a:p>
              <a:p>
                <a:pPr lvl="1"/>
                <a:r>
                  <a:rPr lang="en-US" altLang="zh-TW" dirty="0" smtClean="0"/>
                  <a:t>Let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altLang="zh-TW" dirty="0" smtClean="0"/>
                  <a:t> be an edge of minimum weight across the partition</a:t>
                </a:r>
              </a:p>
              <a:p>
                <a:pPr lvl="1"/>
                <a:r>
                  <a:rPr lang="en-US" altLang="zh-TW" dirty="0" smtClean="0"/>
                  <a:t>There is a minimum spanning tree of G containing edge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endParaRPr lang="en-US" altLang="zh-TW" dirty="0" smtClean="0"/>
              </a:p>
              <a:p>
                <a:r>
                  <a:rPr lang="en-US" altLang="zh-TW" dirty="0" smtClean="0"/>
                  <a:t>Proof:</a:t>
                </a:r>
              </a:p>
              <a:p>
                <a:pPr lvl="1"/>
                <a:r>
                  <a:rPr lang="en-US" altLang="zh-TW" dirty="0" smtClean="0"/>
                  <a:t>Let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altLang="zh-TW" dirty="0" smtClean="0"/>
                  <a:t> be an MST of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altLang="zh-TW" dirty="0" smtClean="0"/>
              </a:p>
              <a:p>
                <a:pPr lvl="1"/>
                <a:r>
                  <a:rPr lang="en-US" altLang="zh-TW" dirty="0" smtClean="0"/>
                  <a:t>If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altLang="zh-TW" dirty="0" smtClean="0"/>
                  <a:t> does not contain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altLang="zh-TW" dirty="0" smtClean="0"/>
                  <a:t>, consider the cycle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TW" dirty="0" smtClean="0"/>
                  <a:t>formed by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altLang="zh-TW" dirty="0" smtClean="0"/>
                  <a:t> with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altLang="zh-TW" dirty="0" smtClean="0"/>
                  <a:t> and let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altLang="zh-TW" dirty="0" smtClean="0"/>
                  <a:t> be an edge of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altLang="zh-TW" dirty="0" smtClean="0"/>
                  <a:t> across the partition</a:t>
                </a:r>
              </a:p>
              <a:p>
                <a:pPr lvl="1"/>
                <a:r>
                  <a:rPr lang="en-US" altLang="zh-TW" dirty="0" smtClean="0"/>
                  <a:t>By the cycle property,</a:t>
                </a:r>
                <a:br>
                  <a:rPr lang="en-US" altLang="zh-TW" dirty="0" smtClean="0"/>
                </a:br>
                <a:r>
                  <a:rPr lang="en-US" altLang="zh-TW" dirty="0" smtClean="0"/>
                  <a:t>		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𝑤𝑒𝑖𝑔h𝑡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𝑤𝑒𝑖𝑔h𝑡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TW" dirty="0" smtClean="0"/>
              </a:p>
              <a:p>
                <a:pPr lvl="1"/>
                <a:r>
                  <a:rPr lang="en-US" altLang="zh-TW" dirty="0" smtClean="0"/>
                  <a:t>Thus,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𝑤𝑒𝑖𝑔h𝑡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𝑤𝑒𝑖𝑔h𝑡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</m:oMath>
                </a14:m>
                <a:endParaRPr lang="en-US" altLang="zh-TW" dirty="0" smtClean="0"/>
              </a:p>
              <a:p>
                <a:pPr lvl="1"/>
                <a:r>
                  <a:rPr lang="en-US" altLang="zh-TW" dirty="0" smtClean="0"/>
                  <a:t>We obtain another MST by replacing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altLang="zh-TW" dirty="0" smtClean="0"/>
                  <a:t> with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endParaRPr lang="en-US" altLang="zh-TW" dirty="0"/>
              </a:p>
            </p:txBody>
          </p:sp>
        </mc:Choice>
        <mc:Fallback xmlns="">
          <p:sp>
            <p:nvSpPr>
              <p:cNvPr id="24579" name="Rectangle 9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141410" y="2249485"/>
                <a:ext cx="5443540" cy="4434344"/>
              </a:xfrm>
              <a:blipFill rotWithShape="0">
                <a:blip r:embed="rId2"/>
                <a:stretch>
                  <a:fillRect l="-1344" t="-17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614" name="AutoShape 36"/>
          <p:cNvSpPr>
            <a:spLocks noChangeArrowheads="1"/>
          </p:cNvSpPr>
          <p:nvPr/>
        </p:nvSpPr>
        <p:spPr bwMode="auto">
          <a:xfrm>
            <a:off x="7480300" y="3657600"/>
            <a:ext cx="368300" cy="457200"/>
          </a:xfrm>
          <a:prstGeom prst="downArrow">
            <a:avLst>
              <a:gd name="adj1" fmla="val 50000"/>
              <a:gd name="adj2" fmla="val 31034"/>
            </a:avLst>
          </a:prstGeom>
          <a:solidFill>
            <a:srgbClr val="DDDDDD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6" name="Group 5"/>
          <p:cNvGrpSpPr/>
          <p:nvPr/>
        </p:nvGrpSpPr>
        <p:grpSpPr>
          <a:xfrm>
            <a:off x="6781801" y="4191000"/>
            <a:ext cx="3584574" cy="2284413"/>
            <a:chOff x="6781801" y="4191000"/>
            <a:chExt cx="3584574" cy="2284413"/>
          </a:xfrm>
        </p:grpSpPr>
        <p:sp>
          <p:nvSpPr>
            <p:cNvPr id="24582" name="Freeform 2"/>
            <p:cNvSpPr>
              <a:spLocks/>
            </p:cNvSpPr>
            <p:nvPr/>
          </p:nvSpPr>
          <p:spPr bwMode="auto">
            <a:xfrm>
              <a:off x="9072563" y="4191000"/>
              <a:ext cx="1293812" cy="2133600"/>
            </a:xfrm>
            <a:custGeom>
              <a:avLst/>
              <a:gdLst>
                <a:gd name="T0" fmla="*/ 30241863 w 815"/>
                <a:gd name="T1" fmla="*/ 1882557513 h 1344"/>
                <a:gd name="T2" fmla="*/ 619958198 w 815"/>
                <a:gd name="T3" fmla="*/ 2147483647 h 1344"/>
                <a:gd name="T4" fmla="*/ 1496972234 w 815"/>
                <a:gd name="T5" fmla="*/ 2147483647 h 1344"/>
                <a:gd name="T6" fmla="*/ 2048885446 w 815"/>
                <a:gd name="T7" fmla="*/ 1754028750 h 1344"/>
                <a:gd name="T8" fmla="*/ 1527214097 w 815"/>
                <a:gd name="T9" fmla="*/ 657761575 h 1344"/>
                <a:gd name="T10" fmla="*/ 378023291 w 815"/>
                <a:gd name="T11" fmla="*/ 204133450 h 1344"/>
                <a:gd name="T12" fmla="*/ 30241863 w 815"/>
                <a:gd name="T13" fmla="*/ 1882557513 h 13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15"/>
                <a:gd name="T22" fmla="*/ 0 h 1344"/>
                <a:gd name="T23" fmla="*/ 815 w 815"/>
                <a:gd name="T24" fmla="*/ 1344 h 134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15" h="1344">
                  <a:moveTo>
                    <a:pt x="12" y="747"/>
                  </a:moveTo>
                  <a:cubicBezTo>
                    <a:pt x="24" y="891"/>
                    <a:pt x="149" y="1218"/>
                    <a:pt x="246" y="1281"/>
                  </a:cubicBezTo>
                  <a:cubicBezTo>
                    <a:pt x="343" y="1344"/>
                    <a:pt x="500" y="1222"/>
                    <a:pt x="594" y="1125"/>
                  </a:cubicBezTo>
                  <a:cubicBezTo>
                    <a:pt x="688" y="1028"/>
                    <a:pt x="811" y="840"/>
                    <a:pt x="813" y="696"/>
                  </a:cubicBezTo>
                  <a:cubicBezTo>
                    <a:pt x="815" y="552"/>
                    <a:pt x="716" y="363"/>
                    <a:pt x="606" y="261"/>
                  </a:cubicBezTo>
                  <a:cubicBezTo>
                    <a:pt x="496" y="159"/>
                    <a:pt x="249" y="0"/>
                    <a:pt x="150" y="81"/>
                  </a:cubicBezTo>
                  <a:cubicBezTo>
                    <a:pt x="51" y="162"/>
                    <a:pt x="0" y="603"/>
                    <a:pt x="12" y="747"/>
                  </a:cubicBezTo>
                  <a:close/>
                </a:path>
              </a:pathLst>
            </a:custGeom>
            <a:solidFill>
              <a:srgbClr val="FFFFFF">
                <a:alpha val="50196"/>
              </a:srgbClr>
            </a:solidFill>
            <a:ln>
              <a:noFill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83" name="Freeform 3"/>
            <p:cNvSpPr>
              <a:spLocks/>
            </p:cNvSpPr>
            <p:nvPr/>
          </p:nvSpPr>
          <p:spPr bwMode="auto">
            <a:xfrm>
              <a:off x="6781801" y="4564063"/>
              <a:ext cx="1685925" cy="1911350"/>
            </a:xfrm>
            <a:custGeom>
              <a:avLst/>
              <a:gdLst>
                <a:gd name="T0" fmla="*/ 83165950 w 1062"/>
                <a:gd name="T1" fmla="*/ 1343244075 h 1204"/>
                <a:gd name="T2" fmla="*/ 461189388 w 1062"/>
                <a:gd name="T3" fmla="*/ 2147483647 h 1204"/>
                <a:gd name="T4" fmla="*/ 2147483647 w 1062"/>
                <a:gd name="T5" fmla="*/ 1509574388 h 1204"/>
                <a:gd name="T6" fmla="*/ 960180325 w 1062"/>
                <a:gd name="T7" fmla="*/ 27722513 h 1204"/>
                <a:gd name="T8" fmla="*/ 83165950 w 1062"/>
                <a:gd name="T9" fmla="*/ 1343244075 h 12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62"/>
                <a:gd name="T16" fmla="*/ 0 h 1204"/>
                <a:gd name="T17" fmla="*/ 1062 w 1062"/>
                <a:gd name="T18" fmla="*/ 1204 h 12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62" h="1204">
                  <a:moveTo>
                    <a:pt x="33" y="533"/>
                  </a:moveTo>
                  <a:cubicBezTo>
                    <a:pt x="0" y="730"/>
                    <a:pt x="17" y="1182"/>
                    <a:pt x="183" y="1193"/>
                  </a:cubicBezTo>
                  <a:cubicBezTo>
                    <a:pt x="349" y="1204"/>
                    <a:pt x="996" y="796"/>
                    <a:pt x="1029" y="599"/>
                  </a:cubicBezTo>
                  <a:cubicBezTo>
                    <a:pt x="1062" y="402"/>
                    <a:pt x="547" y="22"/>
                    <a:pt x="381" y="11"/>
                  </a:cubicBezTo>
                  <a:cubicBezTo>
                    <a:pt x="215" y="0"/>
                    <a:pt x="66" y="336"/>
                    <a:pt x="33" y="533"/>
                  </a:cubicBezTo>
                  <a:close/>
                </a:path>
              </a:pathLst>
            </a:custGeom>
            <a:solidFill>
              <a:srgbClr val="FFFFFF">
                <a:alpha val="50196"/>
              </a:srgbClr>
            </a:solidFill>
            <a:ln>
              <a:noFill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84" name="Text Box 4"/>
            <p:cNvSpPr txBox="1">
              <a:spLocks noChangeArrowheads="1"/>
            </p:cNvSpPr>
            <p:nvPr/>
          </p:nvSpPr>
          <p:spPr bwMode="auto">
            <a:xfrm>
              <a:off x="7215188" y="4191001"/>
              <a:ext cx="3175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1800" b="1" i="1">
                  <a:latin typeface="Times New Roman" panose="02020603050405020304" pitchFamily="18" charset="0"/>
                  <a:ea typeface="新細明體" pitchFamily="18" charset="-120"/>
                </a:rPr>
                <a:t>U</a:t>
              </a:r>
            </a:p>
          </p:txBody>
        </p:sp>
        <p:sp>
          <p:nvSpPr>
            <p:cNvPr id="24585" name="Text Box 5"/>
            <p:cNvSpPr txBox="1">
              <a:spLocks noChangeArrowheads="1"/>
            </p:cNvSpPr>
            <p:nvPr/>
          </p:nvSpPr>
          <p:spPr bwMode="auto">
            <a:xfrm>
              <a:off x="9805988" y="4191001"/>
              <a:ext cx="3175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1800" b="1" i="1">
                  <a:latin typeface="Times New Roman" panose="02020603050405020304" pitchFamily="18" charset="0"/>
                  <a:ea typeface="新細明體" pitchFamily="18" charset="-120"/>
                </a:rPr>
                <a:t>V</a:t>
              </a:r>
            </a:p>
          </p:txBody>
        </p:sp>
        <p:sp>
          <p:nvSpPr>
            <p:cNvPr id="24615" name="Oval 37"/>
            <p:cNvSpPr>
              <a:spLocks noChangeArrowheads="1"/>
            </p:cNvSpPr>
            <p:nvPr/>
          </p:nvSpPr>
          <p:spPr bwMode="auto">
            <a:xfrm>
              <a:off x="7315200" y="4710113"/>
              <a:ext cx="304800" cy="304800"/>
            </a:xfrm>
            <a:prstGeom prst="ellipse">
              <a:avLst/>
            </a:prstGeom>
            <a:solidFill>
              <a:schemeClr val="accent4"/>
            </a:solidFill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616" name="Oval 38"/>
            <p:cNvSpPr>
              <a:spLocks noChangeArrowheads="1"/>
            </p:cNvSpPr>
            <p:nvPr/>
          </p:nvSpPr>
          <p:spPr bwMode="auto">
            <a:xfrm>
              <a:off x="9296400" y="4405313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617" name="Oval 39"/>
            <p:cNvSpPr>
              <a:spLocks noChangeArrowheads="1"/>
            </p:cNvSpPr>
            <p:nvPr/>
          </p:nvSpPr>
          <p:spPr bwMode="auto">
            <a:xfrm>
              <a:off x="8001000" y="5319713"/>
              <a:ext cx="304800" cy="304800"/>
            </a:xfrm>
            <a:prstGeom prst="ellipse">
              <a:avLst/>
            </a:prstGeom>
            <a:solidFill>
              <a:schemeClr val="accent4"/>
            </a:solidFill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618" name="Oval 40"/>
            <p:cNvSpPr>
              <a:spLocks noChangeArrowheads="1"/>
            </p:cNvSpPr>
            <p:nvPr/>
          </p:nvSpPr>
          <p:spPr bwMode="auto">
            <a:xfrm>
              <a:off x="7010400" y="6005513"/>
              <a:ext cx="304800" cy="304800"/>
            </a:xfrm>
            <a:prstGeom prst="ellipse">
              <a:avLst/>
            </a:prstGeom>
            <a:solidFill>
              <a:schemeClr val="accent4"/>
            </a:solidFill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619" name="Oval 41"/>
            <p:cNvSpPr>
              <a:spLocks noChangeArrowheads="1"/>
            </p:cNvSpPr>
            <p:nvPr/>
          </p:nvSpPr>
          <p:spPr bwMode="auto">
            <a:xfrm>
              <a:off x="9982200" y="5167313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620" name="Oval 42"/>
            <p:cNvSpPr>
              <a:spLocks noChangeArrowheads="1"/>
            </p:cNvSpPr>
            <p:nvPr/>
          </p:nvSpPr>
          <p:spPr bwMode="auto">
            <a:xfrm>
              <a:off x="9448800" y="5853113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cxnSp>
          <p:nvCxnSpPr>
            <p:cNvPr id="24621" name="AutoShape 43"/>
            <p:cNvCxnSpPr>
              <a:cxnSpLocks noChangeShapeType="1"/>
              <a:stCxn id="24615" idx="5"/>
              <a:endCxn id="24617" idx="1"/>
            </p:cNvCxnSpPr>
            <p:nvPr/>
          </p:nvCxnSpPr>
          <p:spPr bwMode="auto">
            <a:xfrm>
              <a:off x="7575550" y="4979988"/>
              <a:ext cx="469900" cy="374650"/>
            </a:xfrm>
            <a:prstGeom prst="straightConnector1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622" name="AutoShape 44"/>
            <p:cNvCxnSpPr>
              <a:cxnSpLocks noChangeShapeType="1"/>
              <a:stCxn id="24617" idx="3"/>
              <a:endCxn id="24618" idx="7"/>
            </p:cNvCxnSpPr>
            <p:nvPr/>
          </p:nvCxnSpPr>
          <p:spPr bwMode="auto">
            <a:xfrm flipH="1">
              <a:off x="7270750" y="5589588"/>
              <a:ext cx="774700" cy="4508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623" name="AutoShape 45"/>
            <p:cNvCxnSpPr>
              <a:cxnSpLocks noChangeShapeType="1"/>
              <a:stCxn id="24615" idx="3"/>
              <a:endCxn id="24618" idx="0"/>
            </p:cNvCxnSpPr>
            <p:nvPr/>
          </p:nvCxnSpPr>
          <p:spPr bwMode="auto">
            <a:xfrm flipH="1">
              <a:off x="7162800" y="4979988"/>
              <a:ext cx="196850" cy="1016000"/>
            </a:xfrm>
            <a:prstGeom prst="straightConnector1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624" name="AutoShape 46"/>
            <p:cNvCxnSpPr>
              <a:cxnSpLocks noChangeShapeType="1"/>
              <a:stCxn id="24617" idx="6"/>
              <a:endCxn id="24620" idx="1"/>
            </p:cNvCxnSpPr>
            <p:nvPr/>
          </p:nvCxnSpPr>
          <p:spPr bwMode="auto">
            <a:xfrm>
              <a:off x="8315326" y="5472114"/>
              <a:ext cx="1177925" cy="415925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625" name="AutoShape 47"/>
            <p:cNvCxnSpPr>
              <a:cxnSpLocks noChangeShapeType="1"/>
              <a:stCxn id="24618" idx="6"/>
              <a:endCxn id="24620" idx="2"/>
            </p:cNvCxnSpPr>
            <p:nvPr/>
          </p:nvCxnSpPr>
          <p:spPr bwMode="auto">
            <a:xfrm flipV="1">
              <a:off x="7324725" y="6005513"/>
              <a:ext cx="2114550" cy="152400"/>
            </a:xfrm>
            <a:prstGeom prst="straightConnector1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626" name="AutoShape 48"/>
            <p:cNvCxnSpPr>
              <a:cxnSpLocks noChangeShapeType="1"/>
              <a:stCxn id="24615" idx="6"/>
              <a:endCxn id="24616" idx="2"/>
            </p:cNvCxnSpPr>
            <p:nvPr/>
          </p:nvCxnSpPr>
          <p:spPr bwMode="auto">
            <a:xfrm flipV="1">
              <a:off x="7629525" y="4557713"/>
              <a:ext cx="1657350" cy="30480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627" name="AutoShape 49"/>
            <p:cNvCxnSpPr>
              <a:cxnSpLocks noChangeShapeType="1"/>
              <a:stCxn id="24617" idx="7"/>
              <a:endCxn id="24616" idx="3"/>
            </p:cNvCxnSpPr>
            <p:nvPr/>
          </p:nvCxnSpPr>
          <p:spPr bwMode="auto">
            <a:xfrm flipV="1">
              <a:off x="8261350" y="4675188"/>
              <a:ext cx="1079500" cy="67945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628" name="AutoShape 50"/>
            <p:cNvCxnSpPr>
              <a:cxnSpLocks noChangeShapeType="1"/>
              <a:stCxn id="24619" idx="1"/>
              <a:endCxn id="24616" idx="5"/>
            </p:cNvCxnSpPr>
            <p:nvPr/>
          </p:nvCxnSpPr>
          <p:spPr bwMode="auto">
            <a:xfrm flipH="1" flipV="1">
              <a:off x="9556750" y="4675188"/>
              <a:ext cx="469900" cy="527050"/>
            </a:xfrm>
            <a:prstGeom prst="straightConnector1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629" name="AutoShape 51"/>
            <p:cNvCxnSpPr>
              <a:cxnSpLocks noChangeShapeType="1"/>
              <a:stCxn id="24620" idx="7"/>
              <a:endCxn id="24619" idx="3"/>
            </p:cNvCxnSpPr>
            <p:nvPr/>
          </p:nvCxnSpPr>
          <p:spPr bwMode="auto">
            <a:xfrm flipV="1">
              <a:off x="9709150" y="5437188"/>
              <a:ext cx="317500" cy="450850"/>
            </a:xfrm>
            <a:prstGeom prst="straightConnector1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4630" name="Text Box 52"/>
            <p:cNvSpPr txBox="1">
              <a:spLocks noChangeArrowheads="1"/>
            </p:cNvSpPr>
            <p:nvPr/>
          </p:nvSpPr>
          <p:spPr bwMode="auto">
            <a:xfrm>
              <a:off x="8291513" y="4343400"/>
              <a:ext cx="309562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1800">
                  <a:ea typeface="新細明體" pitchFamily="18" charset="-120"/>
                </a:rPr>
                <a:t>7</a:t>
              </a:r>
            </a:p>
          </p:txBody>
        </p:sp>
        <p:sp>
          <p:nvSpPr>
            <p:cNvPr id="24631" name="Text Box 53"/>
            <p:cNvSpPr txBox="1">
              <a:spLocks noChangeArrowheads="1"/>
            </p:cNvSpPr>
            <p:nvPr/>
          </p:nvSpPr>
          <p:spPr bwMode="auto">
            <a:xfrm>
              <a:off x="9837738" y="4633913"/>
              <a:ext cx="309562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1800">
                  <a:solidFill>
                    <a:schemeClr val="tx2"/>
                  </a:solidFill>
                  <a:ea typeface="新細明體" pitchFamily="18" charset="-120"/>
                </a:rPr>
                <a:t>4</a:t>
              </a:r>
            </a:p>
          </p:txBody>
        </p:sp>
        <p:sp>
          <p:nvSpPr>
            <p:cNvPr id="24632" name="Text Box 54"/>
            <p:cNvSpPr txBox="1">
              <a:spLocks noChangeArrowheads="1"/>
            </p:cNvSpPr>
            <p:nvPr/>
          </p:nvSpPr>
          <p:spPr bwMode="auto">
            <a:xfrm>
              <a:off x="6942138" y="5192713"/>
              <a:ext cx="309562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1800">
                  <a:solidFill>
                    <a:schemeClr val="tx2"/>
                  </a:solidFill>
                  <a:ea typeface="新細明體" pitchFamily="18" charset="-120"/>
                </a:rPr>
                <a:t>2</a:t>
              </a:r>
            </a:p>
          </p:txBody>
        </p:sp>
        <p:sp>
          <p:nvSpPr>
            <p:cNvPr id="24633" name="Text Box 55"/>
            <p:cNvSpPr txBox="1">
              <a:spLocks noChangeArrowheads="1"/>
            </p:cNvSpPr>
            <p:nvPr/>
          </p:nvSpPr>
          <p:spPr bwMode="auto">
            <a:xfrm>
              <a:off x="8847138" y="5319713"/>
              <a:ext cx="309562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1800">
                  <a:ea typeface="新細明體" pitchFamily="18" charset="-120"/>
                </a:rPr>
                <a:t>8</a:t>
              </a:r>
            </a:p>
          </p:txBody>
        </p:sp>
        <p:sp>
          <p:nvSpPr>
            <p:cNvPr id="24634" name="Text Box 56"/>
            <p:cNvSpPr txBox="1">
              <a:spLocks noChangeArrowheads="1"/>
            </p:cNvSpPr>
            <p:nvPr/>
          </p:nvSpPr>
          <p:spPr bwMode="auto">
            <a:xfrm>
              <a:off x="7529513" y="5105400"/>
              <a:ext cx="309562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1800">
                  <a:solidFill>
                    <a:schemeClr val="tx2"/>
                  </a:solidFill>
                  <a:ea typeface="新細明體" pitchFamily="18" charset="-120"/>
                </a:rPr>
                <a:t>5</a:t>
              </a:r>
            </a:p>
          </p:txBody>
        </p:sp>
        <p:sp>
          <p:nvSpPr>
            <p:cNvPr id="24635" name="Text Box 57"/>
            <p:cNvSpPr txBox="1">
              <a:spLocks noChangeArrowheads="1"/>
            </p:cNvSpPr>
            <p:nvPr/>
          </p:nvSpPr>
          <p:spPr bwMode="auto">
            <a:xfrm>
              <a:off x="8169276" y="6096000"/>
              <a:ext cx="309563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1800">
                  <a:solidFill>
                    <a:schemeClr val="tx2"/>
                  </a:solidFill>
                  <a:ea typeface="新細明體" pitchFamily="18" charset="-120"/>
                </a:rPr>
                <a:t>7</a:t>
              </a:r>
            </a:p>
          </p:txBody>
        </p:sp>
        <p:sp>
          <p:nvSpPr>
            <p:cNvPr id="24636" name="Text Box 58"/>
            <p:cNvSpPr txBox="1">
              <a:spLocks noChangeArrowheads="1"/>
            </p:cNvSpPr>
            <p:nvPr/>
          </p:nvSpPr>
          <p:spPr bwMode="auto">
            <a:xfrm>
              <a:off x="9829801" y="5653088"/>
              <a:ext cx="309563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1800">
                  <a:solidFill>
                    <a:schemeClr val="tx2"/>
                  </a:solidFill>
                  <a:ea typeface="新細明體" pitchFamily="18" charset="-120"/>
                </a:rPr>
                <a:t>3</a:t>
              </a:r>
            </a:p>
          </p:txBody>
        </p:sp>
        <p:sp>
          <p:nvSpPr>
            <p:cNvPr id="24637" name="Text Box 59"/>
            <p:cNvSpPr txBox="1">
              <a:spLocks noChangeArrowheads="1"/>
            </p:cNvSpPr>
            <p:nvPr/>
          </p:nvSpPr>
          <p:spPr bwMode="auto">
            <a:xfrm>
              <a:off x="8847138" y="4938713"/>
              <a:ext cx="309562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1800">
                  <a:ea typeface="新細明體" pitchFamily="18" charset="-120"/>
                </a:rPr>
                <a:t>9</a:t>
              </a:r>
            </a:p>
          </p:txBody>
        </p:sp>
        <p:sp>
          <p:nvSpPr>
            <p:cNvPr id="24638" name="Text Box 60"/>
            <p:cNvSpPr txBox="1">
              <a:spLocks noChangeArrowheads="1"/>
            </p:cNvSpPr>
            <p:nvPr/>
          </p:nvSpPr>
          <p:spPr bwMode="auto">
            <a:xfrm>
              <a:off x="7735888" y="5668963"/>
              <a:ext cx="309562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1800">
                  <a:ea typeface="新細明體" pitchFamily="18" charset="-120"/>
                </a:rPr>
                <a:t>8</a:t>
              </a:r>
            </a:p>
          </p:txBody>
        </p:sp>
        <p:sp>
          <p:nvSpPr>
            <p:cNvPr id="24639" name="Text Box 61"/>
            <p:cNvSpPr txBox="1">
              <a:spLocks noChangeArrowheads="1"/>
            </p:cNvSpPr>
            <p:nvPr/>
          </p:nvSpPr>
          <p:spPr bwMode="auto">
            <a:xfrm>
              <a:off x="8601075" y="5748338"/>
              <a:ext cx="2857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1800" b="1" i="1">
                  <a:solidFill>
                    <a:schemeClr val="tx2"/>
                  </a:solidFill>
                  <a:latin typeface="Times New Roman" panose="02020603050405020304" pitchFamily="18" charset="0"/>
                  <a:ea typeface="新細明體" pitchFamily="18" charset="-120"/>
                </a:rPr>
                <a:t>e</a:t>
              </a:r>
            </a:p>
          </p:txBody>
        </p:sp>
        <p:sp>
          <p:nvSpPr>
            <p:cNvPr id="24640" name="Text Box 62"/>
            <p:cNvSpPr txBox="1">
              <a:spLocks noChangeArrowheads="1"/>
            </p:cNvSpPr>
            <p:nvPr/>
          </p:nvSpPr>
          <p:spPr bwMode="auto">
            <a:xfrm>
              <a:off x="7870825" y="4419601"/>
              <a:ext cx="2984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1800" b="1" i="1">
                  <a:latin typeface="Times New Roman" panose="02020603050405020304" pitchFamily="18" charset="0"/>
                  <a:ea typeface="新細明體" pitchFamily="18" charset="-120"/>
                </a:rPr>
                <a:t>f</a:t>
              </a:r>
            </a:p>
          </p:txBody>
        </p:sp>
      </p:grpSp>
      <p:sp>
        <p:nvSpPr>
          <p:cNvPr id="24641" name="Text Box 63"/>
          <p:cNvSpPr txBox="1">
            <a:spLocks noChangeArrowheads="1"/>
          </p:cNvSpPr>
          <p:nvPr/>
        </p:nvSpPr>
        <p:spPr bwMode="auto">
          <a:xfrm>
            <a:off x="7890669" y="3559176"/>
            <a:ext cx="260032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zh-TW" sz="1800" dirty="0">
                <a:ea typeface="新細明體" pitchFamily="18" charset="-120"/>
              </a:rPr>
              <a:t>Replacing </a:t>
            </a:r>
            <a:r>
              <a:rPr lang="en-US" altLang="zh-TW" sz="1800" b="1" i="1" dirty="0">
                <a:latin typeface="Times New Roman" panose="02020603050405020304" pitchFamily="18" charset="0"/>
                <a:ea typeface="新細明體" pitchFamily="18" charset="-120"/>
              </a:rPr>
              <a:t>f</a:t>
            </a:r>
            <a:r>
              <a:rPr lang="en-US" altLang="zh-TW" sz="1800" dirty="0">
                <a:ea typeface="新細明體" pitchFamily="18" charset="-120"/>
              </a:rPr>
              <a:t> with </a:t>
            </a:r>
            <a:r>
              <a:rPr lang="en-US" altLang="zh-TW" sz="1800" b="1" i="1" dirty="0">
                <a:latin typeface="Times New Roman" panose="02020603050405020304" pitchFamily="18" charset="0"/>
                <a:ea typeface="新細明體" pitchFamily="18" charset="-120"/>
              </a:rPr>
              <a:t>e </a:t>
            </a:r>
            <a:r>
              <a:rPr lang="en-US" altLang="zh-TW" sz="1800" dirty="0">
                <a:ea typeface="新細明體" pitchFamily="18" charset="-120"/>
              </a:rPr>
              <a:t>yields</a:t>
            </a:r>
            <a:br>
              <a:rPr lang="en-US" altLang="zh-TW" sz="1800" dirty="0">
                <a:ea typeface="新細明體" pitchFamily="18" charset="-120"/>
              </a:rPr>
            </a:br>
            <a:r>
              <a:rPr lang="en-US" altLang="zh-TW" sz="1800" dirty="0">
                <a:ea typeface="新細明體" pitchFamily="18" charset="-120"/>
              </a:rPr>
              <a:t>another MST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6805614" y="1219200"/>
            <a:ext cx="3541711" cy="2284413"/>
            <a:chOff x="6805614" y="1219200"/>
            <a:chExt cx="3541711" cy="2284413"/>
          </a:xfrm>
        </p:grpSpPr>
        <p:sp>
          <p:nvSpPr>
            <p:cNvPr id="24586" name="Freeform 6"/>
            <p:cNvSpPr>
              <a:spLocks/>
            </p:cNvSpPr>
            <p:nvPr/>
          </p:nvSpPr>
          <p:spPr bwMode="auto">
            <a:xfrm>
              <a:off x="9096375" y="1219200"/>
              <a:ext cx="1250950" cy="2133600"/>
            </a:xfrm>
            <a:custGeom>
              <a:avLst/>
              <a:gdLst>
                <a:gd name="T0" fmla="*/ 30241875 w 788"/>
                <a:gd name="T1" fmla="*/ 1882557513 h 1344"/>
                <a:gd name="T2" fmla="*/ 619958438 w 788"/>
                <a:gd name="T3" fmla="*/ 2147483647 h 1344"/>
                <a:gd name="T4" fmla="*/ 1496972813 w 788"/>
                <a:gd name="T5" fmla="*/ 2147483647 h 1344"/>
                <a:gd name="T6" fmla="*/ 1980842813 w 788"/>
                <a:gd name="T7" fmla="*/ 1602819375 h 1344"/>
                <a:gd name="T8" fmla="*/ 1527214688 w 788"/>
                <a:gd name="T9" fmla="*/ 657761575 h 1344"/>
                <a:gd name="T10" fmla="*/ 378023438 w 788"/>
                <a:gd name="T11" fmla="*/ 204133450 h 1344"/>
                <a:gd name="T12" fmla="*/ 30241875 w 788"/>
                <a:gd name="T13" fmla="*/ 1882557513 h 13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88"/>
                <a:gd name="T22" fmla="*/ 0 h 1344"/>
                <a:gd name="T23" fmla="*/ 788 w 788"/>
                <a:gd name="T24" fmla="*/ 1344 h 134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88" h="1344">
                  <a:moveTo>
                    <a:pt x="12" y="747"/>
                  </a:moveTo>
                  <a:cubicBezTo>
                    <a:pt x="24" y="891"/>
                    <a:pt x="149" y="1218"/>
                    <a:pt x="246" y="1281"/>
                  </a:cubicBezTo>
                  <a:cubicBezTo>
                    <a:pt x="343" y="1344"/>
                    <a:pt x="504" y="1232"/>
                    <a:pt x="594" y="1125"/>
                  </a:cubicBezTo>
                  <a:cubicBezTo>
                    <a:pt x="684" y="1018"/>
                    <a:pt x="784" y="780"/>
                    <a:pt x="786" y="636"/>
                  </a:cubicBezTo>
                  <a:cubicBezTo>
                    <a:pt x="788" y="492"/>
                    <a:pt x="712" y="353"/>
                    <a:pt x="606" y="261"/>
                  </a:cubicBezTo>
                  <a:cubicBezTo>
                    <a:pt x="500" y="169"/>
                    <a:pt x="249" y="0"/>
                    <a:pt x="150" y="81"/>
                  </a:cubicBezTo>
                  <a:cubicBezTo>
                    <a:pt x="51" y="162"/>
                    <a:pt x="0" y="603"/>
                    <a:pt x="12" y="747"/>
                  </a:cubicBezTo>
                  <a:close/>
                </a:path>
              </a:pathLst>
            </a:custGeom>
            <a:solidFill>
              <a:srgbClr val="FFFFFF">
                <a:alpha val="50196"/>
              </a:srgbClr>
            </a:solidFill>
            <a:ln>
              <a:noFill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87" name="Freeform 7"/>
            <p:cNvSpPr>
              <a:spLocks/>
            </p:cNvSpPr>
            <p:nvPr/>
          </p:nvSpPr>
          <p:spPr bwMode="auto">
            <a:xfrm>
              <a:off x="6805614" y="1592263"/>
              <a:ext cx="1685925" cy="1911350"/>
            </a:xfrm>
            <a:custGeom>
              <a:avLst/>
              <a:gdLst>
                <a:gd name="T0" fmla="*/ 83165950 w 1062"/>
                <a:gd name="T1" fmla="*/ 1343244075 h 1204"/>
                <a:gd name="T2" fmla="*/ 461189388 w 1062"/>
                <a:gd name="T3" fmla="*/ 2147483647 h 1204"/>
                <a:gd name="T4" fmla="*/ 2147483647 w 1062"/>
                <a:gd name="T5" fmla="*/ 1509574388 h 1204"/>
                <a:gd name="T6" fmla="*/ 960180325 w 1062"/>
                <a:gd name="T7" fmla="*/ 27722513 h 1204"/>
                <a:gd name="T8" fmla="*/ 83165950 w 1062"/>
                <a:gd name="T9" fmla="*/ 1343244075 h 12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62"/>
                <a:gd name="T16" fmla="*/ 0 h 1204"/>
                <a:gd name="T17" fmla="*/ 1062 w 1062"/>
                <a:gd name="T18" fmla="*/ 1204 h 12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62" h="1204">
                  <a:moveTo>
                    <a:pt x="33" y="533"/>
                  </a:moveTo>
                  <a:cubicBezTo>
                    <a:pt x="0" y="730"/>
                    <a:pt x="17" y="1182"/>
                    <a:pt x="183" y="1193"/>
                  </a:cubicBezTo>
                  <a:cubicBezTo>
                    <a:pt x="349" y="1204"/>
                    <a:pt x="996" y="796"/>
                    <a:pt x="1029" y="599"/>
                  </a:cubicBezTo>
                  <a:cubicBezTo>
                    <a:pt x="1062" y="402"/>
                    <a:pt x="547" y="22"/>
                    <a:pt x="381" y="11"/>
                  </a:cubicBezTo>
                  <a:cubicBezTo>
                    <a:pt x="215" y="0"/>
                    <a:pt x="66" y="336"/>
                    <a:pt x="33" y="533"/>
                  </a:cubicBezTo>
                  <a:close/>
                </a:path>
              </a:pathLst>
            </a:custGeom>
            <a:solidFill>
              <a:srgbClr val="FFFFFF">
                <a:alpha val="50196"/>
              </a:srgbClr>
            </a:solidFill>
            <a:ln>
              <a:noFill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88" name="Oval 10"/>
            <p:cNvSpPr>
              <a:spLocks noChangeArrowheads="1"/>
            </p:cNvSpPr>
            <p:nvPr/>
          </p:nvSpPr>
          <p:spPr bwMode="auto">
            <a:xfrm>
              <a:off x="7315200" y="1724025"/>
              <a:ext cx="304800" cy="304800"/>
            </a:xfrm>
            <a:prstGeom prst="ellipse">
              <a:avLst/>
            </a:prstGeom>
            <a:solidFill>
              <a:schemeClr val="accent4"/>
            </a:solidFill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589" name="Oval 11"/>
            <p:cNvSpPr>
              <a:spLocks noChangeArrowheads="1"/>
            </p:cNvSpPr>
            <p:nvPr/>
          </p:nvSpPr>
          <p:spPr bwMode="auto">
            <a:xfrm>
              <a:off x="9296400" y="1419225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590" name="Oval 12"/>
            <p:cNvSpPr>
              <a:spLocks noChangeArrowheads="1"/>
            </p:cNvSpPr>
            <p:nvPr/>
          </p:nvSpPr>
          <p:spPr bwMode="auto">
            <a:xfrm>
              <a:off x="8001000" y="2333625"/>
              <a:ext cx="304800" cy="304800"/>
            </a:xfrm>
            <a:prstGeom prst="ellipse">
              <a:avLst/>
            </a:prstGeom>
            <a:solidFill>
              <a:schemeClr val="accent4"/>
            </a:solidFill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591" name="Oval 13"/>
            <p:cNvSpPr>
              <a:spLocks noChangeArrowheads="1"/>
            </p:cNvSpPr>
            <p:nvPr/>
          </p:nvSpPr>
          <p:spPr bwMode="auto">
            <a:xfrm>
              <a:off x="7010400" y="3019425"/>
              <a:ext cx="304800" cy="304800"/>
            </a:xfrm>
            <a:prstGeom prst="ellipse">
              <a:avLst/>
            </a:prstGeom>
            <a:solidFill>
              <a:schemeClr val="accent4"/>
            </a:solidFill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592" name="Oval 14"/>
            <p:cNvSpPr>
              <a:spLocks noChangeArrowheads="1"/>
            </p:cNvSpPr>
            <p:nvPr/>
          </p:nvSpPr>
          <p:spPr bwMode="auto">
            <a:xfrm>
              <a:off x="9982200" y="2181225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593" name="Oval 15"/>
            <p:cNvSpPr>
              <a:spLocks noChangeArrowheads="1"/>
            </p:cNvSpPr>
            <p:nvPr/>
          </p:nvSpPr>
          <p:spPr bwMode="auto">
            <a:xfrm>
              <a:off x="9448800" y="2867025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cxnSp>
          <p:nvCxnSpPr>
            <p:cNvPr id="24594" name="AutoShape 16"/>
            <p:cNvCxnSpPr>
              <a:cxnSpLocks noChangeShapeType="1"/>
              <a:stCxn id="24588" idx="5"/>
              <a:endCxn id="24590" idx="1"/>
            </p:cNvCxnSpPr>
            <p:nvPr/>
          </p:nvCxnSpPr>
          <p:spPr bwMode="auto">
            <a:xfrm>
              <a:off x="7575550" y="1993900"/>
              <a:ext cx="469900" cy="374650"/>
            </a:xfrm>
            <a:prstGeom prst="straightConnector1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595" name="AutoShape 17"/>
            <p:cNvCxnSpPr>
              <a:cxnSpLocks noChangeShapeType="1"/>
              <a:stCxn id="24590" idx="3"/>
              <a:endCxn id="24591" idx="7"/>
            </p:cNvCxnSpPr>
            <p:nvPr/>
          </p:nvCxnSpPr>
          <p:spPr bwMode="auto">
            <a:xfrm flipH="1">
              <a:off x="7270750" y="2603500"/>
              <a:ext cx="774700" cy="4508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596" name="AutoShape 18"/>
            <p:cNvCxnSpPr>
              <a:cxnSpLocks noChangeShapeType="1"/>
              <a:stCxn id="24588" idx="3"/>
              <a:endCxn id="24591" idx="0"/>
            </p:cNvCxnSpPr>
            <p:nvPr/>
          </p:nvCxnSpPr>
          <p:spPr bwMode="auto">
            <a:xfrm flipH="1">
              <a:off x="7162800" y="1993900"/>
              <a:ext cx="196850" cy="1016000"/>
            </a:xfrm>
            <a:prstGeom prst="straightConnector1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597" name="AutoShape 19"/>
            <p:cNvCxnSpPr>
              <a:cxnSpLocks noChangeShapeType="1"/>
              <a:stCxn id="24590" idx="6"/>
              <a:endCxn id="24593" idx="1"/>
            </p:cNvCxnSpPr>
            <p:nvPr/>
          </p:nvCxnSpPr>
          <p:spPr bwMode="auto">
            <a:xfrm>
              <a:off x="8315326" y="2486026"/>
              <a:ext cx="1177925" cy="415925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598" name="AutoShape 20"/>
            <p:cNvCxnSpPr>
              <a:cxnSpLocks noChangeShapeType="1"/>
              <a:stCxn id="24591" idx="6"/>
              <a:endCxn id="24593" idx="2"/>
            </p:cNvCxnSpPr>
            <p:nvPr/>
          </p:nvCxnSpPr>
          <p:spPr bwMode="auto">
            <a:xfrm flipV="1">
              <a:off x="7324725" y="3019425"/>
              <a:ext cx="2114550" cy="15240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599" name="AutoShape 21"/>
            <p:cNvCxnSpPr>
              <a:cxnSpLocks noChangeShapeType="1"/>
              <a:stCxn id="24588" idx="6"/>
              <a:endCxn id="24589" idx="2"/>
            </p:cNvCxnSpPr>
            <p:nvPr/>
          </p:nvCxnSpPr>
          <p:spPr bwMode="auto">
            <a:xfrm flipV="1">
              <a:off x="7629525" y="1571625"/>
              <a:ext cx="1657350" cy="304800"/>
            </a:xfrm>
            <a:prstGeom prst="straightConnector1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600" name="AutoShape 22"/>
            <p:cNvCxnSpPr>
              <a:cxnSpLocks noChangeShapeType="1"/>
              <a:stCxn id="24590" idx="7"/>
              <a:endCxn id="24589" idx="3"/>
            </p:cNvCxnSpPr>
            <p:nvPr/>
          </p:nvCxnSpPr>
          <p:spPr bwMode="auto">
            <a:xfrm flipV="1">
              <a:off x="8261350" y="1689100"/>
              <a:ext cx="1079500" cy="67945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601" name="AutoShape 23"/>
            <p:cNvCxnSpPr>
              <a:cxnSpLocks noChangeShapeType="1"/>
              <a:stCxn id="24592" idx="1"/>
              <a:endCxn id="24589" idx="5"/>
            </p:cNvCxnSpPr>
            <p:nvPr/>
          </p:nvCxnSpPr>
          <p:spPr bwMode="auto">
            <a:xfrm flipH="1" flipV="1">
              <a:off x="9556750" y="1689100"/>
              <a:ext cx="469900" cy="527050"/>
            </a:xfrm>
            <a:prstGeom prst="straightConnector1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602" name="AutoShape 24"/>
            <p:cNvCxnSpPr>
              <a:cxnSpLocks noChangeShapeType="1"/>
              <a:stCxn id="24593" idx="7"/>
              <a:endCxn id="24592" idx="3"/>
            </p:cNvCxnSpPr>
            <p:nvPr/>
          </p:nvCxnSpPr>
          <p:spPr bwMode="auto">
            <a:xfrm flipV="1">
              <a:off x="9709150" y="2451100"/>
              <a:ext cx="317500" cy="450850"/>
            </a:xfrm>
            <a:prstGeom prst="straightConnector1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4603" name="Text Box 25"/>
            <p:cNvSpPr txBox="1">
              <a:spLocks noChangeArrowheads="1"/>
            </p:cNvSpPr>
            <p:nvPr/>
          </p:nvSpPr>
          <p:spPr bwMode="auto">
            <a:xfrm>
              <a:off x="8291513" y="1357313"/>
              <a:ext cx="309562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1800">
                  <a:solidFill>
                    <a:schemeClr val="tx2"/>
                  </a:solidFill>
                  <a:ea typeface="新細明體" pitchFamily="18" charset="-120"/>
                </a:rPr>
                <a:t>7</a:t>
              </a:r>
            </a:p>
          </p:txBody>
        </p:sp>
        <p:sp>
          <p:nvSpPr>
            <p:cNvPr id="24604" name="Text Box 26"/>
            <p:cNvSpPr txBox="1">
              <a:spLocks noChangeArrowheads="1"/>
            </p:cNvSpPr>
            <p:nvPr/>
          </p:nvSpPr>
          <p:spPr bwMode="auto">
            <a:xfrm>
              <a:off x="9837738" y="1647825"/>
              <a:ext cx="309562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1800">
                  <a:solidFill>
                    <a:schemeClr val="tx2"/>
                  </a:solidFill>
                  <a:ea typeface="新細明體" pitchFamily="18" charset="-120"/>
                </a:rPr>
                <a:t>4</a:t>
              </a:r>
            </a:p>
          </p:txBody>
        </p:sp>
        <p:sp>
          <p:nvSpPr>
            <p:cNvPr id="24605" name="Text Box 27"/>
            <p:cNvSpPr txBox="1">
              <a:spLocks noChangeArrowheads="1"/>
            </p:cNvSpPr>
            <p:nvPr/>
          </p:nvSpPr>
          <p:spPr bwMode="auto">
            <a:xfrm>
              <a:off x="6942138" y="2206625"/>
              <a:ext cx="309562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1800">
                  <a:solidFill>
                    <a:schemeClr val="tx2"/>
                  </a:solidFill>
                  <a:ea typeface="新細明體" pitchFamily="18" charset="-120"/>
                </a:rPr>
                <a:t>2</a:t>
              </a:r>
            </a:p>
          </p:txBody>
        </p:sp>
        <p:sp>
          <p:nvSpPr>
            <p:cNvPr id="24606" name="Text Box 28"/>
            <p:cNvSpPr txBox="1">
              <a:spLocks noChangeArrowheads="1"/>
            </p:cNvSpPr>
            <p:nvPr/>
          </p:nvSpPr>
          <p:spPr bwMode="auto">
            <a:xfrm>
              <a:off x="8847138" y="2333625"/>
              <a:ext cx="309562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1800">
                  <a:ea typeface="新細明體" pitchFamily="18" charset="-120"/>
                </a:rPr>
                <a:t>8</a:t>
              </a:r>
            </a:p>
          </p:txBody>
        </p:sp>
        <p:sp>
          <p:nvSpPr>
            <p:cNvPr id="24607" name="Text Box 29"/>
            <p:cNvSpPr txBox="1">
              <a:spLocks noChangeArrowheads="1"/>
            </p:cNvSpPr>
            <p:nvPr/>
          </p:nvSpPr>
          <p:spPr bwMode="auto">
            <a:xfrm>
              <a:off x="7529513" y="2119313"/>
              <a:ext cx="309562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1800">
                  <a:solidFill>
                    <a:schemeClr val="tx2"/>
                  </a:solidFill>
                  <a:ea typeface="新細明體" pitchFamily="18" charset="-120"/>
                </a:rPr>
                <a:t>5</a:t>
              </a:r>
            </a:p>
          </p:txBody>
        </p:sp>
        <p:sp>
          <p:nvSpPr>
            <p:cNvPr id="24608" name="Text Box 30"/>
            <p:cNvSpPr txBox="1">
              <a:spLocks noChangeArrowheads="1"/>
            </p:cNvSpPr>
            <p:nvPr/>
          </p:nvSpPr>
          <p:spPr bwMode="auto">
            <a:xfrm>
              <a:off x="8169276" y="3109913"/>
              <a:ext cx="309563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1800">
                  <a:ea typeface="新細明體" pitchFamily="18" charset="-120"/>
                </a:rPr>
                <a:t>7</a:t>
              </a:r>
            </a:p>
          </p:txBody>
        </p:sp>
        <p:sp>
          <p:nvSpPr>
            <p:cNvPr id="24609" name="Text Box 31"/>
            <p:cNvSpPr txBox="1">
              <a:spLocks noChangeArrowheads="1"/>
            </p:cNvSpPr>
            <p:nvPr/>
          </p:nvSpPr>
          <p:spPr bwMode="auto">
            <a:xfrm>
              <a:off x="9829801" y="2667000"/>
              <a:ext cx="309563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1800">
                  <a:solidFill>
                    <a:schemeClr val="tx2"/>
                  </a:solidFill>
                  <a:ea typeface="新細明體" pitchFamily="18" charset="-120"/>
                </a:rPr>
                <a:t>3</a:t>
              </a:r>
            </a:p>
          </p:txBody>
        </p:sp>
        <p:sp>
          <p:nvSpPr>
            <p:cNvPr id="24610" name="Text Box 32"/>
            <p:cNvSpPr txBox="1">
              <a:spLocks noChangeArrowheads="1"/>
            </p:cNvSpPr>
            <p:nvPr/>
          </p:nvSpPr>
          <p:spPr bwMode="auto">
            <a:xfrm>
              <a:off x="8847138" y="1952625"/>
              <a:ext cx="309562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1800">
                  <a:ea typeface="新細明體" pitchFamily="18" charset="-120"/>
                </a:rPr>
                <a:t>9</a:t>
              </a:r>
            </a:p>
          </p:txBody>
        </p:sp>
        <p:sp>
          <p:nvSpPr>
            <p:cNvPr id="24611" name="Text Box 33"/>
            <p:cNvSpPr txBox="1">
              <a:spLocks noChangeArrowheads="1"/>
            </p:cNvSpPr>
            <p:nvPr/>
          </p:nvSpPr>
          <p:spPr bwMode="auto">
            <a:xfrm>
              <a:off x="7735888" y="2682875"/>
              <a:ext cx="309562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1800">
                  <a:ea typeface="新細明體" pitchFamily="18" charset="-120"/>
                </a:rPr>
                <a:t>8</a:t>
              </a:r>
            </a:p>
          </p:txBody>
        </p:sp>
        <p:sp>
          <p:nvSpPr>
            <p:cNvPr id="24612" name="Text Box 34"/>
            <p:cNvSpPr txBox="1">
              <a:spLocks noChangeArrowheads="1"/>
            </p:cNvSpPr>
            <p:nvPr/>
          </p:nvSpPr>
          <p:spPr bwMode="auto">
            <a:xfrm>
              <a:off x="8601075" y="2762251"/>
              <a:ext cx="2857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1800" b="1" i="1">
                  <a:latin typeface="Times New Roman" panose="02020603050405020304" pitchFamily="18" charset="0"/>
                  <a:ea typeface="新細明體" pitchFamily="18" charset="-120"/>
                </a:rPr>
                <a:t>e</a:t>
              </a:r>
            </a:p>
          </p:txBody>
        </p:sp>
        <p:sp>
          <p:nvSpPr>
            <p:cNvPr id="24613" name="Text Box 35"/>
            <p:cNvSpPr txBox="1">
              <a:spLocks noChangeArrowheads="1"/>
            </p:cNvSpPr>
            <p:nvPr/>
          </p:nvSpPr>
          <p:spPr bwMode="auto">
            <a:xfrm>
              <a:off x="7870825" y="1433513"/>
              <a:ext cx="2984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1800" b="1" i="1">
                  <a:solidFill>
                    <a:schemeClr val="tx2"/>
                  </a:solidFill>
                  <a:latin typeface="Times New Roman" panose="02020603050405020304" pitchFamily="18" charset="0"/>
                  <a:ea typeface="新細明體" pitchFamily="18" charset="-120"/>
                </a:rPr>
                <a:t>f</a:t>
              </a:r>
            </a:p>
          </p:txBody>
        </p:sp>
        <p:sp>
          <p:nvSpPr>
            <p:cNvPr id="24642" name="Text Box 64"/>
            <p:cNvSpPr txBox="1">
              <a:spLocks noChangeArrowheads="1"/>
            </p:cNvSpPr>
            <p:nvPr/>
          </p:nvSpPr>
          <p:spPr bwMode="auto">
            <a:xfrm>
              <a:off x="7239000" y="1219201"/>
              <a:ext cx="3175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1800" b="1" i="1">
                  <a:latin typeface="Times New Roman" panose="02020603050405020304" pitchFamily="18" charset="0"/>
                  <a:ea typeface="新細明體" pitchFamily="18" charset="-120"/>
                </a:rPr>
                <a:t>U</a:t>
              </a:r>
            </a:p>
          </p:txBody>
        </p:sp>
        <p:sp>
          <p:nvSpPr>
            <p:cNvPr id="24643" name="Text Box 65"/>
            <p:cNvSpPr txBox="1">
              <a:spLocks noChangeArrowheads="1"/>
            </p:cNvSpPr>
            <p:nvPr/>
          </p:nvSpPr>
          <p:spPr bwMode="auto">
            <a:xfrm>
              <a:off x="9829800" y="1219201"/>
              <a:ext cx="3175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1800" b="1" i="1">
                  <a:latin typeface="Times New Roman" panose="02020603050405020304" pitchFamily="18" charset="0"/>
                  <a:ea typeface="新細明體" pitchFamily="18" charset="-120"/>
                </a:rPr>
                <a:t>V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57841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Prim-Jarnik’s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603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altLang="zh-TW" dirty="0" smtClean="0"/>
                  <a:t>We pick an arbitrary vertex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altLang="zh-TW" dirty="0" smtClean="0"/>
                  <a:t> and we grow the MST as a cloud of vertices, starting from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altLang="zh-TW" dirty="0" smtClean="0"/>
              </a:p>
              <a:p>
                <a:r>
                  <a:rPr lang="en-US" altLang="zh-TW" dirty="0" smtClean="0"/>
                  <a:t>We store with each vertex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zh-TW" dirty="0" smtClean="0"/>
                  <a:t> a label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zh-TW" dirty="0" smtClean="0"/>
                  <a:t> the smallest weight of an edge connecting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zh-TW" dirty="0" smtClean="0"/>
                  <a:t> to a vertex in the cloud </a:t>
                </a:r>
              </a:p>
              <a:p>
                <a:r>
                  <a:rPr lang="en-US" altLang="zh-TW" dirty="0"/>
                  <a:t> At each step:</a:t>
                </a:r>
              </a:p>
              <a:p>
                <a:pPr lvl="1"/>
                <a:r>
                  <a:rPr lang="en-US" altLang="zh-TW" dirty="0" smtClean="0"/>
                  <a:t>We </a:t>
                </a:r>
                <a:r>
                  <a:rPr lang="en-US" altLang="zh-TW" dirty="0"/>
                  <a:t>add to the cloud the vertex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altLang="zh-TW" dirty="0"/>
                  <a:t> </a:t>
                </a:r>
                <a:r>
                  <a:rPr lang="en-US" altLang="zh-TW" dirty="0" smtClean="0"/>
                  <a:t>outside </a:t>
                </a:r>
                <a:r>
                  <a:rPr lang="en-US" altLang="zh-TW" dirty="0"/>
                  <a:t>the </a:t>
                </a:r>
                <a:r>
                  <a:rPr lang="en-US" altLang="zh-TW" dirty="0" smtClean="0"/>
                  <a:t/>
                </a:r>
                <a:br>
                  <a:rPr lang="en-US" altLang="zh-TW" dirty="0" smtClean="0"/>
                </a:br>
                <a:r>
                  <a:rPr lang="en-US" altLang="zh-TW" dirty="0" smtClean="0"/>
                  <a:t>cloud </a:t>
                </a:r>
                <a:r>
                  <a:rPr lang="en-US" altLang="zh-TW" dirty="0"/>
                  <a:t>with the smallest distance label</a:t>
                </a:r>
              </a:p>
              <a:p>
                <a:pPr lvl="1"/>
                <a:r>
                  <a:rPr lang="en-US" altLang="zh-TW" dirty="0" smtClean="0"/>
                  <a:t>We </a:t>
                </a:r>
                <a:r>
                  <a:rPr lang="en-US" altLang="zh-TW" dirty="0"/>
                  <a:t>update the labels of the vertices adjacent </a:t>
                </a:r>
                <a:r>
                  <a:rPr lang="en-US" altLang="zh-TW" dirty="0" smtClean="0"/>
                  <a:t/>
                </a:r>
                <a:br>
                  <a:rPr lang="en-US" altLang="zh-TW" dirty="0" smtClean="0"/>
                </a:br>
                <a:r>
                  <a:rPr lang="en-US" altLang="zh-TW" dirty="0" smtClean="0"/>
                  <a:t>to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altLang="zh-TW" dirty="0"/>
                  <a:t> </a:t>
                </a:r>
              </a:p>
              <a:p>
                <a:endParaRPr lang="en-US" altLang="zh-TW" dirty="0"/>
              </a:p>
              <a:p>
                <a:endParaRPr lang="en-US" altLang="zh-TW" dirty="0" smtClean="0"/>
              </a:p>
            </p:txBody>
          </p:sp>
        </mc:Choice>
        <mc:Fallback xmlns="">
          <p:sp>
            <p:nvSpPr>
              <p:cNvPr id="25603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6" t="-30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60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1043" y="3733801"/>
            <a:ext cx="3695700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3860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Prim-</a:t>
            </a:r>
            <a:r>
              <a:rPr lang="en-US" altLang="zh-TW" dirty="0" err="1" smtClean="0"/>
              <a:t>Jarnik’s</a:t>
            </a:r>
            <a:r>
              <a:rPr lang="en-US" altLang="zh-TW" dirty="0" smtClean="0"/>
              <a:t>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627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sz="half"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r>
                  <a:rPr lang="en-US" altLang="zh-TW" dirty="0" smtClean="0"/>
                  <a:t>An adaptable priority queue stores the vertices outside the cloud</a:t>
                </a:r>
              </a:p>
              <a:p>
                <a:pPr lvl="1"/>
                <a:r>
                  <a:rPr lang="en-US" altLang="zh-TW" dirty="0" smtClean="0"/>
                  <a:t>Key: distance,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altLang="zh-TW" dirty="0" smtClean="0"/>
              </a:p>
              <a:p>
                <a:pPr lvl="1"/>
                <a:r>
                  <a:rPr lang="en-US" altLang="zh-TW" dirty="0" smtClean="0"/>
                  <a:t>Element: vertex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altLang="zh-TW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𝑟𝑒𝑝𝑙𝑎𝑐𝑒𝐾𝑒𝑦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altLang="zh-TW" dirty="0" smtClean="0"/>
                  <a:t> changes the key of an item</a:t>
                </a:r>
              </a:p>
              <a:p>
                <a:r>
                  <a:rPr lang="en-US" altLang="zh-TW" dirty="0" smtClean="0"/>
                  <a:t>We store three labels with each vertex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zh-TW" dirty="0" smtClean="0"/>
                  <a:t>:</a:t>
                </a:r>
              </a:p>
              <a:p>
                <a:pPr lvl="1"/>
                <a:r>
                  <a:rPr lang="en-US" altLang="zh-TW" dirty="0" smtClean="0"/>
                  <a:t>Distance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altLang="zh-TW" dirty="0" smtClean="0"/>
              </a:p>
              <a:p>
                <a:pPr lvl="1"/>
                <a:r>
                  <a:rPr lang="en-US" altLang="zh-TW" dirty="0" smtClean="0"/>
                  <a:t>Parent edge in MST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altLang="zh-TW" dirty="0" smtClean="0"/>
              </a:p>
              <a:p>
                <a:pPr lvl="1"/>
                <a:r>
                  <a:rPr lang="en-US" altLang="zh-TW" dirty="0" smtClean="0"/>
                  <a:t>Locator in priority queue</a:t>
                </a:r>
                <a:endParaRPr lang="en-US" altLang="zh-TW" dirty="0"/>
              </a:p>
            </p:txBody>
          </p:sp>
        </mc:Choice>
        <mc:Fallback xmlns="">
          <p:sp>
            <p:nvSpPr>
              <p:cNvPr id="26627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0">
                <a:blip r:embed="rId2"/>
                <a:stretch>
                  <a:fillRect l="-1250" t="-20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6172200" y="1955800"/>
                <a:ext cx="4875211" cy="4775200"/>
              </a:xfrm>
            </p:spPr>
            <p:txBody>
              <a:bodyPr>
                <a:normAutofit fontScale="70000" lnSpcReduction="20000"/>
              </a:bodyPr>
              <a:lstStyle/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b="1" u="sng" dirty="0" smtClean="0"/>
                  <a:t>Algorithm</a:t>
                </a:r>
                <a:r>
                  <a:rPr lang="en-US" u="sng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u="sng" smtClean="0">
                        <a:latin typeface="Cambria Math" panose="02040503050406030204" pitchFamily="18" charset="0"/>
                      </a:rPr>
                      <m:t>PrimJarnikMST</m:t>
                    </m:r>
                    <m:r>
                      <a:rPr lang="en-US" b="0" i="1" u="sng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u="sng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u="sng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u="sng" dirty="0" smtClean="0"/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b="1" dirty="0" smtClean="0"/>
                  <a:t>Input</a:t>
                </a:r>
                <a:r>
                  <a:rPr lang="en-US" dirty="0" smtClean="0"/>
                  <a:t>: A weighted connected 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dirty="0" smtClean="0"/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b="1" dirty="0" smtClean="0"/>
                  <a:t>Output</a:t>
                </a:r>
                <a:r>
                  <a:rPr lang="en-US" dirty="0" smtClean="0"/>
                  <a:t>: A minimum spanning tree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 smtClean="0"/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dirty="0" smtClean="0"/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 smtClean="0"/>
                  <a:t>Pick any vertex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 smtClean="0"/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dirty="0" smtClean="0"/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←0</m:t>
                    </m:r>
                  </m:oMath>
                </a14:m>
                <a:r>
                  <a:rPr lang="en-US" dirty="0" smtClean="0"/>
                  <a:t>;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←∅</m:t>
                    </m:r>
                  </m:oMath>
                </a14:m>
                <a:endParaRPr lang="en-US" dirty="0" smtClean="0"/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b="1" dirty="0" smtClean="0"/>
                  <a:t>for each </a:t>
                </a:r>
                <a:r>
                  <a:rPr lang="en-US" dirty="0" smtClean="0"/>
                  <a:t>vertex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b="1" dirty="0" smtClean="0"/>
                  <a:t>do</a:t>
                </a: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 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←∞</m:t>
                    </m:r>
                  </m:oMath>
                </a14:m>
                <a:r>
                  <a:rPr lang="en-US" dirty="0" smtClean="0"/>
                  <a:t>;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←∅</m:t>
                    </m:r>
                  </m:oMath>
                </a14:m>
                <a:endParaRPr lang="en-US" dirty="0" smtClean="0"/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←∅</m:t>
                    </m:r>
                  </m:oMath>
                </a14:m>
                <a:endParaRPr lang="en-US" dirty="0" smtClean="0"/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 smtClean="0"/>
                  <a:t>Priority queue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 smtClean="0"/>
                  <a:t> of vertices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 smtClean="0"/>
                  <a:t> as the key</a:t>
                </a: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b="1" dirty="0" smtClean="0"/>
                  <a:t>while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empty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 )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b="1" dirty="0" smtClean="0"/>
                  <a:t>do</a:t>
                </a: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b="0" dirty="0" smtClean="0"/>
                  <a:t>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removeMin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 )</m:t>
                    </m:r>
                  </m:oMath>
                </a14:m>
                <a:endParaRPr lang="en-US" dirty="0" smtClean="0"/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 </a:t>
                </a:r>
                <a:r>
                  <a:rPr lang="en-US" dirty="0" smtClean="0"/>
                  <a:t> Add vertex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dirty="0" smtClean="0"/>
                  <a:t>and edge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 smtClean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dirty="0" smtClean="0"/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b="1" dirty="0"/>
                  <a:t> </a:t>
                </a:r>
                <a:r>
                  <a:rPr lang="en-US" b="1" dirty="0" smtClean="0"/>
                  <a:t> for each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incidentEdges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dirty="0" smtClean="0"/>
                  <a:t> </a:t>
                </a:r>
                <a:r>
                  <a:rPr lang="en-US" b="1" dirty="0" smtClean="0"/>
                  <a:t>do</a:t>
                </a: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 </a:t>
                </a:r>
                <a:r>
                  <a:rPr lang="en-US" dirty="0" smtClean="0"/>
                  <a:t>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opposite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b="1" dirty="0" smtClean="0"/>
                  <a:t>   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weight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 )&lt;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 smtClean="0"/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 </a:t>
                </a:r>
                <a:r>
                  <a:rPr lang="en-US" dirty="0" smtClean="0"/>
                  <a:t>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weight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 )</m:t>
                    </m:r>
                  </m:oMath>
                </a14:m>
                <a:r>
                  <a:rPr lang="en-US" dirty="0" smtClean="0"/>
                  <a:t>;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begChr m:val="["/>
                        <m:endChr m:val="]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endParaRPr lang="en-US" dirty="0" smtClean="0"/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 </a:t>
                </a:r>
                <a:r>
                  <a:rPr lang="en-US" dirty="0" smtClean="0"/>
                  <a:t>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replaceKey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b="1" dirty="0" smtClean="0"/>
                  <a:t>return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172200" y="1955800"/>
                <a:ext cx="4875211" cy="4775200"/>
              </a:xfrm>
              <a:blipFill rotWithShape="0">
                <a:blip r:embed="rId3"/>
                <a:stretch>
                  <a:fillRect l="-1502" t="-511" r="-250" b="-19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0331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SCE 221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3418</TotalTime>
  <Words>2242</Words>
  <Application>Microsoft Office PowerPoint</Application>
  <PresentationFormat>Widescreen</PresentationFormat>
  <Paragraphs>1120</Paragraphs>
  <Slides>51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63" baseType="lpstr">
      <vt:lpstr>Arial</vt:lpstr>
      <vt:lpstr>Calibri</vt:lpstr>
      <vt:lpstr>Cambria Math</vt:lpstr>
      <vt:lpstr>ＭＳ Ｐゴシック</vt:lpstr>
      <vt:lpstr>新細明體</vt:lpstr>
      <vt:lpstr>Symbol</vt:lpstr>
      <vt:lpstr>Tahoma</vt:lpstr>
      <vt:lpstr>Times</vt:lpstr>
      <vt:lpstr>Times New Roman</vt:lpstr>
      <vt:lpstr>Trebuchet MS</vt:lpstr>
      <vt:lpstr>Tw Cen MT</vt:lpstr>
      <vt:lpstr>Circuit</vt:lpstr>
      <vt:lpstr>Chapter 13 Graph Algorithms</vt:lpstr>
      <vt:lpstr>Minimum Spanning Trees</vt:lpstr>
      <vt:lpstr>Reminder Weighted Graphs</vt:lpstr>
      <vt:lpstr>Minimum Spanning Tree</vt:lpstr>
      <vt:lpstr>Exercise MST</vt:lpstr>
      <vt:lpstr>Cycle Property</vt:lpstr>
      <vt:lpstr>Partition Property</vt:lpstr>
      <vt:lpstr>Prim-Jarnik’s Algorithm</vt:lpstr>
      <vt:lpstr>Prim-Jarnik’s Algorithm</vt:lpstr>
      <vt:lpstr>Example</vt:lpstr>
      <vt:lpstr>Example</vt:lpstr>
      <vt:lpstr>Exercise Prim’s MST algorithm</vt:lpstr>
      <vt:lpstr>Analysis</vt:lpstr>
      <vt:lpstr>Kruskal’s Algorithms</vt:lpstr>
      <vt:lpstr>Data Structure for Kruskal’s Algorithm</vt:lpstr>
      <vt:lpstr>Representation of a Partition</vt:lpstr>
      <vt:lpstr>Analysis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Exercise Kruskal’s MST algorithm</vt:lpstr>
      <vt:lpstr>Shortest Paths</vt:lpstr>
      <vt:lpstr>Weighted Graphs</vt:lpstr>
      <vt:lpstr>Shortest Path Problem</vt:lpstr>
      <vt:lpstr>Shortest Path Problem</vt:lpstr>
      <vt:lpstr>Shortest Path Properties</vt:lpstr>
      <vt:lpstr>Dijkstra’s Algorithm</vt:lpstr>
      <vt:lpstr>Edge Relaxation</vt:lpstr>
      <vt:lpstr>Example</vt:lpstr>
      <vt:lpstr>Example</vt:lpstr>
      <vt:lpstr>Exercise Dijkstra’s algorithm</vt:lpstr>
      <vt:lpstr>Dijkstra’s Algorithm</vt:lpstr>
      <vt:lpstr>Analysis</vt:lpstr>
      <vt:lpstr>Extension</vt:lpstr>
      <vt:lpstr>Why Dijkstra’s Algorithm Works</vt:lpstr>
      <vt:lpstr>Why It Doesn’t Work for Negative-Weight Edges</vt:lpstr>
      <vt:lpstr>Bellman-Ford Algorithm</vt:lpstr>
      <vt:lpstr>Bellman-Ford Example</vt:lpstr>
      <vt:lpstr>Exercise Bellman-Ford’s algorithm</vt:lpstr>
      <vt:lpstr>All-Pairs Shortest Paths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CSCE 221 - Lab</dc:title>
  <dc:creator>Jory Denny</dc:creator>
  <cp:lastModifiedBy>Jory Denny</cp:lastModifiedBy>
  <cp:revision>468</cp:revision>
  <dcterms:created xsi:type="dcterms:W3CDTF">2015-08-27T15:17:35Z</dcterms:created>
  <dcterms:modified xsi:type="dcterms:W3CDTF">2015-11-30T15:43:22Z</dcterms:modified>
</cp:coreProperties>
</file>